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0" r:id="rId8"/>
    <p:sldId id="269" r:id="rId9"/>
    <p:sldId id="271" r:id="rId10"/>
    <p:sldId id="265" r:id="rId11"/>
    <p:sldId id="266" r:id="rId12"/>
    <p:sldId id="272" r:id="rId13"/>
    <p:sldId id="267" r:id="rId14"/>
    <p:sldId id="273" r:id="rId1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cs typeface="2  Nazanin" pitchFamily="2" charset="-78"/>
              </a:defRPr>
            </a:pPr>
            <a:r>
              <a:rPr lang="fa-IR" sz="1400">
                <a:cs typeface="2  Nazanin" pitchFamily="2" charset="-78"/>
              </a:rPr>
              <a:t>نمودار مقایسه ای ساخت داخل - تعداد  </a:t>
            </a:r>
          </a:p>
        </c:rich>
      </c:tx>
      <c:layout>
        <c:manualLayout>
          <c:xMode val="edge"/>
          <c:yMode val="edge"/>
          <c:x val="0.23628828055986964"/>
          <c:y val="7.6489528161998804E-2"/>
        </c:manualLayout>
      </c:layout>
      <c:overlay val="0"/>
    </c:title>
    <c:autoTitleDeleted val="0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38573610941108E-2"/>
          <c:y val="0.26435170098621935"/>
          <c:w val="0.74550388036027859"/>
          <c:h val="0.67730909137093986"/>
        </c:manualLayout>
      </c:layout>
      <c:pie3DChart>
        <c:varyColors val="1"/>
        <c:ser>
          <c:idx val="0"/>
          <c:order val="0"/>
          <c:explosion val="1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74-4D1F-8C11-AFDC933E1F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574-4D1F-8C11-AFDC933E1F3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574-4D1F-8C11-AFDC933E1F37}"/>
              </c:ext>
            </c:extLst>
          </c:dPt>
          <c:dLbls>
            <c:dLbl>
              <c:idx val="0"/>
              <c:layout>
                <c:manualLayout>
                  <c:x val="7.3314700262054472E-2"/>
                  <c:y val="-3.49865417428847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20625659734736"/>
                      <c:h val="0.21926391940733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574-4D1F-8C11-AFDC933E1F37}"/>
                </c:ext>
              </c:extLst>
            </c:dLbl>
            <c:dLbl>
              <c:idx val="1"/>
              <c:layout>
                <c:manualLayout>
                  <c:x val="-1.6154198341787587E-3"/>
                  <c:y val="-0.142510426542174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74-4D1F-8C11-AFDC933E1F37}"/>
                </c:ext>
              </c:extLst>
            </c:dLbl>
            <c:dLbl>
              <c:idx val="2"/>
              <c:layout>
                <c:manualLayout>
                  <c:x val="7.7272676537839674E-3"/>
                  <c:y val="-1.93289230879776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89504357836934"/>
                      <c:h val="0.21926391940733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74-4D1F-8C11-AFDC933E1F37}"/>
                </c:ext>
              </c:extLst>
            </c:dLbl>
            <c:dLbl>
              <c:idx val="3"/>
              <c:layout>
                <c:manualLayout>
                  <c:x val="-4.5131999125109352E-2"/>
                  <c:y val="1.0354695246427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74-4D1F-8C11-AFDC933E1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cs typeface="2  Nazanin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Sheet1!$G$5:$G$8</c:f>
              <c:strCache>
                <c:ptCount val="4"/>
                <c:pt idx="0">
                  <c:v>قطعات تولید ساخت داخل در سال 1398</c:v>
                </c:pt>
                <c:pt idx="1">
                  <c:v>قطعات تولید ساخت داخل در سال 1399</c:v>
                </c:pt>
                <c:pt idx="2">
                  <c:v>قطعات تولید ساخت داخل در سال 1400</c:v>
                </c:pt>
                <c:pt idx="3">
                  <c:v>قطعات خرید خارجی </c:v>
                </c:pt>
              </c:strCache>
            </c:strRef>
          </c:cat>
          <c:val>
            <c:numRef>
              <c:f>Sheet1!$H$5:$H$8</c:f>
              <c:numCache>
                <c:formatCode>General</c:formatCode>
                <c:ptCount val="4"/>
                <c:pt idx="0">
                  <c:v>3</c:v>
                </c:pt>
                <c:pt idx="1">
                  <c:v>23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74-4D1F-8C11-AFDC933E1F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cs typeface="2  Nazanin" pitchFamily="2" charset="-78"/>
              </a:defRPr>
            </a:pPr>
            <a:r>
              <a:rPr lang="fa-IR" sz="1400">
                <a:cs typeface="2  Nazanin" pitchFamily="2" charset="-78"/>
              </a:rPr>
              <a:t>نمودار ارزش ساخت داخل  </a:t>
            </a:r>
            <a:endParaRPr lang="en-US" sz="1400">
              <a:cs typeface="2  Nazanin" pitchFamily="2" charset="-78"/>
            </a:endParaRPr>
          </a:p>
        </c:rich>
      </c:tx>
      <c:layout/>
      <c:overlay val="0"/>
    </c:title>
    <c:autoTitleDeleted val="0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29940982810679E-2"/>
          <c:y val="0.25967002081143126"/>
          <c:w val="0.77542523031615584"/>
          <c:h val="0.68203309106612608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EB4-4283-B08D-96EF211D69C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EB4-4283-B08D-96EF211D69C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EB4-4283-B08D-96EF211D69CD}"/>
              </c:ext>
            </c:extLst>
          </c:dPt>
          <c:dLbls>
            <c:dLbl>
              <c:idx val="0"/>
              <c:layout>
                <c:manualLayout>
                  <c:x val="4.3209238706119937E-2"/>
                  <c:y val="-2.49044891186966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EB4-4283-B08D-96EF211D69CD}"/>
                </c:ext>
              </c:extLst>
            </c:dLbl>
            <c:dLbl>
              <c:idx val="1"/>
              <c:layout>
                <c:manualLayout>
                  <c:x val="-6.7486362435229784E-3"/>
                  <c:y val="-0.159245115941691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B4-4283-B08D-96EF211D69CD}"/>
                </c:ext>
              </c:extLst>
            </c:dLbl>
            <c:dLbl>
              <c:idx val="2"/>
              <c:layout>
                <c:manualLayout>
                  <c:x val="1.1261843007328864E-2"/>
                  <c:y val="4.03129724098984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B4-4283-B08D-96EF211D69CD}"/>
                </c:ext>
              </c:extLst>
            </c:dLbl>
            <c:dLbl>
              <c:idx val="3"/>
              <c:layout>
                <c:manualLayout>
                  <c:x val="-7.3119534921522789E-2"/>
                  <c:y val="-1.6739641006902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B4-4283-B08D-96EF211D6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cs typeface="2  Nazanin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Sheet1!$M$5:$M$8</c:f>
              <c:strCache>
                <c:ptCount val="4"/>
                <c:pt idx="0">
                  <c:v>ارزش ساخت داخل در سال 1398</c:v>
                </c:pt>
                <c:pt idx="1">
                  <c:v>ارزش ساخت داخل در سال 1399</c:v>
                </c:pt>
                <c:pt idx="2">
                  <c:v>ارزش ساخت داخل در سال 1400</c:v>
                </c:pt>
                <c:pt idx="3">
                  <c:v>ارزش قطعات خرید خارجی </c:v>
                </c:pt>
              </c:strCache>
            </c:strRef>
          </c:cat>
          <c:val>
            <c:numRef>
              <c:f>Sheet1!$N$5:$N$8</c:f>
              <c:numCache>
                <c:formatCode>General</c:formatCode>
                <c:ptCount val="4"/>
                <c:pt idx="0">
                  <c:v>19.069900000000001</c:v>
                </c:pt>
                <c:pt idx="1">
                  <c:v>32.926600000000001</c:v>
                </c:pt>
                <c:pt idx="2">
                  <c:v>85.4101</c:v>
                </c:pt>
                <c:pt idx="3">
                  <c:v>22.601500000000001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B4-4283-B08D-96EF211D69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076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41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03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283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91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920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30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734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20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2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64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908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556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88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06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51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2480-A520-466D-ADF3-77F9580ADB5E}" type="datetimeFigureOut">
              <a:rPr lang="fa-IR" smtClean="0"/>
              <a:t>1442/06/14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0C67BC-9F8C-4FA7-B4A6-7E2B2FBC3D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80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758" y="2406316"/>
            <a:ext cx="703847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800" dirty="0" smtClean="0">
                <a:cs typeface="B Fantezy" panose="00000400000000000000" pitchFamily="2" charset="-78"/>
              </a:rPr>
              <a:t>بسم </a:t>
            </a:r>
            <a:r>
              <a:rPr lang="fa-IR" sz="8800" smtClean="0">
                <a:cs typeface="B Fantezy" panose="00000400000000000000" pitchFamily="2" charset="-78"/>
              </a:rPr>
              <a:t>اللّه الرّحمن الرّحیم</a:t>
            </a:r>
            <a:endParaRPr lang="fa-IR" sz="8800" dirty="0"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4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95" y="818148"/>
            <a:ext cx="8879305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3200" b="1" dirty="0" smtClean="0">
                <a:cs typeface="B Zar" panose="00000400000000000000" pitchFamily="2" charset="-78"/>
              </a:rPr>
              <a:t>کنترل کیفیت </a:t>
            </a:r>
            <a:r>
              <a:rPr lang="en-US" sz="3200" b="1" dirty="0" smtClean="0">
                <a:cs typeface="B Zar" panose="00000400000000000000" pitchFamily="2" charset="-78"/>
              </a:rPr>
              <a:t>QC</a:t>
            </a:r>
            <a:r>
              <a:rPr lang="fa-IR" sz="3200" b="1" dirty="0" smtClean="0">
                <a:cs typeface="B Zar" panose="00000400000000000000" pitchFamily="2" charset="-78"/>
              </a:rPr>
              <a:t>:</a:t>
            </a:r>
          </a:p>
          <a:p>
            <a:pPr algn="just"/>
            <a:endParaRPr lang="fa-IR" sz="2400" dirty="0">
              <a:cs typeface="B Zar" panose="00000400000000000000" pitchFamily="2" charset="-78"/>
            </a:endParaRPr>
          </a:p>
          <a:p>
            <a:pPr algn="just"/>
            <a:r>
              <a:rPr lang="fa-IR" sz="2400" dirty="0" smtClean="0">
                <a:cs typeface="B Zar" panose="00000400000000000000" pitchFamily="2" charset="-78"/>
              </a:rPr>
              <a:t>اقدامات نهایی در خصوص اخذ صلاحیت آزمایشگاه همکار سازمان ملی استاندارد.</a:t>
            </a:r>
          </a:p>
          <a:p>
            <a:pPr algn="just"/>
            <a:endParaRPr lang="fa-IR" sz="2400" dirty="0">
              <a:cs typeface="B Zar" panose="00000400000000000000" pitchFamily="2" charset="-78"/>
            </a:endParaRPr>
          </a:p>
          <a:p>
            <a:pPr algn="just"/>
            <a:endParaRPr lang="fa-IR" sz="2400" dirty="0">
              <a:cs typeface="B Zar" panose="00000400000000000000" pitchFamily="2" charset="-78"/>
            </a:endParaRPr>
          </a:p>
          <a:p>
            <a:pPr algn="just"/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میزان پیشرفت پروژه = 90%</a:t>
            </a:r>
          </a:p>
          <a:p>
            <a:pPr algn="just"/>
            <a:endParaRPr lang="fa-IR" sz="2400" dirty="0">
              <a:cs typeface="B Zar" panose="00000400000000000000" pitchFamily="2" charset="-78"/>
            </a:endParaRPr>
          </a:p>
          <a:p>
            <a:pPr algn="just"/>
            <a:r>
              <a:rPr lang="fa-IR" sz="2400" dirty="0"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cs typeface="B Zar" panose="00000400000000000000" pitchFamily="2" charset="-78"/>
              </a:rPr>
              <a:t>انتظار بازدید هیأت ممیزی نهایی جهت صدور مجوز فعالیت همکار سازمان ملی استاندارد.</a:t>
            </a:r>
          </a:p>
          <a:p>
            <a:pPr algn="just"/>
            <a:endParaRPr lang="fa-IR" sz="2400" dirty="0">
              <a:cs typeface="B Zar" panose="00000400000000000000" pitchFamily="2" charset="-78"/>
            </a:endParaRPr>
          </a:p>
          <a:p>
            <a:pPr algn="just"/>
            <a:r>
              <a:rPr lang="fa-IR" sz="2400" dirty="0" smtClean="0">
                <a:cs typeface="B Zar" panose="00000400000000000000" pitchFamily="2" charset="-78"/>
              </a:rPr>
              <a:t>با توجه به اینکه در جهموری اسلامی ایران دستگاه تست کمپرسور سازگار با گاز </a:t>
            </a:r>
            <a:r>
              <a:rPr lang="en-US" sz="2400" dirty="0" smtClean="0">
                <a:cs typeface="B Zar" panose="00000400000000000000" pitchFamily="2" charset="-78"/>
              </a:rPr>
              <a:t>R600a</a:t>
            </a:r>
            <a:r>
              <a:rPr lang="fa-IR" sz="2400" dirty="0" smtClean="0">
                <a:cs typeface="B Zar" panose="00000400000000000000" pitchFamily="2" charset="-78"/>
              </a:rPr>
              <a:t> در هیچ یک از آزمایشگاه های استاندارد وجود ندارد، به منظور تجهیز آزمایشگاه فعلی پادنا سفارش گذاری و خرید دستگاه فوق اقدام گردید. </a:t>
            </a:r>
            <a:endParaRPr lang="fa-IR" sz="2400" dirty="0">
              <a:cs typeface="B Zar" panose="00000400000000000000" pitchFamily="2" charset="-78"/>
            </a:endParaRPr>
          </a:p>
          <a:p>
            <a:pPr algn="just"/>
            <a:endParaRPr lang="fa-IR" sz="2000" dirty="0" smtClean="0"/>
          </a:p>
          <a:p>
            <a:pPr algn="just"/>
            <a:endParaRPr lang="fa-IR" sz="2000" dirty="0"/>
          </a:p>
          <a:p>
            <a:pPr algn="just"/>
            <a:endParaRPr lang="fa-IR" sz="2000" dirty="0" smtClean="0"/>
          </a:p>
          <a:p>
            <a:pPr algn="just"/>
            <a:endParaRPr lang="fa-IR" sz="2000" dirty="0"/>
          </a:p>
          <a:p>
            <a:pPr algn="just"/>
            <a:endParaRPr lang="fa-I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79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541421"/>
            <a:ext cx="861461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800" b="1" dirty="0" smtClean="0">
                <a:cs typeface="B Zar" panose="00000400000000000000" pitchFamily="2" charset="-78"/>
              </a:rPr>
              <a:t>ایجاد تنوع محصول:</a:t>
            </a: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الف) </a:t>
            </a:r>
            <a:r>
              <a:rPr lang="fa-IR" sz="2800" dirty="0" smtClean="0">
                <a:solidFill>
                  <a:schemeClr val="accent2"/>
                </a:solidFill>
                <a:cs typeface="B Zar" panose="00000400000000000000" pitchFamily="2" charset="-78"/>
              </a:rPr>
              <a:t>تولید آزمایشی موفق </a:t>
            </a:r>
            <a:r>
              <a:rPr lang="fa-IR" sz="2800" dirty="0" smtClean="0">
                <a:cs typeface="B Zar" panose="00000400000000000000" pitchFamily="2" charset="-78"/>
              </a:rPr>
              <a:t>یک مدل کمپرسور 1/5 اسب بخار سازگار با گاز </a:t>
            </a:r>
            <a:r>
              <a:rPr lang="en-US" sz="2800" dirty="0" smtClean="0">
                <a:cs typeface="B Zar" panose="00000400000000000000" pitchFamily="2" charset="-78"/>
              </a:rPr>
              <a:t>R600a</a:t>
            </a:r>
            <a:r>
              <a:rPr lang="fa-IR" sz="2800" dirty="0" smtClean="0">
                <a:cs typeface="B Zar" panose="00000400000000000000" pitchFamily="2" charset="-78"/>
              </a:rPr>
              <a:t> انجام گردید و به فروش رسید.</a:t>
            </a: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(در بررسی های اولیه</a:t>
            </a:r>
            <a:r>
              <a:rPr lang="en-US" sz="28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آسیب شناسی، </a:t>
            </a:r>
            <a:r>
              <a:rPr lang="fa-IR" sz="2800" dirty="0" smtClean="0">
                <a:solidFill>
                  <a:schemeClr val="accent5"/>
                </a:solidFill>
                <a:cs typeface="B Zar" panose="00000400000000000000" pitchFamily="2" charset="-78"/>
              </a:rPr>
              <a:t>منسوخ شدن گاز </a:t>
            </a:r>
            <a:r>
              <a:rPr lang="en-US" sz="2800" dirty="0" smtClean="0">
                <a:solidFill>
                  <a:schemeClr val="accent5"/>
                </a:solidFill>
                <a:cs typeface="B Zar" panose="00000400000000000000" pitchFamily="2" charset="-78"/>
              </a:rPr>
              <a:t>R12</a:t>
            </a:r>
            <a:r>
              <a:rPr lang="fa-IR" sz="28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accent5"/>
                </a:solidFill>
                <a:cs typeface="B Zar" panose="00000400000000000000" pitchFamily="2" charset="-78"/>
              </a:rPr>
              <a:t>در سال 1384</a:t>
            </a:r>
            <a:r>
              <a:rPr lang="fa-IR" sz="2800" dirty="0" smtClean="0">
                <a:cs typeface="B Zar" panose="00000400000000000000" pitchFamily="2" charset="-78"/>
              </a:rPr>
              <a:t> باعث تعطیل شدن پادنا گردید. با توجه به </a:t>
            </a:r>
            <a:r>
              <a:rPr lang="fa-IR" sz="2800" dirty="0" smtClean="0">
                <a:solidFill>
                  <a:schemeClr val="accent5"/>
                </a:solidFill>
                <a:cs typeface="B Zar" panose="00000400000000000000" pitchFamily="2" charset="-78"/>
              </a:rPr>
              <a:t>ممنوعیت استفاده از گاز </a:t>
            </a:r>
            <a:r>
              <a:rPr lang="en-US" sz="2800" dirty="0" smtClean="0">
                <a:solidFill>
                  <a:schemeClr val="accent5"/>
                </a:solidFill>
                <a:cs typeface="B Zar" panose="00000400000000000000" pitchFamily="2" charset="-78"/>
              </a:rPr>
              <a:t>R134a </a:t>
            </a:r>
            <a:r>
              <a:rPr lang="fa-IR" sz="2800" dirty="0" smtClean="0">
                <a:solidFill>
                  <a:schemeClr val="accent5"/>
                </a:solidFill>
                <a:cs typeface="B Zar" panose="00000400000000000000" pitchFamily="2" charset="-78"/>
              </a:rPr>
              <a:t>  در سال 2028 </a:t>
            </a:r>
            <a:r>
              <a:rPr lang="fa-IR" sz="2800" dirty="0" smtClean="0">
                <a:cs typeface="B Zar" panose="00000400000000000000" pitchFamily="2" charset="-78"/>
              </a:rPr>
              <a:t>میلادی، تولید کمپرسور سازگار با گاز </a:t>
            </a:r>
            <a:r>
              <a:rPr lang="en-US" sz="2800" dirty="0" smtClean="0">
                <a:cs typeface="B Zar" panose="00000400000000000000" pitchFamily="2" charset="-78"/>
              </a:rPr>
              <a:t>R600a</a:t>
            </a:r>
            <a:r>
              <a:rPr lang="fa-IR" sz="2800" dirty="0" smtClean="0">
                <a:cs typeface="B Zar" panose="00000400000000000000" pitchFamily="2" charset="-78"/>
              </a:rPr>
              <a:t> آغاز گردیده است.)</a:t>
            </a: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ب) تولید </a:t>
            </a:r>
            <a:r>
              <a:rPr lang="fa-IR" sz="2800" dirty="0">
                <a:cs typeface="B Zar" panose="00000400000000000000" pitchFamily="2" charset="-78"/>
              </a:rPr>
              <a:t>آزمایشی یک مدل کمپرسور </a:t>
            </a:r>
            <a:r>
              <a:rPr lang="fa-IR" sz="2800" dirty="0" smtClean="0">
                <a:cs typeface="B Zar" panose="00000400000000000000" pitchFamily="2" charset="-78"/>
              </a:rPr>
              <a:t>1/4 </a:t>
            </a:r>
            <a:r>
              <a:rPr lang="fa-IR" sz="2800" dirty="0">
                <a:cs typeface="B Zar" panose="00000400000000000000" pitchFamily="2" charset="-78"/>
              </a:rPr>
              <a:t>اسب بخار سازگار با گاز </a:t>
            </a:r>
            <a:r>
              <a:rPr lang="en-US" sz="2800" dirty="0" smtClean="0">
                <a:cs typeface="B Zar" panose="00000400000000000000" pitchFamily="2" charset="-78"/>
              </a:rPr>
              <a:t>R600a</a:t>
            </a:r>
            <a:r>
              <a:rPr lang="fa-IR" sz="2800" dirty="0" smtClean="0">
                <a:cs typeface="B Zar" panose="00000400000000000000" pitchFamily="2" charset="-78"/>
              </a:rPr>
              <a:t> در دستور کار قرارگرفت و سفارش قطعات صورت گرفته است و قطعات در گمرک بندرعباس آماده ترخیص می باشد.</a:t>
            </a:r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368" y="1323473"/>
            <a:ext cx="8097253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>
                <a:latin typeface="Consolas" panose="020B0609020204030204" pitchFamily="49" charset="0"/>
                <a:cs typeface="B Zar" panose="00000400000000000000" pitchFamily="2" charset="-78"/>
              </a:rPr>
              <a:t>پروژه ارتقای بازدهی و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COP</a:t>
            </a:r>
            <a:r>
              <a:rPr lang="fa-IR" sz="2800" dirty="0">
                <a:latin typeface="Consolas" panose="020B0609020204030204" pitchFamily="49" charset="0"/>
                <a:cs typeface="B Zar" panose="00000400000000000000" pitchFamily="2" charset="-78"/>
              </a:rPr>
              <a:t> محصول در </a:t>
            </a:r>
            <a:r>
              <a:rPr lang="fa-IR" sz="2800" dirty="0" smtClean="0">
                <a:latin typeface="Consolas" panose="020B0609020204030204" pitchFamily="49" charset="0"/>
                <a:cs typeface="B Zar" panose="00000400000000000000" pitchFamily="2" charset="-78"/>
              </a:rPr>
              <a:t>ظرفیت 1/5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hp</a:t>
            </a:r>
            <a:r>
              <a:rPr lang="fa-IR" sz="2800" dirty="0" smtClean="0">
                <a:latin typeface="Consolas" panose="020B0609020204030204" pitchFamily="49" charset="0"/>
                <a:cs typeface="B Zar" panose="00000400000000000000" pitchFamily="2" charset="-78"/>
              </a:rPr>
              <a:t> </a:t>
            </a:r>
            <a:r>
              <a:rPr lang="fa-IR" sz="2800" dirty="0">
                <a:latin typeface="Consolas" panose="020B0609020204030204" pitchFamily="49" charset="0"/>
                <a:cs typeface="B Zar" panose="00000400000000000000" pitchFamily="2" charset="-78"/>
              </a:rPr>
              <a:t>با تغییر جنس سیم پیچ از آلومینیوم به مس به منظور افزایش طول عمر محصول و مصرف انرژی کمتر و اختصاص سهم بازار بیشتر بر اساس پوشش نیاز برخی </a:t>
            </a:r>
            <a:r>
              <a:rPr lang="fa-IR" sz="2800" dirty="0" smtClean="0">
                <a:latin typeface="Consolas" panose="020B0609020204030204" pitchFamily="49" charset="0"/>
                <a:cs typeface="B Zar" panose="00000400000000000000" pitchFamily="2" charset="-78"/>
              </a:rPr>
              <a:t>ازمشتریان </a:t>
            </a:r>
            <a:r>
              <a:rPr lang="fa-IR" sz="2800" dirty="0">
                <a:latin typeface="Consolas" panose="020B0609020204030204" pitchFamily="49" charset="0"/>
                <a:cs typeface="B Zar" panose="00000400000000000000" pitchFamily="2" charset="-78"/>
              </a:rPr>
              <a:t>بالقوه که صرفا تأکید به استفاده از کمپرسور با سیم پیچ مس دارند.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endParaRPr lang="fa-IR" sz="2800" dirty="0">
              <a:latin typeface="Consolas" panose="020B0609020204030204" pitchFamily="49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116" y="348916"/>
            <a:ext cx="7964905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800" b="1" dirty="0" smtClean="0">
                <a:cs typeface="B Zar" panose="00000400000000000000" pitchFamily="2" charset="-78"/>
              </a:rPr>
              <a:t>پروژه تولید کمپرسور کولر گازی:</a:t>
            </a:r>
          </a:p>
          <a:p>
            <a:pPr algn="just">
              <a:lnSpc>
                <a:spcPct val="150000"/>
              </a:lnSpc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با توجه به هماهنگی های انجام شده با طرف خارجی امکان تولید کمپرسور کولر گازی با تجهیزات فعلی پادنا امکان پذیر </a:t>
            </a:r>
            <a:r>
              <a:rPr lang="fa-IR" sz="2800" dirty="0" smtClean="0">
                <a:cs typeface="B Zar" panose="00000400000000000000" pitchFamily="2" charset="-78"/>
              </a:rPr>
              <a:t>نمی باشد </a:t>
            </a:r>
            <a:r>
              <a:rPr lang="fa-IR" sz="2800" dirty="0" smtClean="0">
                <a:cs typeface="B Zar" panose="00000400000000000000" pitchFamily="2" charset="-78"/>
              </a:rPr>
              <a:t>که مستلزم واردات کارخانه و خط تولید و </a:t>
            </a:r>
            <a:r>
              <a:rPr lang="en-US" sz="2800" dirty="0" smtClean="0">
                <a:cs typeface="B Zar" panose="00000400000000000000" pitchFamily="2" charset="-78"/>
              </a:rPr>
              <a:t>platform </a:t>
            </a:r>
            <a:r>
              <a:rPr lang="fa-IR" sz="2800" dirty="0" smtClean="0">
                <a:cs typeface="B Zar" panose="00000400000000000000" pitchFamily="2" charset="-78"/>
              </a:rPr>
              <a:t> و... اختصاصی تولید کمپرسور کولرگازی می باشد.</a:t>
            </a:r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276" y="1080655"/>
            <a:ext cx="743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2011"/>
            <a:ext cx="12300065" cy="752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608" y="4842976"/>
            <a:ext cx="350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سپاس از توجه  شما</a:t>
            </a:r>
            <a:endParaRPr lang="en-US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5918" y="4305993"/>
            <a:ext cx="3761694" cy="195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32" y="3576464"/>
            <a:ext cx="3496333" cy="34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262" y="2975634"/>
            <a:ext cx="49658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chemeClr val="accent5"/>
                </a:solidFill>
                <a:cs typeface="B Titr" panose="00000700000000000000" pitchFamily="2" charset="-78"/>
              </a:rPr>
              <a:t>شرکت کمپرسورسازی پادنا</a:t>
            </a:r>
            <a:endParaRPr lang="fa-IR" sz="4000" dirty="0">
              <a:solidFill>
                <a:schemeClr val="accent5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428" y="4242604"/>
            <a:ext cx="66414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پروژه های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انجام شده و در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دست اقدام</a:t>
            </a:r>
            <a:endParaRPr lang="fa-IR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44" y="545422"/>
            <a:ext cx="3552497" cy="24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49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252" y="385011"/>
            <a:ext cx="6882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anose="00000700000000000000" pitchFamily="2" charset="-78"/>
              </a:rPr>
              <a:t>ایجاد </a:t>
            </a:r>
            <a:r>
              <a:rPr lang="fa-IR" sz="2400" b="1" dirty="0">
                <a:cs typeface="B Titr" panose="00000700000000000000" pitchFamily="2" charset="-78"/>
              </a:rPr>
              <a:t>تنوع محصول و گسترش سبد کالا 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3" y="1106905"/>
            <a:ext cx="918009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Zar" panose="00000400000000000000" pitchFamily="2" charset="-78"/>
              </a:rPr>
              <a:t>در راسـتای ایجاد تنوع در محـصولات با بهره گیـری از </a:t>
            </a:r>
            <a:r>
              <a:rPr lang="en-US" sz="2400" dirty="0" smtClean="0">
                <a:cs typeface="B Zar" panose="00000400000000000000" pitchFamily="2" charset="-78"/>
              </a:rPr>
              <a:t>Market survey</a:t>
            </a:r>
            <a:r>
              <a:rPr lang="fa-IR" sz="2400" dirty="0" smtClean="0">
                <a:cs typeface="B Zar" panose="00000400000000000000" pitchFamily="2" charset="-78"/>
              </a:rPr>
              <a:t> و تحلیل نیازهای بازار برای پوشش همه جانبه نیازمندی یخچال سازها، سبد کالای سال </a:t>
            </a:r>
            <a:r>
              <a:rPr lang="fa-IR" sz="2400" dirty="0" smtClean="0">
                <a:cs typeface="B Zar" panose="00000400000000000000" pitchFamily="2" charset="-78"/>
              </a:rPr>
              <a:t>13</a:t>
            </a:r>
            <a:r>
              <a:rPr lang="fa-IR" sz="2400" dirty="0" smtClean="0">
                <a:cs typeface="B Zar" panose="00000400000000000000" pitchFamily="2" charset="-78"/>
              </a:rPr>
              <a:t>98 </a:t>
            </a:r>
            <a:r>
              <a:rPr lang="fa-IR" sz="2400" dirty="0" smtClean="0">
                <a:cs typeface="B Zar" panose="00000400000000000000" pitchFamily="2" charset="-78"/>
              </a:rPr>
              <a:t>و </a:t>
            </a:r>
            <a:r>
              <a:rPr lang="fa-IR" sz="2400" dirty="0" smtClean="0">
                <a:cs typeface="B Zar" panose="00000400000000000000" pitchFamily="2" charset="-78"/>
              </a:rPr>
              <a:t>1399 و 1400به </a:t>
            </a:r>
            <a:r>
              <a:rPr lang="fa-IR" sz="2400" dirty="0" smtClean="0">
                <a:cs typeface="B Zar" panose="00000400000000000000" pitchFamily="2" charset="-78"/>
              </a:rPr>
              <a:t>شرح جدول زیر می باشد:</a:t>
            </a:r>
            <a:endParaRPr lang="fa-IR" sz="2400" dirty="0">
              <a:cs typeface="B Zar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37975"/>
              </p:ext>
            </p:extLst>
          </p:nvPr>
        </p:nvGraphicFramePr>
        <p:xfrm>
          <a:off x="806117" y="2096153"/>
          <a:ext cx="6130632" cy="4219194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72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5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تنوع محصول در سال </a:t>
                      </a:r>
                      <a:r>
                        <a:rPr lang="fa-IR" sz="1600" dirty="0" smtClean="0">
                          <a:effectLst/>
                          <a:cs typeface="B Titr" panose="00000700000000000000" pitchFamily="2" charset="-78"/>
                        </a:rPr>
                        <a:t>1398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نام محصول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شرایط تولید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توضیحات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E60HA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CBU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 dirty="0">
                          <a:effectLst/>
                          <a:cs typeface="B Titr" panose="00000700000000000000" pitchFamily="2" charset="-78"/>
                        </a:rPr>
                        <a:t>B35HL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CBU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 dirty="0" smtClean="0">
                          <a:effectLst/>
                          <a:cs typeface="B Titr" panose="00000700000000000000" pitchFamily="2" charset="-78"/>
                        </a:rPr>
                        <a:t>E85HA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تنوع محصول در سال </a:t>
                      </a:r>
                      <a:r>
                        <a:rPr lang="fa-IR" sz="1600" dirty="0" smtClean="0">
                          <a:effectLst/>
                          <a:cs typeface="B Titr" panose="00000700000000000000" pitchFamily="2" charset="-78"/>
                        </a:rPr>
                        <a:t>1399</a:t>
                      </a:r>
                      <a:r>
                        <a:rPr lang="fa-IR" sz="1600" baseline="0" dirty="0" smtClean="0">
                          <a:effectLst/>
                          <a:cs typeface="B Titr" panose="00000700000000000000" pitchFamily="2" charset="-78"/>
                        </a:rPr>
                        <a:t> و</a:t>
                      </a:r>
                      <a:r>
                        <a:rPr lang="fa-IR" sz="1600" dirty="0" smtClean="0">
                          <a:effectLst/>
                          <a:cs typeface="B Titr" panose="00000700000000000000" pitchFamily="2" charset="-78"/>
                        </a:rPr>
                        <a:t> 1400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نام محصول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شرایط تولید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Titr" panose="00000700000000000000" pitchFamily="2" charset="-78"/>
                        </a:rPr>
                        <a:t>توضیحات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E60HA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CBU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B35HL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CBU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 dirty="0" smtClean="0">
                          <a:effectLst/>
                          <a:cs typeface="B Titr" panose="00000700000000000000" pitchFamily="2" charset="-78"/>
                        </a:rPr>
                        <a:t>E85HA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PE195HAS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PE158CAS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SKD-CKD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PE200CAS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CBU-CKD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PE098CAS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CBU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PE235HAS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کمپرسور مدل </a:t>
                      </a:r>
                      <a:r>
                        <a:rPr lang="en-US" sz="1400">
                          <a:effectLst/>
                          <a:cs typeface="B Titr" panose="00000700000000000000" pitchFamily="2" charset="-78"/>
                        </a:rPr>
                        <a:t>PE165HAS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cs typeface="B Titr" panose="00000700000000000000" pitchFamily="2" charset="-78"/>
                        </a:rPr>
                        <a:t>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Titr" panose="00000700000000000000" pitchFamily="2" charset="-78"/>
                        </a:rPr>
                        <a:t>سازگار با گاز </a:t>
                      </a:r>
                      <a:r>
                        <a:rPr lang="en-US" sz="1400" dirty="0">
                          <a:effectLst/>
                          <a:cs typeface="B Titr" panose="00000700000000000000" pitchFamily="2" charset="-78"/>
                        </a:rPr>
                        <a:t>R134a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96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7467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097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            فعالیت 2  : ساخت اجزاء وقطعات کمپرسور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96298426"/>
              </p:ext>
            </p:extLst>
          </p:nvPr>
        </p:nvGraphicFramePr>
        <p:xfrm>
          <a:off x="5783981" y="2010877"/>
          <a:ext cx="5017168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209382454"/>
              </p:ext>
            </p:extLst>
          </p:nvPr>
        </p:nvGraphicFramePr>
        <p:xfrm>
          <a:off x="213361" y="2575561"/>
          <a:ext cx="4786162" cy="428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6747" y="324852"/>
            <a:ext cx="8061158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anose="00000700000000000000" pitchFamily="2" charset="-78"/>
              </a:rPr>
              <a:t>ساخت </a:t>
            </a:r>
            <a:r>
              <a:rPr lang="fa-IR" sz="2400" b="1" dirty="0">
                <a:cs typeface="B Titr" panose="00000700000000000000" pitchFamily="2" charset="-78"/>
              </a:rPr>
              <a:t>اجزاء </a:t>
            </a:r>
            <a:r>
              <a:rPr lang="fa-IR" sz="2400" b="1" dirty="0" smtClean="0">
                <a:cs typeface="B Titr" panose="00000700000000000000" pitchFamily="2" charset="-78"/>
              </a:rPr>
              <a:t>و قطعات کمپرسور:</a:t>
            </a:r>
          </a:p>
          <a:p>
            <a:endParaRPr lang="fa-IR" sz="1200" dirty="0" smtClean="0">
              <a:cs typeface="B Titr" panose="00000700000000000000" pitchFamily="2" charset="-78"/>
            </a:endParaRPr>
          </a:p>
          <a:p>
            <a:r>
              <a:rPr lang="fa-IR" sz="2000" dirty="0" smtClean="0">
                <a:cs typeface="B Zar" panose="00000400000000000000" pitchFamily="2" charset="-78"/>
              </a:rPr>
              <a:t>برای مقایسه میزان تولید، خرید قطعات خارجی و نمودار ارزش ساخت داخل نمودار های زیر قابل ارائه می باشد.</a:t>
            </a:r>
            <a:endParaRPr lang="fa-IR" sz="2800" dirty="0"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991" y="1236628"/>
            <a:ext cx="810928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cs typeface="B Zar" panose="00000400000000000000" pitchFamily="2" charset="-78"/>
              </a:rPr>
              <a:t>تحقیق و توسعه (</a:t>
            </a:r>
            <a:r>
              <a:rPr lang="en-US" sz="2800" dirty="0">
                <a:cs typeface="B Zar" panose="00000400000000000000" pitchFamily="2" charset="-78"/>
              </a:rPr>
              <a:t>R&amp;D</a:t>
            </a:r>
            <a:r>
              <a:rPr lang="fa-IR" sz="2800" dirty="0">
                <a:cs typeface="B Zar" panose="00000400000000000000" pitchFamily="2" charset="-78"/>
              </a:rPr>
              <a:t>): ساخت داخل قطعات</a:t>
            </a:r>
            <a:r>
              <a:rPr lang="fa-IR" sz="2800" dirty="0" smtClean="0">
                <a:cs typeface="B Zar" panose="00000400000000000000" pitchFamily="2" charset="-78"/>
              </a:rPr>
              <a:t>:</a:t>
            </a:r>
          </a:p>
          <a:p>
            <a:endParaRPr lang="en-US" sz="2800" dirty="0">
              <a:cs typeface="B Zar" panose="00000400000000000000" pitchFamily="2" charset="-78"/>
            </a:endParaRPr>
          </a:p>
          <a:p>
            <a:pPr lvl="0"/>
            <a:r>
              <a:rPr lang="en-US" sz="2800" dirty="0">
                <a:cs typeface="B Zar" panose="00000400000000000000" pitchFamily="2" charset="-78"/>
              </a:rPr>
              <a:t>Insource</a:t>
            </a:r>
            <a:r>
              <a:rPr lang="fa-IR" sz="2800" dirty="0">
                <a:cs typeface="B Zar" panose="00000400000000000000" pitchFamily="2" charset="-78"/>
              </a:rPr>
              <a:t>:</a:t>
            </a:r>
            <a:endParaRPr lang="en-US" sz="2800" dirty="0">
              <a:cs typeface="B Zar" panose="00000400000000000000" pitchFamily="2" charset="-78"/>
            </a:endParaRPr>
          </a:p>
          <a:p>
            <a:pPr lvl="1"/>
            <a:r>
              <a:rPr lang="fa-IR" sz="2800" dirty="0">
                <a:cs typeface="B Zar" panose="00000400000000000000" pitchFamily="2" charset="-78"/>
              </a:rPr>
              <a:t>پروژه راه اندازی خط روتور و </a:t>
            </a:r>
            <a:r>
              <a:rPr lang="fa-IR" sz="2800" dirty="0" smtClean="0">
                <a:cs typeface="B Zar" panose="00000400000000000000" pitchFamily="2" charset="-78"/>
              </a:rPr>
              <a:t>استاتور   </a:t>
            </a:r>
            <a:endParaRPr lang="en-US" sz="2800" dirty="0">
              <a:cs typeface="B Zar" panose="00000400000000000000" pitchFamily="2" charset="-78"/>
            </a:endParaRPr>
          </a:p>
          <a:p>
            <a:pPr lvl="1"/>
            <a:r>
              <a:rPr lang="fa-IR" sz="2800" dirty="0">
                <a:cs typeface="B Zar" panose="00000400000000000000" pitchFamily="2" charset="-78"/>
              </a:rPr>
              <a:t>پروژه شاتون و میل لنگ</a:t>
            </a:r>
            <a:endParaRPr lang="en-US" sz="2800" dirty="0">
              <a:cs typeface="B Zar" panose="00000400000000000000" pitchFamily="2" charset="-78"/>
            </a:endParaRPr>
          </a:p>
          <a:p>
            <a:pPr lvl="1"/>
            <a:r>
              <a:rPr lang="fa-IR" sz="2800" dirty="0">
                <a:cs typeface="B Zar" panose="00000400000000000000" pitchFamily="2" charset="-78"/>
              </a:rPr>
              <a:t>پروژه ساخت داخل قطعات پلاستیکی</a:t>
            </a:r>
            <a:endParaRPr lang="en-US" sz="2800" dirty="0">
              <a:cs typeface="B Zar" panose="00000400000000000000" pitchFamily="2" charset="-78"/>
            </a:endParaRPr>
          </a:p>
          <a:p>
            <a:pPr lvl="1"/>
            <a:r>
              <a:rPr lang="fa-IR" sz="2800" dirty="0">
                <a:cs typeface="B Zar" panose="00000400000000000000" pitchFamily="2" charset="-78"/>
              </a:rPr>
              <a:t>پروژه راه اندازی و داخلی سازی لوله های </a:t>
            </a:r>
            <a:r>
              <a:rPr lang="fa-IR" sz="2800" dirty="0" smtClean="0">
                <a:cs typeface="B Zar" panose="00000400000000000000" pitchFamily="2" charset="-78"/>
              </a:rPr>
              <a:t>کمپرسور</a:t>
            </a:r>
          </a:p>
          <a:p>
            <a:pPr lvl="1"/>
            <a:r>
              <a:rPr lang="fa-IR" sz="2800" dirty="0">
                <a:cs typeface="B Zar" panose="00000400000000000000" pitchFamily="2" charset="-78"/>
              </a:rPr>
              <a:t>پروژه راه اندازی و داخلی سازی </a:t>
            </a:r>
            <a:r>
              <a:rPr lang="fa-IR" sz="2800" dirty="0" smtClean="0">
                <a:cs typeface="B Zar" panose="00000400000000000000" pitchFamily="2" charset="-78"/>
              </a:rPr>
              <a:t>پیستون</a:t>
            </a:r>
            <a:endParaRPr lang="en-US" sz="2800" dirty="0">
              <a:cs typeface="B Zar" panose="00000400000000000000" pitchFamily="2" charset="-78"/>
            </a:endParaRPr>
          </a:p>
          <a:p>
            <a:pPr lvl="0"/>
            <a:r>
              <a:rPr lang="en-US" sz="2800" dirty="0">
                <a:cs typeface="B Zar" panose="00000400000000000000" pitchFamily="2" charset="-78"/>
              </a:rPr>
              <a:t>Outsource</a:t>
            </a:r>
            <a:r>
              <a:rPr lang="fa-IR" sz="2800" dirty="0">
                <a:cs typeface="B Zar" panose="00000400000000000000" pitchFamily="2" charset="-78"/>
              </a:rPr>
              <a:t>:</a:t>
            </a:r>
            <a:endParaRPr lang="en-US" sz="2800" dirty="0">
              <a:cs typeface="B Zar" panose="00000400000000000000" pitchFamily="2" charset="-78"/>
            </a:endParaRPr>
          </a:p>
          <a:p>
            <a:pPr lvl="1"/>
            <a:r>
              <a:rPr lang="fa-IR" sz="2800" dirty="0">
                <a:cs typeface="B Zar" panose="00000400000000000000" pitchFamily="2" charset="-78"/>
              </a:rPr>
              <a:t>پروژه تولید بلوک </a:t>
            </a:r>
            <a:r>
              <a:rPr lang="fa-IR" sz="2800" dirty="0" smtClean="0">
                <a:cs typeface="B Zar" panose="00000400000000000000" pitchFamily="2" charset="-78"/>
              </a:rPr>
              <a:t>سیلندر</a:t>
            </a:r>
          </a:p>
          <a:p>
            <a:pPr lvl="1"/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" y="601579"/>
            <a:ext cx="955307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Zar" panose="00000400000000000000" pitchFamily="2" charset="-78"/>
              </a:rPr>
              <a:t>بهسازی نیروی کار:</a:t>
            </a:r>
          </a:p>
          <a:p>
            <a:endParaRPr lang="fa-IR" sz="2800" b="1" dirty="0" smtClean="0">
              <a:solidFill>
                <a:schemeClr val="accent2">
                  <a:lumMod val="75000"/>
                </a:schemeClr>
              </a:solidFill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انجام اقدامات نهایی (مذاکرات و مکاتبات) با سازمان فنی و حرفه ای کشور به منظور اخذ مجوز آموزشگاه فنی حرفه ای مجاور در کمپرسورسازی پادنا جهت بهسازی و پرورش نیروی انسانی</a:t>
            </a:r>
          </a:p>
          <a:p>
            <a:endParaRPr lang="fa-IR" sz="2800" dirty="0">
              <a:cs typeface="B Zar" panose="00000400000000000000" pitchFamily="2" charset="-78"/>
            </a:endParaRPr>
          </a:p>
          <a:p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میزان پیشرفت پروژه = 90%</a:t>
            </a:r>
          </a:p>
          <a:p>
            <a:endParaRPr lang="fa-IR" sz="2800" dirty="0" smtClean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در انتظار بازدید هیأت ممیزی سازمان فنی حرفه ای کل کشور جهت صدور مجوز فعالیت.</a:t>
            </a:r>
          </a:p>
          <a:p>
            <a:r>
              <a:rPr lang="fa-IR" sz="2800" dirty="0" smtClean="0">
                <a:cs typeface="B Zar" panose="00000400000000000000" pitchFamily="2" charset="-78"/>
              </a:rPr>
              <a:t>هماهنگی های لازم جهت بازدید در هفته سوم بهمن ماه 99 انجام گردیده است.</a:t>
            </a:r>
          </a:p>
          <a:p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278" y="1201627"/>
            <a:ext cx="8104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ارتقا سطح کیفی بهداشت و خدمات درمانی:</a:t>
            </a:r>
          </a:p>
          <a:p>
            <a:r>
              <a:rPr lang="fa-IR" sz="2800" dirty="0" smtClean="0">
                <a:cs typeface="B Zar" panose="00000400000000000000" pitchFamily="2" charset="-78"/>
              </a:rPr>
              <a:t>عقد </a:t>
            </a:r>
            <a:r>
              <a:rPr lang="fa-IR" sz="2800" dirty="0">
                <a:cs typeface="B Zar" panose="00000400000000000000" pitchFamily="2" charset="-78"/>
              </a:rPr>
              <a:t>قرارداد ارائه خدمات بیمه تکمیلی برای کلیه پرسنل و خانواده تحت پوشش از بیمه </a:t>
            </a:r>
            <a:r>
              <a:rPr lang="fa-IR" sz="2800" dirty="0" smtClean="0">
                <a:cs typeface="B Zar" panose="00000400000000000000" pitchFamily="2" charset="-78"/>
              </a:rPr>
              <a:t>آسیا</a:t>
            </a:r>
          </a:p>
          <a:p>
            <a:endParaRPr lang="fa-IR" sz="2800" dirty="0">
              <a:cs typeface="B Zar" panose="00000400000000000000" pitchFamily="2" charset="-78"/>
            </a:endParaRPr>
          </a:p>
          <a:p>
            <a:r>
              <a:rPr lang="fa-IR" sz="2800" b="1" dirty="0" smtClean="0">
                <a:cs typeface="B Zar" panose="00000400000000000000" pitchFamily="2" charset="-78"/>
              </a:rPr>
              <a:t>اصلاح ساختار سازمانی:</a:t>
            </a:r>
          </a:p>
          <a:p>
            <a:r>
              <a:rPr lang="fa-IR" sz="2800" dirty="0" smtClean="0">
                <a:cs typeface="B Zar" panose="00000400000000000000" pitchFamily="2" charset="-78"/>
              </a:rPr>
              <a:t>تنظیم </a:t>
            </a:r>
            <a:r>
              <a:rPr lang="fa-IR" sz="2800" dirty="0">
                <a:cs typeface="B Zar" panose="00000400000000000000" pitchFamily="2" charset="-78"/>
              </a:rPr>
              <a:t>و تدوین آئین نامه ها و دستورالعملهای اجرایی و ارجاع به کلیه واحد های </a:t>
            </a:r>
            <a:r>
              <a:rPr lang="fa-IR" sz="2800" dirty="0" smtClean="0">
                <a:cs typeface="B Zar" panose="00000400000000000000" pitchFamily="2" charset="-78"/>
              </a:rPr>
              <a:t>شرکت</a:t>
            </a:r>
          </a:p>
          <a:p>
            <a:endParaRPr lang="fa-IR" sz="2800" dirty="0" smtClean="0">
              <a:cs typeface="B Zar" panose="00000400000000000000" pitchFamily="2" charset="-78"/>
            </a:endParaRPr>
          </a:p>
          <a:p>
            <a:r>
              <a:rPr lang="fa-IR" sz="2800" dirty="0">
                <a:cs typeface="B Zar" panose="00000400000000000000" pitchFamily="2" charset="-78"/>
              </a:rPr>
              <a:t>استخدام نیروی متخصص با توجه به افزایش میزان </a:t>
            </a:r>
            <a:r>
              <a:rPr lang="fa-IR" sz="2800" dirty="0" smtClean="0">
                <a:cs typeface="B Zar" panose="00000400000000000000" pitchFamily="2" charset="-78"/>
              </a:rPr>
              <a:t>تولید</a:t>
            </a:r>
            <a:r>
              <a:rPr lang="fa-IR" sz="2800" dirty="0">
                <a:cs typeface="B Zar" panose="00000400000000000000" pitchFamily="2" charset="-78"/>
              </a:rPr>
              <a:t>.</a:t>
            </a:r>
            <a:endParaRPr lang="fa-IR" sz="2800" dirty="0" smtClean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4378" y="1022684"/>
            <a:ext cx="981776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cs typeface="B Zar" panose="00000400000000000000" pitchFamily="2" charset="-78"/>
              </a:rPr>
              <a:t>تولید انبوه و بهره برداری </a:t>
            </a:r>
            <a:r>
              <a:rPr lang="en-US" sz="2800" dirty="0" smtClean="0">
                <a:cs typeface="B Zar" panose="00000400000000000000" pitchFamily="2" charset="-78"/>
              </a:rPr>
              <a:t>Commissioning):</a:t>
            </a:r>
            <a:r>
              <a:rPr lang="fa-IR" sz="2800" dirty="0" smtClean="0">
                <a:cs typeface="B Zar" panose="00000400000000000000" pitchFamily="2" charset="-78"/>
              </a:rPr>
              <a:t>)</a:t>
            </a:r>
          </a:p>
          <a:p>
            <a:endParaRPr lang="en-US" sz="2800" dirty="0" smtClean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۱ </a:t>
            </a:r>
            <a:r>
              <a:rPr lang="fa-IR" sz="2800" dirty="0">
                <a:cs typeface="B Zar" panose="00000400000000000000" pitchFamily="2" charset="-78"/>
              </a:rPr>
              <a:t>- تجهیز سازمان بر اساس برنامه اجرایی (</a:t>
            </a:r>
            <a:r>
              <a:rPr lang="en-US" sz="2800" dirty="0">
                <a:cs typeface="B Zar" panose="00000400000000000000" pitchFamily="2" charset="-78"/>
              </a:rPr>
              <a:t>Action </a:t>
            </a:r>
            <a:r>
              <a:rPr lang="en-US" sz="2800" dirty="0" smtClean="0">
                <a:cs typeface="B Zar" panose="00000400000000000000" pitchFamily="2" charset="-78"/>
              </a:rPr>
              <a:t>Plan</a:t>
            </a:r>
            <a:r>
              <a:rPr lang="fa-IR" sz="2800" dirty="0" smtClean="0">
                <a:cs typeface="B Zar" panose="00000400000000000000" pitchFamily="2" charset="-78"/>
              </a:rPr>
              <a:t>) سه </a:t>
            </a:r>
            <a:r>
              <a:rPr lang="fa-IR" sz="2800" dirty="0">
                <a:cs typeface="B Zar" panose="00000400000000000000" pitchFamily="2" charset="-78"/>
              </a:rPr>
              <a:t>ساله (۱۴۰۰ لغایت ۱۴۰۲</a:t>
            </a:r>
            <a:r>
              <a:rPr lang="fa-IR" sz="2800" dirty="0" smtClean="0">
                <a:cs typeface="B Zar" panose="00000400000000000000" pitchFamily="2" charset="-78"/>
              </a:rPr>
              <a:t>):</a:t>
            </a:r>
          </a:p>
          <a:p>
            <a:endParaRPr lang="en-US" sz="2800" dirty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تولید</a:t>
            </a:r>
            <a:r>
              <a:rPr lang="fa-IR" sz="2800" dirty="0">
                <a:cs typeface="B Zar" panose="00000400000000000000" pitchFamily="2" charset="-78"/>
              </a:rPr>
              <a:t>:</a:t>
            </a:r>
            <a:endParaRPr lang="en-US" sz="2800" dirty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سال </a:t>
            </a:r>
            <a:r>
              <a:rPr lang="fa-IR" sz="2800" dirty="0">
                <a:cs typeface="B Zar" panose="00000400000000000000" pitchFamily="2" charset="-78"/>
              </a:rPr>
              <a:t>۱۴۰۰: تولید ۲۴۰۰۰۰ محصول </a:t>
            </a:r>
            <a:r>
              <a:rPr lang="fa-IR" sz="2800" dirty="0" smtClean="0">
                <a:cs typeface="B Zar" panose="00000400000000000000" pitchFamily="2" charset="-78"/>
              </a:rPr>
              <a:t>.</a:t>
            </a:r>
          </a:p>
          <a:p>
            <a:r>
              <a:rPr lang="fa-IR" sz="2800" dirty="0" smtClean="0">
                <a:cs typeface="B Zar" panose="00000400000000000000" pitchFamily="2" charset="-78"/>
              </a:rPr>
              <a:t>سال </a:t>
            </a:r>
            <a:r>
              <a:rPr lang="fa-IR" sz="2800" dirty="0">
                <a:cs typeface="B Zar" panose="00000400000000000000" pitchFamily="2" charset="-78"/>
              </a:rPr>
              <a:t>۱۴۰۱: تولید ۵۰۰۰۰۰ محصول . </a:t>
            </a:r>
            <a:endParaRPr lang="fa-IR" sz="2800" dirty="0" smtClean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سال </a:t>
            </a:r>
            <a:r>
              <a:rPr lang="fa-IR" sz="2800" dirty="0">
                <a:cs typeface="B Zar" panose="00000400000000000000" pitchFamily="2" charset="-78"/>
              </a:rPr>
              <a:t>۱۴۰۲: تولید </a:t>
            </a:r>
            <a:r>
              <a:rPr lang="fa-IR" sz="2800" dirty="0" smtClean="0">
                <a:cs typeface="B Zar" panose="00000400000000000000" pitchFamily="2" charset="-78"/>
              </a:rPr>
              <a:t>۷۰000۰ محصول.</a:t>
            </a:r>
            <a:endParaRPr lang="en-US" sz="2800" dirty="0">
              <a:cs typeface="B Zar" panose="00000400000000000000" pitchFamily="2" charset="-78"/>
            </a:endParaRPr>
          </a:p>
          <a:p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01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0042"/>
            <a:ext cx="946885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cs typeface="B Zar" panose="00000400000000000000" pitchFamily="2" charset="-78"/>
              </a:rPr>
              <a:t>تکمیل سبد محصولات </a:t>
            </a:r>
            <a:r>
              <a:rPr lang="en-US" sz="2800" dirty="0" smtClean="0">
                <a:cs typeface="B Zar" panose="00000400000000000000" pitchFamily="2" charset="-78"/>
              </a:rPr>
              <a:t>CBU):</a:t>
            </a:r>
            <a:r>
              <a:rPr lang="fa-IR" sz="2800" dirty="0" smtClean="0">
                <a:cs typeface="B Zar" panose="00000400000000000000" pitchFamily="2" charset="-78"/>
              </a:rPr>
              <a:t>)</a:t>
            </a:r>
          </a:p>
          <a:p>
            <a:endParaRPr lang="en-US" sz="2800" dirty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سال </a:t>
            </a:r>
            <a:r>
              <a:rPr lang="fa-IR" sz="2800" dirty="0">
                <a:cs typeface="B Zar" panose="00000400000000000000" pitchFamily="2" charset="-78"/>
              </a:rPr>
              <a:t>۱۴۰۰: واردات در ظرفیت ها و مدلهای غیر از محصولات تولیدی </a:t>
            </a:r>
            <a:r>
              <a:rPr lang="fa-IR" sz="2800" dirty="0" smtClean="0">
                <a:cs typeface="B Zar" panose="00000400000000000000" pitchFamily="2" charset="-78"/>
              </a:rPr>
              <a:t>۸۰۰۰۰ </a:t>
            </a:r>
            <a:r>
              <a:rPr lang="fa-IR" sz="2800" dirty="0">
                <a:cs typeface="B Zar" panose="00000400000000000000" pitchFamily="2" charset="-78"/>
              </a:rPr>
              <a:t>دستگاه . </a:t>
            </a:r>
            <a:endParaRPr lang="fa-IR" sz="2800" dirty="0" smtClean="0">
              <a:cs typeface="B Zar" panose="00000400000000000000" pitchFamily="2" charset="-78"/>
            </a:endParaRPr>
          </a:p>
          <a:p>
            <a:endParaRPr lang="fa-IR" sz="2800" dirty="0" smtClean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سال </a:t>
            </a:r>
            <a:r>
              <a:rPr lang="fa-IR" sz="2800" dirty="0">
                <a:cs typeface="B Zar" panose="00000400000000000000" pitchFamily="2" charset="-78"/>
              </a:rPr>
              <a:t>۱۴۰۱: واردات در ظرفیت ها و مدلهای غیر از محصولات تولیدی </a:t>
            </a:r>
            <a:r>
              <a:rPr lang="fa-IR" sz="2800" dirty="0" smtClean="0">
                <a:cs typeface="B Zar" panose="00000400000000000000" pitchFamily="2" charset="-78"/>
              </a:rPr>
              <a:t>۱۶۰۰۰۰ </a:t>
            </a:r>
            <a:r>
              <a:rPr lang="fa-IR" sz="2800" dirty="0">
                <a:cs typeface="B Zar" panose="00000400000000000000" pitchFamily="2" charset="-78"/>
              </a:rPr>
              <a:t>دستگاه </a:t>
            </a:r>
            <a:r>
              <a:rPr lang="fa-IR" sz="2800" dirty="0" smtClean="0">
                <a:cs typeface="B Zar" panose="00000400000000000000" pitchFamily="2" charset="-78"/>
              </a:rPr>
              <a:t>.</a:t>
            </a:r>
          </a:p>
          <a:p>
            <a:endParaRPr lang="fa-IR" sz="2800" dirty="0" smtClean="0">
              <a:cs typeface="B Zar" panose="00000400000000000000" pitchFamily="2" charset="-78"/>
            </a:endParaRPr>
          </a:p>
          <a:p>
            <a:r>
              <a:rPr lang="fa-IR" sz="2800" dirty="0" smtClean="0">
                <a:cs typeface="B Zar" panose="00000400000000000000" pitchFamily="2" charset="-78"/>
              </a:rPr>
              <a:t>سال </a:t>
            </a:r>
            <a:r>
              <a:rPr lang="fa-IR" sz="2800" dirty="0">
                <a:cs typeface="B Zar" panose="00000400000000000000" pitchFamily="2" charset="-78"/>
              </a:rPr>
              <a:t>۱۴۰۲: واردات در ظرفیت ها و مدلهای غیر از محصولات تولیدی </a:t>
            </a:r>
            <a:r>
              <a:rPr lang="fa-IR" sz="2800" dirty="0" smtClean="0">
                <a:cs typeface="B Zar" panose="00000400000000000000" pitchFamily="2" charset="-78"/>
              </a:rPr>
              <a:t>۳۲۰000 دستگاه .</a:t>
            </a:r>
            <a:endParaRPr lang="en-US" sz="2800" dirty="0">
              <a:cs typeface="B Zar" panose="00000400000000000000" pitchFamily="2" charset="-78"/>
            </a:endParaRPr>
          </a:p>
          <a:p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277" cy="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8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815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2  Nazanin</vt:lpstr>
      <vt:lpstr>Arial</vt:lpstr>
      <vt:lpstr>B Fantezy</vt:lpstr>
      <vt:lpstr>B Titr</vt:lpstr>
      <vt:lpstr>B Zar</vt:lpstr>
      <vt:lpstr>Calibri</vt:lpstr>
      <vt:lpstr>Consolas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saweed</dc:creator>
  <cp:lastModifiedBy>admin</cp:lastModifiedBy>
  <cp:revision>107</cp:revision>
  <dcterms:created xsi:type="dcterms:W3CDTF">2008-09-11T20:20:13Z</dcterms:created>
  <dcterms:modified xsi:type="dcterms:W3CDTF">2021-01-27T10:18:11Z</dcterms:modified>
</cp:coreProperties>
</file>