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6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7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8.xml" ContentType="application/vnd.openxmlformats-officedocument.themeOverr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76"/>
  </p:notesMasterIdLst>
  <p:handoutMasterIdLst>
    <p:handoutMasterId r:id="rId77"/>
  </p:handoutMasterIdLst>
  <p:sldIdLst>
    <p:sldId id="256" r:id="rId3"/>
    <p:sldId id="257" r:id="rId4"/>
    <p:sldId id="259" r:id="rId5"/>
    <p:sldId id="260" r:id="rId6"/>
    <p:sldId id="449" r:id="rId7"/>
    <p:sldId id="296" r:id="rId8"/>
    <p:sldId id="262" r:id="rId9"/>
    <p:sldId id="345" r:id="rId10"/>
    <p:sldId id="263" r:id="rId11"/>
    <p:sldId id="265" r:id="rId12"/>
    <p:sldId id="266" r:id="rId13"/>
    <p:sldId id="267" r:id="rId14"/>
    <p:sldId id="421" r:id="rId15"/>
    <p:sldId id="268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66" r:id="rId27"/>
    <p:sldId id="452" r:id="rId28"/>
    <p:sldId id="453" r:id="rId29"/>
    <p:sldId id="454" r:id="rId30"/>
    <p:sldId id="455" r:id="rId31"/>
    <p:sldId id="444" r:id="rId32"/>
    <p:sldId id="269" r:id="rId33"/>
    <p:sldId id="326" r:id="rId34"/>
    <p:sldId id="374" r:id="rId35"/>
    <p:sldId id="393" r:id="rId36"/>
    <p:sldId id="273" r:id="rId37"/>
    <p:sldId id="275" r:id="rId38"/>
    <p:sldId id="276" r:id="rId39"/>
    <p:sldId id="414" r:id="rId40"/>
    <p:sldId id="426" r:id="rId41"/>
    <p:sldId id="354" r:id="rId42"/>
    <p:sldId id="272" r:id="rId43"/>
    <p:sldId id="277" r:id="rId44"/>
    <p:sldId id="417" r:id="rId45"/>
    <p:sldId id="380" r:id="rId46"/>
    <p:sldId id="382" r:id="rId47"/>
    <p:sldId id="381" r:id="rId48"/>
    <p:sldId id="383" r:id="rId49"/>
    <p:sldId id="285" r:id="rId50"/>
    <p:sldId id="291" r:id="rId51"/>
    <p:sldId id="292" r:id="rId52"/>
    <p:sldId id="394" r:id="rId53"/>
    <p:sldId id="294" r:id="rId54"/>
    <p:sldId id="293" r:id="rId55"/>
    <p:sldId id="288" r:id="rId56"/>
    <p:sldId id="286" r:id="rId57"/>
    <p:sldId id="299" r:id="rId58"/>
    <p:sldId id="302" r:id="rId59"/>
    <p:sldId id="402" r:id="rId60"/>
    <p:sldId id="405" r:id="rId61"/>
    <p:sldId id="413" r:id="rId62"/>
    <p:sldId id="408" r:id="rId63"/>
    <p:sldId id="419" r:id="rId64"/>
    <p:sldId id="303" r:id="rId65"/>
    <p:sldId id="304" r:id="rId66"/>
    <p:sldId id="355" r:id="rId67"/>
    <p:sldId id="450" r:id="rId68"/>
    <p:sldId id="451" r:id="rId69"/>
    <p:sldId id="307" r:id="rId70"/>
    <p:sldId id="353" r:id="rId71"/>
    <p:sldId id="308" r:id="rId72"/>
    <p:sldId id="309" r:id="rId73"/>
    <p:sldId id="310" r:id="rId74"/>
    <p:sldId id="346" r:id="rId75"/>
  </p:sldIdLst>
  <p:sldSz cx="12192000" cy="6858000"/>
  <p:notesSz cx="6797675" cy="9928225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2B00"/>
    <a:srgbClr val="9D0A10"/>
    <a:srgbClr val="990033"/>
    <a:srgbClr val="CC3300"/>
    <a:srgbClr val="CC0000"/>
    <a:srgbClr val="990000"/>
    <a:srgbClr val="A32A09"/>
    <a:srgbClr val="993300"/>
    <a:srgbClr val="66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9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4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8270"/>
    </p:cViewPr>
  </p:sorterViewPr>
  <p:notesViewPr>
    <p:cSldViewPr snapToGrid="0">
      <p:cViewPr varScale="1">
        <p:scale>
          <a:sx n="86" d="100"/>
          <a:sy n="86" d="100"/>
        </p:scale>
        <p:origin x="482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7453947343052504E-2"/>
          <c:w val="0.98654289080283164"/>
          <c:h val="0.893173187084523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22B00"/>
            </a:solidFill>
            <a:ln w="79375">
              <a:solidFill>
                <a:srgbClr val="822B00">
                  <a:alpha val="98000"/>
                </a:srgbClr>
              </a:solidFill>
            </a:ln>
            <a:effectLst/>
          </c:spPr>
          <c:invertIfNegative val="0"/>
          <c:dLbls>
            <c:numFmt formatCode="[$-3010000]#,0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 1380/11/21</c:v>
                </c:pt>
                <c:pt idx="1">
                  <c:v>1384/12/29</c:v>
                </c:pt>
                <c:pt idx="2">
                  <c:v>1385/05/30</c:v>
                </c:pt>
                <c:pt idx="3">
                  <c:v>1386/06/24</c:v>
                </c:pt>
                <c:pt idx="4">
                  <c:v>1388/03/09</c:v>
                </c:pt>
                <c:pt idx="5">
                  <c:v>1390/02/28</c:v>
                </c:pt>
                <c:pt idx="6">
                  <c:v>1392/08/01</c:v>
                </c:pt>
                <c:pt idx="7">
                  <c:v>1393/07/22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650</c:v>
                </c:pt>
                <c:pt idx="1">
                  <c:v>2100</c:v>
                </c:pt>
                <c:pt idx="2">
                  <c:v>3150</c:v>
                </c:pt>
                <c:pt idx="3">
                  <c:v>4000</c:v>
                </c:pt>
                <c:pt idx="4">
                  <c:v>5000</c:v>
                </c:pt>
                <c:pt idx="5">
                  <c:v>10000</c:v>
                </c:pt>
                <c:pt idx="6">
                  <c:v>20000</c:v>
                </c:pt>
                <c:pt idx="7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93-44B3-B4CB-C6F3B49184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 1380/11/21</c:v>
                </c:pt>
                <c:pt idx="1">
                  <c:v>1384/12/29</c:v>
                </c:pt>
                <c:pt idx="2">
                  <c:v>1385/05/30</c:v>
                </c:pt>
                <c:pt idx="3">
                  <c:v>1386/06/24</c:v>
                </c:pt>
                <c:pt idx="4">
                  <c:v>1388/03/09</c:v>
                </c:pt>
                <c:pt idx="5">
                  <c:v>1390/02/28</c:v>
                </c:pt>
                <c:pt idx="6">
                  <c:v>1392/08/01</c:v>
                </c:pt>
                <c:pt idx="7">
                  <c:v>1393/07/22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A493-44B3-B4CB-C6F3B49184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 1380/11/21</c:v>
                </c:pt>
                <c:pt idx="1">
                  <c:v>1384/12/29</c:v>
                </c:pt>
                <c:pt idx="2">
                  <c:v>1385/05/30</c:v>
                </c:pt>
                <c:pt idx="3">
                  <c:v>1386/06/24</c:v>
                </c:pt>
                <c:pt idx="4">
                  <c:v>1388/03/09</c:v>
                </c:pt>
                <c:pt idx="5">
                  <c:v>1390/02/28</c:v>
                </c:pt>
                <c:pt idx="6">
                  <c:v>1392/08/01</c:v>
                </c:pt>
                <c:pt idx="7">
                  <c:v>1393/07/22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A493-44B3-B4CB-C6F3B4918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27"/>
        <c:axId val="229840848"/>
        <c:axId val="229841408"/>
      </c:barChart>
      <c:catAx>
        <c:axId val="22984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29841408"/>
        <c:crosses val="autoZero"/>
        <c:auto val="1"/>
        <c:lblAlgn val="l"/>
        <c:lblOffset val="100"/>
        <c:noMultiLvlLbl val="0"/>
      </c:catAx>
      <c:valAx>
        <c:axId val="229841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crossAx val="229840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1739130434782608E-2"/>
                  <c:y val="-7.004741989705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43-4221-821B-B2BBBD887D65}"/>
                </c:ext>
              </c:extLst>
            </c:dLbl>
            <c:dLbl>
              <c:idx val="7"/>
              <c:layout>
                <c:manualLayout>
                  <c:x val="-3.6231884057971015E-3"/>
                  <c:y val="-5.2535564922789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E43-4221-821B-B2BBBD887D65}"/>
                </c:ext>
              </c:extLst>
            </c:dLbl>
            <c:dLbl>
              <c:idx val="8"/>
              <c:layout>
                <c:manualLayout>
                  <c:x val="-8.4541062801932361E-3"/>
                  <c:y val="-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43-4221-821B-B2BBBD887D65}"/>
                </c:ext>
              </c:extLst>
            </c:dLbl>
            <c:dLbl>
              <c:idx val="9"/>
              <c:layout>
                <c:manualLayout>
                  <c:x val="-4.8309178743962235E-3"/>
                  <c:y val="-5.2535564922789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43-4221-821B-B2BBBD887D65}"/>
                </c:ext>
              </c:extLst>
            </c:dLbl>
            <c:dLbl>
              <c:idx val="11"/>
              <c:layout>
                <c:manualLayout>
                  <c:x val="-1.2077294685991224E-3"/>
                  <c:y val="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605024915363842E-2"/>
                      <c:h val="0.126158436784271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E43-4221-821B-B2BBBD887D65}"/>
                </c:ext>
              </c:extLst>
            </c:dLbl>
            <c:dLbl>
              <c:idx val="13"/>
              <c:layout>
                <c:manualLayout>
                  <c:x val="-1.8115894480581408E-2"/>
                  <c:y val="7.004741989705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504830917874392E-2"/>
                      <c:h val="9.98906543228772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E43-4221-821B-B2BBBD887D65}"/>
                </c:ext>
              </c:extLst>
            </c:dLbl>
            <c:dLbl>
              <c:idx val="14"/>
              <c:layout>
                <c:manualLayout>
                  <c:x val="-2.415411388793792E-3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731884057971011E-2"/>
                      <c:h val="0.10280929681858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E43-4221-821B-B2BBBD887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 Prices'!$I$28:$I$43</c:f>
              <c:strCache>
                <c:ptCount val="16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  <c:pt idx="13">
                  <c:v>فوریه 2020 (بهمن 1398)</c:v>
                </c:pt>
                <c:pt idx="14">
                  <c:v>مارس 2020 (اسفند 1398)</c:v>
                </c:pt>
                <c:pt idx="15">
                  <c:v>آوریل 2020 (فروردین 1399)</c:v>
                </c:pt>
              </c:strCache>
            </c:strRef>
          </c:cat>
          <c:val>
            <c:numRef>
              <c:f>'Monthly Prices'!$J$28:$J$43</c:f>
              <c:numCache>
                <c:formatCode>0</c:formatCode>
                <c:ptCount val="16"/>
                <c:pt idx="0">
                  <c:v>76.16</c:v>
                </c:pt>
                <c:pt idx="1">
                  <c:v>88.22</c:v>
                </c:pt>
                <c:pt idx="2">
                  <c:v>86.47</c:v>
                </c:pt>
                <c:pt idx="3">
                  <c:v>93.7</c:v>
                </c:pt>
                <c:pt idx="4">
                  <c:v>100.15</c:v>
                </c:pt>
                <c:pt idx="5">
                  <c:v>108.94</c:v>
                </c:pt>
                <c:pt idx="6">
                  <c:v>120.24</c:v>
                </c:pt>
                <c:pt idx="7">
                  <c:v>93.07</c:v>
                </c:pt>
                <c:pt idx="8">
                  <c:v>93.08</c:v>
                </c:pt>
                <c:pt idx="9">
                  <c:v>88.53</c:v>
                </c:pt>
                <c:pt idx="10">
                  <c:v>84.98</c:v>
                </c:pt>
                <c:pt idx="11">
                  <c:v>92.65</c:v>
                </c:pt>
                <c:pt idx="12">
                  <c:v>95.76</c:v>
                </c:pt>
                <c:pt idx="13">
                  <c:v>87.68</c:v>
                </c:pt>
                <c:pt idx="14">
                  <c:v>88.99</c:v>
                </c:pt>
                <c:pt idx="15">
                  <c:v>84.73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D6-40A7-A463-844E7F9D7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408848"/>
        <c:axId val="181409408"/>
      </c:lineChart>
      <c:catAx>
        <c:axId val="18140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1409408"/>
        <c:crosses val="autoZero"/>
        <c:auto val="1"/>
        <c:lblAlgn val="ctr"/>
        <c:lblOffset val="100"/>
        <c:noMultiLvlLbl val="0"/>
      </c:catAx>
      <c:valAx>
        <c:axId val="181409408"/>
        <c:scaling>
          <c:orientation val="minMax"/>
          <c:min val="6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1408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5400000" vert="horz"/>
    <a:lstStyle/>
    <a:p>
      <a:pPr>
        <a:defRPr sz="2400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82191933244579E-2"/>
          <c:y val="1.6320645459734391E-2"/>
          <c:w val="0.9142619858488793"/>
          <c:h val="0.7924234470691163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'روند شاخص کل سال 1398'!$A$2:$A$230</c:f>
              <c:strCache>
                <c:ptCount val="229"/>
                <c:pt idx="0">
                  <c:v>1398/12/28</c:v>
                </c:pt>
                <c:pt idx="1">
                  <c:v>1398/12/27</c:v>
                </c:pt>
                <c:pt idx="2">
                  <c:v>1398/12/26</c:v>
                </c:pt>
                <c:pt idx="3">
                  <c:v>1398/12/25</c:v>
                </c:pt>
                <c:pt idx="4">
                  <c:v>1398/12/24</c:v>
                </c:pt>
                <c:pt idx="5">
                  <c:v>1398/12/21</c:v>
                </c:pt>
                <c:pt idx="6">
                  <c:v>1398/12/20</c:v>
                </c:pt>
                <c:pt idx="7">
                  <c:v>1398/12/19</c:v>
                </c:pt>
                <c:pt idx="8">
                  <c:v>1398/12/17</c:v>
                </c:pt>
                <c:pt idx="9">
                  <c:v>1398/12/14</c:v>
                </c:pt>
                <c:pt idx="10">
                  <c:v>1398/12/13</c:v>
                </c:pt>
                <c:pt idx="11">
                  <c:v>1398/12/12</c:v>
                </c:pt>
                <c:pt idx="12">
                  <c:v>1398/12/11</c:v>
                </c:pt>
                <c:pt idx="13">
                  <c:v>1398/12/10</c:v>
                </c:pt>
                <c:pt idx="14">
                  <c:v>1398/12/7</c:v>
                </c:pt>
                <c:pt idx="15">
                  <c:v>1398/12/6</c:v>
                </c:pt>
                <c:pt idx="16">
                  <c:v>1398/12/4</c:v>
                </c:pt>
                <c:pt idx="17">
                  <c:v>1398/11/30</c:v>
                </c:pt>
                <c:pt idx="18">
                  <c:v>1398/11/27</c:v>
                </c:pt>
                <c:pt idx="19">
                  <c:v>1398/11/21</c:v>
                </c:pt>
                <c:pt idx="20">
                  <c:v>1398/11/19</c:v>
                </c:pt>
                <c:pt idx="21">
                  <c:v>1398/11/16</c:v>
                </c:pt>
                <c:pt idx="22">
                  <c:v>1398/11/15</c:v>
                </c:pt>
                <c:pt idx="23">
                  <c:v>1398/11/14</c:v>
                </c:pt>
                <c:pt idx="24">
                  <c:v>1398/11/13</c:v>
                </c:pt>
                <c:pt idx="25">
                  <c:v>1398/11/7</c:v>
                </c:pt>
                <c:pt idx="26">
                  <c:v>1398/11/6</c:v>
                </c:pt>
                <c:pt idx="27">
                  <c:v>1398/11/5</c:v>
                </c:pt>
                <c:pt idx="28">
                  <c:v>1398/11/2</c:v>
                </c:pt>
                <c:pt idx="29">
                  <c:v>1398/11/1</c:v>
                </c:pt>
                <c:pt idx="30">
                  <c:v>1398/10/30</c:v>
                </c:pt>
                <c:pt idx="31">
                  <c:v>1398/10/29</c:v>
                </c:pt>
                <c:pt idx="32">
                  <c:v>1398/10/28</c:v>
                </c:pt>
                <c:pt idx="33">
                  <c:v>1398/10/25</c:v>
                </c:pt>
                <c:pt idx="34">
                  <c:v>1398/10/24</c:v>
                </c:pt>
                <c:pt idx="35">
                  <c:v>1398/10/23</c:v>
                </c:pt>
                <c:pt idx="36">
                  <c:v>1398/10/22</c:v>
                </c:pt>
                <c:pt idx="37">
                  <c:v>1398/10/21</c:v>
                </c:pt>
                <c:pt idx="38">
                  <c:v>1398/10/18</c:v>
                </c:pt>
                <c:pt idx="39">
                  <c:v>1398/10/17</c:v>
                </c:pt>
                <c:pt idx="40">
                  <c:v>1398/10/15</c:v>
                </c:pt>
                <c:pt idx="41">
                  <c:v>1398/10/14</c:v>
                </c:pt>
                <c:pt idx="42">
                  <c:v>1398/10/11</c:v>
                </c:pt>
                <c:pt idx="43">
                  <c:v>1398/10/10</c:v>
                </c:pt>
                <c:pt idx="44">
                  <c:v>1398/10/9</c:v>
                </c:pt>
                <c:pt idx="45">
                  <c:v>1398/10/8</c:v>
                </c:pt>
                <c:pt idx="46">
                  <c:v>1398/10/7</c:v>
                </c:pt>
                <c:pt idx="47">
                  <c:v>1398/10/4</c:v>
                </c:pt>
                <c:pt idx="48">
                  <c:v>1398/10/3</c:v>
                </c:pt>
                <c:pt idx="49">
                  <c:v>1398/10/2</c:v>
                </c:pt>
                <c:pt idx="50">
                  <c:v>1398/10/1</c:v>
                </c:pt>
                <c:pt idx="51">
                  <c:v>1398/9/30</c:v>
                </c:pt>
                <c:pt idx="52">
                  <c:v>1398/9/27</c:v>
                </c:pt>
                <c:pt idx="53">
                  <c:v>1398/9/26</c:v>
                </c:pt>
                <c:pt idx="54">
                  <c:v>1398/9/25</c:v>
                </c:pt>
                <c:pt idx="55">
                  <c:v>1398/9/24</c:v>
                </c:pt>
                <c:pt idx="56">
                  <c:v>1398/9/23</c:v>
                </c:pt>
                <c:pt idx="57">
                  <c:v>1398/9/20</c:v>
                </c:pt>
                <c:pt idx="58">
                  <c:v>1398/9/19</c:v>
                </c:pt>
                <c:pt idx="59">
                  <c:v>1398/9/18</c:v>
                </c:pt>
                <c:pt idx="60">
                  <c:v>1398/9/17</c:v>
                </c:pt>
                <c:pt idx="61">
                  <c:v>1398/9/16</c:v>
                </c:pt>
                <c:pt idx="62">
                  <c:v>1398/9/13</c:v>
                </c:pt>
                <c:pt idx="63">
                  <c:v>1398/9/12</c:v>
                </c:pt>
                <c:pt idx="64">
                  <c:v>1398/9/11</c:v>
                </c:pt>
                <c:pt idx="65">
                  <c:v>1398/9/10</c:v>
                </c:pt>
                <c:pt idx="66">
                  <c:v>1398/9/9</c:v>
                </c:pt>
                <c:pt idx="67">
                  <c:v>1398/9/6</c:v>
                </c:pt>
                <c:pt idx="68">
                  <c:v>1398/9/5</c:v>
                </c:pt>
                <c:pt idx="69">
                  <c:v>1398/9/4</c:v>
                </c:pt>
                <c:pt idx="70">
                  <c:v>1398/9/3</c:v>
                </c:pt>
                <c:pt idx="71">
                  <c:v>1398/9/2</c:v>
                </c:pt>
                <c:pt idx="72">
                  <c:v>1398/8/29</c:v>
                </c:pt>
                <c:pt idx="73">
                  <c:v>1398/8/28</c:v>
                </c:pt>
                <c:pt idx="74">
                  <c:v>1398/8/27</c:v>
                </c:pt>
                <c:pt idx="75">
                  <c:v>1398/8/26</c:v>
                </c:pt>
                <c:pt idx="76">
                  <c:v>1398/8/25</c:v>
                </c:pt>
                <c:pt idx="77">
                  <c:v>1398/8/22</c:v>
                </c:pt>
                <c:pt idx="78">
                  <c:v>1398/8/21</c:v>
                </c:pt>
                <c:pt idx="79">
                  <c:v>1398/8/20</c:v>
                </c:pt>
                <c:pt idx="80">
                  <c:v>1398/8/19</c:v>
                </c:pt>
                <c:pt idx="81">
                  <c:v>1398/8/18</c:v>
                </c:pt>
                <c:pt idx="82">
                  <c:v>1398/8/14</c:v>
                </c:pt>
                <c:pt idx="83">
                  <c:v>1398/8/13</c:v>
                </c:pt>
                <c:pt idx="84">
                  <c:v>1398/8/12</c:v>
                </c:pt>
                <c:pt idx="85">
                  <c:v>1398/8/11</c:v>
                </c:pt>
                <c:pt idx="86">
                  <c:v>1398/8/8</c:v>
                </c:pt>
                <c:pt idx="87">
                  <c:v>1398/8/6</c:v>
                </c:pt>
                <c:pt idx="88">
                  <c:v>1398/8/4</c:v>
                </c:pt>
                <c:pt idx="89">
                  <c:v>1398/8/1</c:v>
                </c:pt>
                <c:pt idx="90">
                  <c:v>1398/7/30</c:v>
                </c:pt>
                <c:pt idx="91">
                  <c:v>1398/7/29</c:v>
                </c:pt>
                <c:pt idx="92">
                  <c:v>1398/7/28</c:v>
                </c:pt>
                <c:pt idx="93">
                  <c:v>1398/7/24</c:v>
                </c:pt>
                <c:pt idx="94">
                  <c:v>1398/7/23</c:v>
                </c:pt>
                <c:pt idx="95">
                  <c:v>1398/7/22</c:v>
                </c:pt>
                <c:pt idx="96">
                  <c:v>1398/7/21</c:v>
                </c:pt>
                <c:pt idx="97">
                  <c:v>1398/7/20</c:v>
                </c:pt>
                <c:pt idx="98">
                  <c:v>1398/7/17</c:v>
                </c:pt>
                <c:pt idx="99">
                  <c:v>1398/7/16</c:v>
                </c:pt>
                <c:pt idx="100">
                  <c:v>1398/7/15</c:v>
                </c:pt>
                <c:pt idx="101">
                  <c:v>1398/7/14</c:v>
                </c:pt>
                <c:pt idx="102">
                  <c:v>1398/7/13</c:v>
                </c:pt>
                <c:pt idx="103">
                  <c:v>1398/7/10</c:v>
                </c:pt>
                <c:pt idx="104">
                  <c:v>1398/7/9</c:v>
                </c:pt>
                <c:pt idx="105">
                  <c:v>1398/7/8</c:v>
                </c:pt>
                <c:pt idx="106">
                  <c:v>1398/7/7</c:v>
                </c:pt>
                <c:pt idx="107">
                  <c:v>1398/7/6</c:v>
                </c:pt>
                <c:pt idx="108">
                  <c:v>1398/7/3</c:v>
                </c:pt>
                <c:pt idx="109">
                  <c:v>1398/7/2</c:v>
                </c:pt>
                <c:pt idx="110">
                  <c:v>1398/7/1</c:v>
                </c:pt>
                <c:pt idx="111">
                  <c:v>1398/6/31</c:v>
                </c:pt>
                <c:pt idx="112">
                  <c:v>1398/6/30</c:v>
                </c:pt>
                <c:pt idx="113">
                  <c:v>1398/6/27</c:v>
                </c:pt>
                <c:pt idx="114">
                  <c:v>1398/6/26</c:v>
                </c:pt>
                <c:pt idx="115">
                  <c:v>1398/6/25</c:v>
                </c:pt>
                <c:pt idx="116">
                  <c:v>1398/6/24</c:v>
                </c:pt>
                <c:pt idx="117">
                  <c:v>1398/6/23</c:v>
                </c:pt>
                <c:pt idx="118">
                  <c:v>1398/6/20</c:v>
                </c:pt>
                <c:pt idx="119">
                  <c:v>1398/6/17</c:v>
                </c:pt>
                <c:pt idx="120">
                  <c:v>1398/6/16</c:v>
                </c:pt>
                <c:pt idx="121">
                  <c:v>1398/6/13</c:v>
                </c:pt>
                <c:pt idx="122">
                  <c:v>1398/6/12</c:v>
                </c:pt>
                <c:pt idx="123">
                  <c:v>1398/6/11</c:v>
                </c:pt>
                <c:pt idx="124">
                  <c:v>1398/6/10</c:v>
                </c:pt>
                <c:pt idx="125">
                  <c:v>1398/6/9</c:v>
                </c:pt>
                <c:pt idx="126">
                  <c:v>1398/6/6</c:v>
                </c:pt>
                <c:pt idx="127">
                  <c:v>1398/6/5</c:v>
                </c:pt>
                <c:pt idx="128">
                  <c:v>1398/6/4</c:v>
                </c:pt>
                <c:pt idx="129">
                  <c:v>1398/6/3</c:v>
                </c:pt>
                <c:pt idx="130">
                  <c:v>1398/6/2</c:v>
                </c:pt>
                <c:pt idx="131">
                  <c:v>1398/5/30</c:v>
                </c:pt>
                <c:pt idx="132">
                  <c:v>1398/5/28</c:v>
                </c:pt>
                <c:pt idx="133">
                  <c:v>1398/5/27</c:v>
                </c:pt>
                <c:pt idx="134">
                  <c:v>1398/5/26</c:v>
                </c:pt>
                <c:pt idx="135">
                  <c:v>1398/5/23</c:v>
                </c:pt>
                <c:pt idx="136">
                  <c:v>1398/5/22</c:v>
                </c:pt>
                <c:pt idx="137">
                  <c:v>1398/5/20</c:v>
                </c:pt>
                <c:pt idx="138">
                  <c:v>1398/5/19</c:v>
                </c:pt>
                <c:pt idx="139">
                  <c:v>1398/5/16</c:v>
                </c:pt>
                <c:pt idx="140">
                  <c:v>1398/5/15</c:v>
                </c:pt>
                <c:pt idx="141">
                  <c:v>1398/5/14</c:v>
                </c:pt>
                <c:pt idx="142">
                  <c:v>1398/5/13</c:v>
                </c:pt>
                <c:pt idx="143">
                  <c:v>1398/5/12</c:v>
                </c:pt>
                <c:pt idx="144">
                  <c:v>1398/5/9</c:v>
                </c:pt>
                <c:pt idx="145">
                  <c:v>1398/5/8</c:v>
                </c:pt>
                <c:pt idx="146">
                  <c:v>1398/5/7</c:v>
                </c:pt>
                <c:pt idx="147">
                  <c:v>1398/5/6</c:v>
                </c:pt>
                <c:pt idx="148">
                  <c:v>1398/5/5</c:v>
                </c:pt>
                <c:pt idx="149">
                  <c:v>1398/5/2</c:v>
                </c:pt>
                <c:pt idx="150">
                  <c:v>1398/5/1</c:v>
                </c:pt>
                <c:pt idx="151">
                  <c:v>1398/4/31</c:v>
                </c:pt>
                <c:pt idx="152">
                  <c:v>1398/4/30</c:v>
                </c:pt>
                <c:pt idx="153">
                  <c:v>1398/4/29</c:v>
                </c:pt>
                <c:pt idx="154">
                  <c:v>1398/4/26</c:v>
                </c:pt>
                <c:pt idx="155">
                  <c:v>1398/4/25</c:v>
                </c:pt>
                <c:pt idx="156">
                  <c:v>1398/4/24</c:v>
                </c:pt>
                <c:pt idx="157">
                  <c:v>1398/4/23</c:v>
                </c:pt>
                <c:pt idx="158">
                  <c:v>1398/4/22</c:v>
                </c:pt>
                <c:pt idx="159">
                  <c:v>1398/4/19</c:v>
                </c:pt>
                <c:pt idx="160">
                  <c:v>1398/4/18</c:v>
                </c:pt>
                <c:pt idx="161">
                  <c:v>1398/4/17</c:v>
                </c:pt>
                <c:pt idx="162">
                  <c:v>1398/4/16</c:v>
                </c:pt>
                <c:pt idx="163">
                  <c:v>1398/4/15</c:v>
                </c:pt>
                <c:pt idx="164">
                  <c:v>1398/4/12</c:v>
                </c:pt>
                <c:pt idx="165">
                  <c:v>1398/4/11</c:v>
                </c:pt>
                <c:pt idx="166">
                  <c:v>1398/4/10</c:v>
                </c:pt>
                <c:pt idx="167">
                  <c:v>1398/4/9</c:v>
                </c:pt>
                <c:pt idx="168">
                  <c:v>1398/4/5</c:v>
                </c:pt>
                <c:pt idx="169">
                  <c:v>1398/4/4</c:v>
                </c:pt>
                <c:pt idx="170">
                  <c:v>1398/4/3</c:v>
                </c:pt>
                <c:pt idx="171">
                  <c:v>1398/4/2</c:v>
                </c:pt>
                <c:pt idx="172">
                  <c:v>1398/4/1</c:v>
                </c:pt>
                <c:pt idx="173">
                  <c:v>1398/3/29</c:v>
                </c:pt>
                <c:pt idx="174">
                  <c:v>1398/3/28</c:v>
                </c:pt>
                <c:pt idx="175">
                  <c:v>1398/3/27</c:v>
                </c:pt>
                <c:pt idx="176">
                  <c:v>1398/3/26</c:v>
                </c:pt>
                <c:pt idx="177">
                  <c:v>1398/3/25</c:v>
                </c:pt>
                <c:pt idx="178">
                  <c:v>1398/3/22</c:v>
                </c:pt>
                <c:pt idx="179">
                  <c:v>1398/3/21</c:v>
                </c:pt>
                <c:pt idx="180">
                  <c:v>1398/3/20</c:v>
                </c:pt>
                <c:pt idx="181">
                  <c:v>1398/3/19</c:v>
                </c:pt>
                <c:pt idx="182">
                  <c:v>1398/3/18</c:v>
                </c:pt>
                <c:pt idx="183">
                  <c:v>1398/3/13</c:v>
                </c:pt>
                <c:pt idx="184">
                  <c:v>1398/3/12</c:v>
                </c:pt>
                <c:pt idx="185">
                  <c:v>1398/3/11</c:v>
                </c:pt>
                <c:pt idx="186">
                  <c:v>1398/3/8</c:v>
                </c:pt>
                <c:pt idx="187">
                  <c:v>1398/3/7</c:v>
                </c:pt>
                <c:pt idx="188">
                  <c:v>1398/3/5</c:v>
                </c:pt>
                <c:pt idx="189">
                  <c:v>1398/3/4</c:v>
                </c:pt>
                <c:pt idx="190">
                  <c:v>1398/3/1</c:v>
                </c:pt>
                <c:pt idx="191">
                  <c:v>1398/2/31</c:v>
                </c:pt>
                <c:pt idx="192">
                  <c:v>1398/2/30</c:v>
                </c:pt>
                <c:pt idx="193">
                  <c:v>1398/2/29</c:v>
                </c:pt>
                <c:pt idx="194">
                  <c:v>1398/2/28</c:v>
                </c:pt>
                <c:pt idx="195">
                  <c:v>1398/2/25</c:v>
                </c:pt>
                <c:pt idx="196">
                  <c:v>1398/2/24</c:v>
                </c:pt>
                <c:pt idx="197">
                  <c:v>1398/2/23</c:v>
                </c:pt>
                <c:pt idx="198">
                  <c:v>1398/2/22</c:v>
                </c:pt>
                <c:pt idx="199">
                  <c:v>1398/2/21</c:v>
                </c:pt>
                <c:pt idx="200">
                  <c:v>1398/2/18</c:v>
                </c:pt>
                <c:pt idx="201">
                  <c:v>1398/2/17</c:v>
                </c:pt>
                <c:pt idx="202">
                  <c:v>1398/2/16</c:v>
                </c:pt>
                <c:pt idx="203">
                  <c:v>1398/2/15</c:v>
                </c:pt>
                <c:pt idx="204">
                  <c:v>1398/2/14</c:v>
                </c:pt>
                <c:pt idx="205">
                  <c:v>1398/2/11</c:v>
                </c:pt>
                <c:pt idx="206">
                  <c:v>1398/2/10</c:v>
                </c:pt>
                <c:pt idx="207">
                  <c:v>1398/2/9</c:v>
                </c:pt>
                <c:pt idx="208">
                  <c:v>1398/2/8</c:v>
                </c:pt>
                <c:pt idx="209">
                  <c:v>1398/2/7</c:v>
                </c:pt>
                <c:pt idx="210">
                  <c:v>1398/2/4</c:v>
                </c:pt>
                <c:pt idx="211">
                  <c:v>1398/2/3</c:v>
                </c:pt>
                <c:pt idx="212">
                  <c:v>1398/2/2</c:v>
                </c:pt>
                <c:pt idx="213">
                  <c:v>1398/1/31</c:v>
                </c:pt>
                <c:pt idx="214">
                  <c:v>1398/1/28</c:v>
                </c:pt>
                <c:pt idx="215">
                  <c:v>1398/1/27</c:v>
                </c:pt>
                <c:pt idx="216">
                  <c:v>1398/1/26</c:v>
                </c:pt>
                <c:pt idx="217">
                  <c:v>1398/1/25</c:v>
                </c:pt>
                <c:pt idx="218">
                  <c:v>1398/1/24</c:v>
                </c:pt>
                <c:pt idx="219">
                  <c:v>1398/1/21</c:v>
                </c:pt>
                <c:pt idx="220">
                  <c:v>1398/1/20</c:v>
                </c:pt>
                <c:pt idx="221">
                  <c:v>1398/1/19</c:v>
                </c:pt>
                <c:pt idx="222">
                  <c:v>1398/1/18</c:v>
                </c:pt>
                <c:pt idx="223">
                  <c:v>1398/1/17</c:v>
                </c:pt>
                <c:pt idx="224">
                  <c:v>1398/1/11</c:v>
                </c:pt>
                <c:pt idx="225">
                  <c:v>1398/1/10</c:v>
                </c:pt>
                <c:pt idx="226">
                  <c:v>1398/1/7</c:v>
                </c:pt>
                <c:pt idx="227">
                  <c:v>1398/1/6</c:v>
                </c:pt>
                <c:pt idx="228">
                  <c:v>1398/1/5</c:v>
                </c:pt>
              </c:strCache>
            </c:strRef>
          </c:cat>
          <c:val>
            <c:numRef>
              <c:f>'روند شاخص کل سال 1398'!$B$2:$B$230</c:f>
              <c:numCache>
                <c:formatCode>General</c:formatCode>
                <c:ptCount val="229"/>
                <c:pt idx="0">
                  <c:v>512900</c:v>
                </c:pt>
                <c:pt idx="1">
                  <c:v>502429</c:v>
                </c:pt>
                <c:pt idx="2">
                  <c:v>506079</c:v>
                </c:pt>
                <c:pt idx="3">
                  <c:v>494405</c:v>
                </c:pt>
                <c:pt idx="4">
                  <c:v>502739</c:v>
                </c:pt>
                <c:pt idx="5">
                  <c:v>520211</c:v>
                </c:pt>
                <c:pt idx="6">
                  <c:v>519847</c:v>
                </c:pt>
                <c:pt idx="7">
                  <c:v>534378</c:v>
                </c:pt>
                <c:pt idx="8">
                  <c:v>549185</c:v>
                </c:pt>
                <c:pt idx="9">
                  <c:v>555167</c:v>
                </c:pt>
                <c:pt idx="10">
                  <c:v>544237</c:v>
                </c:pt>
                <c:pt idx="11">
                  <c:v>529329</c:v>
                </c:pt>
                <c:pt idx="12">
                  <c:v>515583</c:v>
                </c:pt>
                <c:pt idx="13">
                  <c:v>505801</c:v>
                </c:pt>
                <c:pt idx="14">
                  <c:v>523850</c:v>
                </c:pt>
                <c:pt idx="15">
                  <c:v>518512</c:v>
                </c:pt>
                <c:pt idx="16">
                  <c:v>498904</c:v>
                </c:pt>
                <c:pt idx="17">
                  <c:v>478755</c:v>
                </c:pt>
                <c:pt idx="18">
                  <c:v>472749</c:v>
                </c:pt>
                <c:pt idx="19">
                  <c:v>447151</c:v>
                </c:pt>
                <c:pt idx="20">
                  <c:v>452842</c:v>
                </c:pt>
                <c:pt idx="21">
                  <c:v>445894</c:v>
                </c:pt>
                <c:pt idx="22">
                  <c:v>440199</c:v>
                </c:pt>
                <c:pt idx="23">
                  <c:v>438880</c:v>
                </c:pt>
                <c:pt idx="24">
                  <c:v>428216</c:v>
                </c:pt>
                <c:pt idx="25">
                  <c:v>420668</c:v>
                </c:pt>
                <c:pt idx="26">
                  <c:v>418312</c:v>
                </c:pt>
                <c:pt idx="27">
                  <c:v>417001</c:v>
                </c:pt>
                <c:pt idx="28">
                  <c:v>411211</c:v>
                </c:pt>
                <c:pt idx="29">
                  <c:v>406008</c:v>
                </c:pt>
                <c:pt idx="30">
                  <c:v>409807</c:v>
                </c:pt>
                <c:pt idx="31">
                  <c:v>410694</c:v>
                </c:pt>
                <c:pt idx="32">
                  <c:v>409962</c:v>
                </c:pt>
                <c:pt idx="33">
                  <c:v>399445</c:v>
                </c:pt>
                <c:pt idx="34">
                  <c:v>395912</c:v>
                </c:pt>
                <c:pt idx="35">
                  <c:v>392038</c:v>
                </c:pt>
                <c:pt idx="36">
                  <c:v>375650</c:v>
                </c:pt>
                <c:pt idx="37">
                  <c:v>359807</c:v>
                </c:pt>
                <c:pt idx="38">
                  <c:v>353807</c:v>
                </c:pt>
                <c:pt idx="39">
                  <c:v>358843</c:v>
                </c:pt>
                <c:pt idx="40">
                  <c:v>365815</c:v>
                </c:pt>
                <c:pt idx="41">
                  <c:v>367334</c:v>
                </c:pt>
                <c:pt idx="42">
                  <c:v>384099</c:v>
                </c:pt>
                <c:pt idx="43">
                  <c:v>377012</c:v>
                </c:pt>
                <c:pt idx="44">
                  <c:v>375547</c:v>
                </c:pt>
                <c:pt idx="45">
                  <c:v>369729</c:v>
                </c:pt>
                <c:pt idx="46">
                  <c:v>367632</c:v>
                </c:pt>
                <c:pt idx="47">
                  <c:v>361088</c:v>
                </c:pt>
                <c:pt idx="48">
                  <c:v>362259</c:v>
                </c:pt>
                <c:pt idx="49">
                  <c:v>359365</c:v>
                </c:pt>
                <c:pt idx="50">
                  <c:v>356721</c:v>
                </c:pt>
                <c:pt idx="51">
                  <c:v>353996</c:v>
                </c:pt>
                <c:pt idx="52">
                  <c:v>350322</c:v>
                </c:pt>
                <c:pt idx="53">
                  <c:v>346870</c:v>
                </c:pt>
                <c:pt idx="54">
                  <c:v>344487</c:v>
                </c:pt>
                <c:pt idx="55">
                  <c:v>344115</c:v>
                </c:pt>
                <c:pt idx="56">
                  <c:v>343291</c:v>
                </c:pt>
                <c:pt idx="57">
                  <c:v>339386</c:v>
                </c:pt>
                <c:pt idx="58">
                  <c:v>339434</c:v>
                </c:pt>
                <c:pt idx="59">
                  <c:v>335792</c:v>
                </c:pt>
                <c:pt idx="60">
                  <c:v>332567</c:v>
                </c:pt>
                <c:pt idx="61">
                  <c:v>327624</c:v>
                </c:pt>
                <c:pt idx="62">
                  <c:v>322527</c:v>
                </c:pt>
                <c:pt idx="63">
                  <c:v>320814</c:v>
                </c:pt>
                <c:pt idx="64">
                  <c:v>320194</c:v>
                </c:pt>
                <c:pt idx="65">
                  <c:v>318670</c:v>
                </c:pt>
                <c:pt idx="66">
                  <c:v>314587</c:v>
                </c:pt>
                <c:pt idx="67">
                  <c:v>311230</c:v>
                </c:pt>
                <c:pt idx="68">
                  <c:v>309643</c:v>
                </c:pt>
                <c:pt idx="69">
                  <c:v>308477</c:v>
                </c:pt>
                <c:pt idx="70">
                  <c:v>305774</c:v>
                </c:pt>
                <c:pt idx="71">
                  <c:v>305622</c:v>
                </c:pt>
                <c:pt idx="72">
                  <c:v>304997</c:v>
                </c:pt>
                <c:pt idx="73">
                  <c:v>304688</c:v>
                </c:pt>
                <c:pt idx="74">
                  <c:v>302726</c:v>
                </c:pt>
                <c:pt idx="75">
                  <c:v>302340</c:v>
                </c:pt>
                <c:pt idx="76">
                  <c:v>306885</c:v>
                </c:pt>
                <c:pt idx="77">
                  <c:v>307094</c:v>
                </c:pt>
                <c:pt idx="78">
                  <c:v>306655</c:v>
                </c:pt>
                <c:pt idx="79">
                  <c:v>303944</c:v>
                </c:pt>
                <c:pt idx="80">
                  <c:v>302795</c:v>
                </c:pt>
                <c:pt idx="81">
                  <c:v>305858</c:v>
                </c:pt>
                <c:pt idx="82">
                  <c:v>305333</c:v>
                </c:pt>
                <c:pt idx="83">
                  <c:v>304676</c:v>
                </c:pt>
                <c:pt idx="84">
                  <c:v>308960</c:v>
                </c:pt>
                <c:pt idx="85">
                  <c:v>308730</c:v>
                </c:pt>
                <c:pt idx="86">
                  <c:v>309661</c:v>
                </c:pt>
                <c:pt idx="87">
                  <c:v>305969</c:v>
                </c:pt>
                <c:pt idx="88">
                  <c:v>303449</c:v>
                </c:pt>
                <c:pt idx="89">
                  <c:v>305807</c:v>
                </c:pt>
                <c:pt idx="90">
                  <c:v>308314</c:v>
                </c:pt>
                <c:pt idx="91">
                  <c:v>302173</c:v>
                </c:pt>
                <c:pt idx="92">
                  <c:v>301391</c:v>
                </c:pt>
                <c:pt idx="93">
                  <c:v>309640</c:v>
                </c:pt>
                <c:pt idx="94">
                  <c:v>308978</c:v>
                </c:pt>
                <c:pt idx="95">
                  <c:v>319871</c:v>
                </c:pt>
                <c:pt idx="96">
                  <c:v>326190</c:v>
                </c:pt>
                <c:pt idx="97">
                  <c:v>322059</c:v>
                </c:pt>
                <c:pt idx="98">
                  <c:v>313049</c:v>
                </c:pt>
                <c:pt idx="99">
                  <c:v>314469</c:v>
                </c:pt>
                <c:pt idx="100">
                  <c:v>320909</c:v>
                </c:pt>
                <c:pt idx="101">
                  <c:v>320208</c:v>
                </c:pt>
                <c:pt idx="102">
                  <c:v>327305</c:v>
                </c:pt>
                <c:pt idx="103">
                  <c:v>326117</c:v>
                </c:pt>
                <c:pt idx="104">
                  <c:v>326098</c:v>
                </c:pt>
                <c:pt idx="105">
                  <c:v>324705</c:v>
                </c:pt>
                <c:pt idx="106">
                  <c:v>318250</c:v>
                </c:pt>
                <c:pt idx="107">
                  <c:v>320023</c:v>
                </c:pt>
                <c:pt idx="108">
                  <c:v>314409</c:v>
                </c:pt>
                <c:pt idx="109">
                  <c:v>312206</c:v>
                </c:pt>
                <c:pt idx="110">
                  <c:v>311471</c:v>
                </c:pt>
                <c:pt idx="111">
                  <c:v>302103</c:v>
                </c:pt>
                <c:pt idx="112">
                  <c:v>297712</c:v>
                </c:pt>
                <c:pt idx="113">
                  <c:v>294166</c:v>
                </c:pt>
                <c:pt idx="114">
                  <c:v>302082</c:v>
                </c:pt>
                <c:pt idx="115">
                  <c:v>305917</c:v>
                </c:pt>
                <c:pt idx="116">
                  <c:v>302395</c:v>
                </c:pt>
                <c:pt idx="117">
                  <c:v>304460</c:v>
                </c:pt>
                <c:pt idx="118">
                  <c:v>299930</c:v>
                </c:pt>
                <c:pt idx="119">
                  <c:v>296731</c:v>
                </c:pt>
                <c:pt idx="120">
                  <c:v>294601</c:v>
                </c:pt>
                <c:pt idx="121">
                  <c:v>290178</c:v>
                </c:pt>
                <c:pt idx="122">
                  <c:v>285573</c:v>
                </c:pt>
                <c:pt idx="123">
                  <c:v>283062</c:v>
                </c:pt>
                <c:pt idx="124">
                  <c:v>286114</c:v>
                </c:pt>
                <c:pt idx="125">
                  <c:v>284139</c:v>
                </c:pt>
                <c:pt idx="126">
                  <c:v>278674</c:v>
                </c:pt>
                <c:pt idx="127">
                  <c:v>278469</c:v>
                </c:pt>
                <c:pt idx="128">
                  <c:v>274871</c:v>
                </c:pt>
                <c:pt idx="129">
                  <c:v>269225</c:v>
                </c:pt>
                <c:pt idx="130">
                  <c:v>269986</c:v>
                </c:pt>
                <c:pt idx="131">
                  <c:v>266127</c:v>
                </c:pt>
                <c:pt idx="132">
                  <c:v>262940</c:v>
                </c:pt>
                <c:pt idx="133">
                  <c:v>260991</c:v>
                </c:pt>
                <c:pt idx="134">
                  <c:v>261405</c:v>
                </c:pt>
                <c:pt idx="135">
                  <c:v>261391</c:v>
                </c:pt>
                <c:pt idx="136">
                  <c:v>257097</c:v>
                </c:pt>
                <c:pt idx="137">
                  <c:v>255876</c:v>
                </c:pt>
                <c:pt idx="138">
                  <c:v>255306</c:v>
                </c:pt>
                <c:pt idx="139">
                  <c:v>255163</c:v>
                </c:pt>
                <c:pt idx="140">
                  <c:v>255511</c:v>
                </c:pt>
                <c:pt idx="141">
                  <c:v>256698</c:v>
                </c:pt>
                <c:pt idx="142">
                  <c:v>255530</c:v>
                </c:pt>
                <c:pt idx="143">
                  <c:v>254453</c:v>
                </c:pt>
                <c:pt idx="144">
                  <c:v>254445</c:v>
                </c:pt>
                <c:pt idx="145">
                  <c:v>252898</c:v>
                </c:pt>
                <c:pt idx="146">
                  <c:v>252488</c:v>
                </c:pt>
                <c:pt idx="147">
                  <c:v>252324</c:v>
                </c:pt>
                <c:pt idx="148">
                  <c:v>252275</c:v>
                </c:pt>
                <c:pt idx="149">
                  <c:v>252864</c:v>
                </c:pt>
                <c:pt idx="150">
                  <c:v>251278</c:v>
                </c:pt>
                <c:pt idx="151">
                  <c:v>253056</c:v>
                </c:pt>
                <c:pt idx="152">
                  <c:v>249661</c:v>
                </c:pt>
                <c:pt idx="153">
                  <c:v>246437</c:v>
                </c:pt>
                <c:pt idx="154">
                  <c:v>246790</c:v>
                </c:pt>
                <c:pt idx="155">
                  <c:v>246268</c:v>
                </c:pt>
                <c:pt idx="156">
                  <c:v>253303</c:v>
                </c:pt>
                <c:pt idx="157">
                  <c:v>253577</c:v>
                </c:pt>
                <c:pt idx="158">
                  <c:v>250605</c:v>
                </c:pt>
                <c:pt idx="159">
                  <c:v>249622</c:v>
                </c:pt>
                <c:pt idx="160">
                  <c:v>248716</c:v>
                </c:pt>
                <c:pt idx="161">
                  <c:v>249252</c:v>
                </c:pt>
                <c:pt idx="162">
                  <c:v>246447</c:v>
                </c:pt>
                <c:pt idx="163">
                  <c:v>245445</c:v>
                </c:pt>
                <c:pt idx="164">
                  <c:v>248943</c:v>
                </c:pt>
                <c:pt idx="165">
                  <c:v>248275</c:v>
                </c:pt>
                <c:pt idx="166">
                  <c:v>247122</c:v>
                </c:pt>
                <c:pt idx="167">
                  <c:v>248533</c:v>
                </c:pt>
                <c:pt idx="168">
                  <c:v>248577</c:v>
                </c:pt>
                <c:pt idx="169">
                  <c:v>245098</c:v>
                </c:pt>
                <c:pt idx="170">
                  <c:v>242568</c:v>
                </c:pt>
                <c:pt idx="171">
                  <c:v>237459</c:v>
                </c:pt>
                <c:pt idx="172">
                  <c:v>233886</c:v>
                </c:pt>
                <c:pt idx="173">
                  <c:v>234879</c:v>
                </c:pt>
                <c:pt idx="174">
                  <c:v>237148</c:v>
                </c:pt>
                <c:pt idx="175">
                  <c:v>238160</c:v>
                </c:pt>
                <c:pt idx="176">
                  <c:v>238220</c:v>
                </c:pt>
                <c:pt idx="177">
                  <c:v>234167</c:v>
                </c:pt>
                <c:pt idx="178">
                  <c:v>233352</c:v>
                </c:pt>
                <c:pt idx="179">
                  <c:v>230617</c:v>
                </c:pt>
                <c:pt idx="180">
                  <c:v>230267</c:v>
                </c:pt>
                <c:pt idx="181">
                  <c:v>229808</c:v>
                </c:pt>
                <c:pt idx="182">
                  <c:v>226888</c:v>
                </c:pt>
                <c:pt idx="183">
                  <c:v>226983</c:v>
                </c:pt>
                <c:pt idx="184">
                  <c:v>224544</c:v>
                </c:pt>
                <c:pt idx="185">
                  <c:v>222387</c:v>
                </c:pt>
                <c:pt idx="186">
                  <c:v>224476</c:v>
                </c:pt>
                <c:pt idx="187">
                  <c:v>223253</c:v>
                </c:pt>
                <c:pt idx="188">
                  <c:v>217573</c:v>
                </c:pt>
                <c:pt idx="189">
                  <c:v>214314</c:v>
                </c:pt>
                <c:pt idx="190">
                  <c:v>215168</c:v>
                </c:pt>
                <c:pt idx="191">
                  <c:v>215091</c:v>
                </c:pt>
                <c:pt idx="192">
                  <c:v>211871</c:v>
                </c:pt>
                <c:pt idx="193">
                  <c:v>212851</c:v>
                </c:pt>
                <c:pt idx="194">
                  <c:v>212747</c:v>
                </c:pt>
                <c:pt idx="195">
                  <c:v>211017</c:v>
                </c:pt>
                <c:pt idx="196">
                  <c:v>211746</c:v>
                </c:pt>
                <c:pt idx="197">
                  <c:v>207751</c:v>
                </c:pt>
                <c:pt idx="198">
                  <c:v>204069</c:v>
                </c:pt>
                <c:pt idx="199">
                  <c:v>209154</c:v>
                </c:pt>
                <c:pt idx="200">
                  <c:v>211344</c:v>
                </c:pt>
                <c:pt idx="201">
                  <c:v>208197</c:v>
                </c:pt>
                <c:pt idx="202">
                  <c:v>215820</c:v>
                </c:pt>
                <c:pt idx="203">
                  <c:v>224057</c:v>
                </c:pt>
                <c:pt idx="204">
                  <c:v>224589</c:v>
                </c:pt>
                <c:pt idx="205">
                  <c:v>220108</c:v>
                </c:pt>
                <c:pt idx="206">
                  <c:v>216641</c:v>
                </c:pt>
                <c:pt idx="207">
                  <c:v>214867</c:v>
                </c:pt>
                <c:pt idx="208">
                  <c:v>209243</c:v>
                </c:pt>
                <c:pt idx="209">
                  <c:v>205287</c:v>
                </c:pt>
                <c:pt idx="210">
                  <c:v>203776</c:v>
                </c:pt>
                <c:pt idx="211">
                  <c:v>202857</c:v>
                </c:pt>
                <c:pt idx="212">
                  <c:v>204321</c:v>
                </c:pt>
                <c:pt idx="213">
                  <c:v>204375</c:v>
                </c:pt>
                <c:pt idx="214">
                  <c:v>199911</c:v>
                </c:pt>
                <c:pt idx="215">
                  <c:v>201890</c:v>
                </c:pt>
                <c:pt idx="216">
                  <c:v>201805</c:v>
                </c:pt>
                <c:pt idx="217">
                  <c:v>196084</c:v>
                </c:pt>
                <c:pt idx="218">
                  <c:v>195202</c:v>
                </c:pt>
                <c:pt idx="219">
                  <c:v>193978</c:v>
                </c:pt>
                <c:pt idx="220">
                  <c:v>190425</c:v>
                </c:pt>
                <c:pt idx="221">
                  <c:v>188592</c:v>
                </c:pt>
                <c:pt idx="222">
                  <c:v>188073</c:v>
                </c:pt>
                <c:pt idx="223">
                  <c:v>186535</c:v>
                </c:pt>
                <c:pt idx="224">
                  <c:v>185281</c:v>
                </c:pt>
                <c:pt idx="225">
                  <c:v>185358</c:v>
                </c:pt>
                <c:pt idx="226">
                  <c:v>181542</c:v>
                </c:pt>
                <c:pt idx="227">
                  <c:v>179766</c:v>
                </c:pt>
                <c:pt idx="228">
                  <c:v>179194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BE-4035-913C-1C76EEA16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3613856"/>
        <c:axId val="273617216"/>
      </c:lineChart>
      <c:catAx>
        <c:axId val="27361385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+mn-cs"/>
              </a:defRPr>
            </a:pPr>
            <a:endParaRPr lang="en-US"/>
          </a:p>
        </c:txPr>
        <c:crossAx val="273617216"/>
        <c:crosses val="autoZero"/>
        <c:auto val="1"/>
        <c:lblAlgn val="ctr"/>
        <c:lblOffset val="100"/>
        <c:noMultiLvlLbl val="0"/>
      </c:catAx>
      <c:valAx>
        <c:axId val="27361721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+mn-cs"/>
              </a:defRPr>
            </a:pPr>
            <a:endParaRPr lang="en-US"/>
          </a:p>
        </c:txPr>
        <c:crossAx val="27361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67381974248927E-2"/>
          <c:y val="8.4064532671182968E-2"/>
          <c:w val="0.94384466560778613"/>
          <c:h val="0.67418288305308893"/>
        </c:manualLayout>
      </c:layout>
      <c:lineChart>
        <c:grouping val="standard"/>
        <c:varyColors val="0"/>
        <c:ser>
          <c:idx val="0"/>
          <c:order val="0"/>
          <c:tx>
            <c:strRef>
              <c:f>'مقایسه بازدهی امید با شاخص'!$B$2</c:f>
              <c:strCache>
                <c:ptCount val="1"/>
                <c:pt idx="0">
                  <c:v>مقدار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2857372173971891E-2"/>
                  <c:y val="-8.099072899516882E-2"/>
                </c:manualLayout>
              </c:layout>
              <c:tx>
                <c:rich>
                  <a:bodyPr/>
                  <a:lstStyle/>
                  <a:p>
                    <a:r>
                      <a:rPr lang="fa-IR" dirty="0" smtClean="0"/>
                      <a:t>بازدهی شاخص 451% درتاریخ 99/02/27</a:t>
                    </a:r>
                    <a:endParaRPr lang="fa-I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32526781791761"/>
                      <c:h val="4.9490342141012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55A-485E-BEF8-C5DD83EFCE50}"/>
                </c:ext>
              </c:extLst>
            </c:dLbl>
            <c:dLbl>
              <c:idx val="65"/>
              <c:layout>
                <c:manualLayout>
                  <c:x val="-0.14377686627690853"/>
                  <c:y val="-0.11854155983194341"/>
                </c:manualLayout>
              </c:layout>
              <c:tx>
                <c:rich>
                  <a:bodyPr/>
                  <a:lstStyle/>
                  <a:p>
                    <a:r>
                      <a:rPr lang="fa-IR" dirty="0" smtClean="0"/>
                      <a:t>بازدهی</a:t>
                    </a:r>
                    <a:r>
                      <a:rPr lang="fa-IR" baseline="0" dirty="0" smtClean="0"/>
                      <a:t> شاخص 148% در تاریخ 98/10/30</a:t>
                    </a:r>
                    <a:endParaRPr lang="fa-I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78432631543373"/>
                      <c:h val="6.00420141606614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63-4C9C-B567-D03BAF84B6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'مقایسه بازدهی امید با شاخص'!$A$3:$A$267</c:f>
              <c:strCache>
                <c:ptCount val="265"/>
                <c:pt idx="0">
                  <c:v>1399/2/27</c:v>
                </c:pt>
                <c:pt idx="1">
                  <c:v>1399/2/24</c:v>
                </c:pt>
                <c:pt idx="2">
                  <c:v>1399/2/23</c:v>
                </c:pt>
                <c:pt idx="3">
                  <c:v>1399/2/22</c:v>
                </c:pt>
                <c:pt idx="4">
                  <c:v>1399/2/21</c:v>
                </c:pt>
                <c:pt idx="5">
                  <c:v>1399/2/20</c:v>
                </c:pt>
                <c:pt idx="6">
                  <c:v>1399/2/17</c:v>
                </c:pt>
                <c:pt idx="7">
                  <c:v>1399/2/16</c:v>
                </c:pt>
                <c:pt idx="8">
                  <c:v>1399/2/15</c:v>
                </c:pt>
                <c:pt idx="9">
                  <c:v>1399/2/14</c:v>
                </c:pt>
                <c:pt idx="10">
                  <c:v>1399/2/13</c:v>
                </c:pt>
                <c:pt idx="11">
                  <c:v>1399/2/10</c:v>
                </c:pt>
                <c:pt idx="12">
                  <c:v>1399/2/9</c:v>
                </c:pt>
                <c:pt idx="13">
                  <c:v>1399/2/8</c:v>
                </c:pt>
                <c:pt idx="14">
                  <c:v>1399/2/7</c:v>
                </c:pt>
                <c:pt idx="15">
                  <c:v>1399/2/6</c:v>
                </c:pt>
                <c:pt idx="16">
                  <c:v>1399/2/3</c:v>
                </c:pt>
                <c:pt idx="17">
                  <c:v>1399/2/2</c:v>
                </c:pt>
                <c:pt idx="18">
                  <c:v>1399/2/1</c:v>
                </c:pt>
                <c:pt idx="19">
                  <c:v>1399/1/31</c:v>
                </c:pt>
                <c:pt idx="20">
                  <c:v>1399/1/30</c:v>
                </c:pt>
                <c:pt idx="21">
                  <c:v>1399/1/27</c:v>
                </c:pt>
                <c:pt idx="22">
                  <c:v>1399/1/26</c:v>
                </c:pt>
                <c:pt idx="23">
                  <c:v>1399/1/25</c:v>
                </c:pt>
                <c:pt idx="24">
                  <c:v>1399/1/24</c:v>
                </c:pt>
                <c:pt idx="25">
                  <c:v>1399/1/23</c:v>
                </c:pt>
                <c:pt idx="26">
                  <c:v>1399/1/20</c:v>
                </c:pt>
                <c:pt idx="27">
                  <c:v>1399/1/19</c:v>
                </c:pt>
                <c:pt idx="28">
                  <c:v>1399/1/18</c:v>
                </c:pt>
                <c:pt idx="29">
                  <c:v>1399/1/17</c:v>
                </c:pt>
                <c:pt idx="30">
                  <c:v>1399/1/16</c:v>
                </c:pt>
                <c:pt idx="31">
                  <c:v>1399/1/11</c:v>
                </c:pt>
                <c:pt idx="32">
                  <c:v>1399/1/10</c:v>
                </c:pt>
                <c:pt idx="33">
                  <c:v>1399/1/9</c:v>
                </c:pt>
                <c:pt idx="34">
                  <c:v>1399/1/6</c:v>
                </c:pt>
                <c:pt idx="35">
                  <c:v>1399/1/5</c:v>
                </c:pt>
                <c:pt idx="36">
                  <c:v>1398/12/28</c:v>
                </c:pt>
                <c:pt idx="37">
                  <c:v>1398/12/27</c:v>
                </c:pt>
                <c:pt idx="38">
                  <c:v>1398/12/26</c:v>
                </c:pt>
                <c:pt idx="39">
                  <c:v>1398/12/25</c:v>
                </c:pt>
                <c:pt idx="40">
                  <c:v>1398/12/24</c:v>
                </c:pt>
                <c:pt idx="41">
                  <c:v>1398/12/21</c:v>
                </c:pt>
                <c:pt idx="42">
                  <c:v>1398/12/20</c:v>
                </c:pt>
                <c:pt idx="43">
                  <c:v>1398/12/19</c:v>
                </c:pt>
                <c:pt idx="44">
                  <c:v>1398/12/17</c:v>
                </c:pt>
                <c:pt idx="45">
                  <c:v>1398/12/14</c:v>
                </c:pt>
                <c:pt idx="46">
                  <c:v>1398/12/13</c:v>
                </c:pt>
                <c:pt idx="47">
                  <c:v>1398/12/12</c:v>
                </c:pt>
                <c:pt idx="48">
                  <c:v>1398/12/11</c:v>
                </c:pt>
                <c:pt idx="49">
                  <c:v>1398/12/10</c:v>
                </c:pt>
                <c:pt idx="50">
                  <c:v>1398/12/7</c:v>
                </c:pt>
                <c:pt idx="51">
                  <c:v>1398/12/6</c:v>
                </c:pt>
                <c:pt idx="52">
                  <c:v>1398/12/4</c:v>
                </c:pt>
                <c:pt idx="53">
                  <c:v>1398/11/30</c:v>
                </c:pt>
                <c:pt idx="54">
                  <c:v>1398/11/27</c:v>
                </c:pt>
                <c:pt idx="55">
                  <c:v>1398/11/21</c:v>
                </c:pt>
                <c:pt idx="56">
                  <c:v>1398/11/19</c:v>
                </c:pt>
                <c:pt idx="57">
                  <c:v>1398/11/16</c:v>
                </c:pt>
                <c:pt idx="58">
                  <c:v>1398/11/15</c:v>
                </c:pt>
                <c:pt idx="59">
                  <c:v>1398/11/14</c:v>
                </c:pt>
                <c:pt idx="60">
                  <c:v>1398/11/13</c:v>
                </c:pt>
                <c:pt idx="61">
                  <c:v>1398/11/7</c:v>
                </c:pt>
                <c:pt idx="62">
                  <c:v>1398/11/6</c:v>
                </c:pt>
                <c:pt idx="63">
                  <c:v>1398/11/5</c:v>
                </c:pt>
                <c:pt idx="64">
                  <c:v>1398/11/2</c:v>
                </c:pt>
                <c:pt idx="65">
                  <c:v>1398/11/1</c:v>
                </c:pt>
                <c:pt idx="66">
                  <c:v>1398/10/30</c:v>
                </c:pt>
                <c:pt idx="67">
                  <c:v>1398/10/29</c:v>
                </c:pt>
                <c:pt idx="68">
                  <c:v>1398/10/28</c:v>
                </c:pt>
                <c:pt idx="69">
                  <c:v>1398/10/25</c:v>
                </c:pt>
                <c:pt idx="70">
                  <c:v>1398/10/24</c:v>
                </c:pt>
                <c:pt idx="71">
                  <c:v>1398/10/23</c:v>
                </c:pt>
                <c:pt idx="72">
                  <c:v>1398/10/22</c:v>
                </c:pt>
                <c:pt idx="73">
                  <c:v>1398/10/21</c:v>
                </c:pt>
                <c:pt idx="74">
                  <c:v>1398/10/18</c:v>
                </c:pt>
                <c:pt idx="75">
                  <c:v>1398/10/17</c:v>
                </c:pt>
                <c:pt idx="76">
                  <c:v>1398/10/15</c:v>
                </c:pt>
                <c:pt idx="77">
                  <c:v>1398/10/14</c:v>
                </c:pt>
                <c:pt idx="78">
                  <c:v>1398/10/11</c:v>
                </c:pt>
                <c:pt idx="79">
                  <c:v>1398/10/10</c:v>
                </c:pt>
                <c:pt idx="80">
                  <c:v>1398/10/9</c:v>
                </c:pt>
                <c:pt idx="81">
                  <c:v>1398/10/8</c:v>
                </c:pt>
                <c:pt idx="82">
                  <c:v>1398/10/7</c:v>
                </c:pt>
                <c:pt idx="83">
                  <c:v>1398/10/4</c:v>
                </c:pt>
                <c:pt idx="84">
                  <c:v>1398/10/3</c:v>
                </c:pt>
                <c:pt idx="85">
                  <c:v>1398/10/2</c:v>
                </c:pt>
                <c:pt idx="86">
                  <c:v>1398/10/1</c:v>
                </c:pt>
                <c:pt idx="87">
                  <c:v>1398/9/30</c:v>
                </c:pt>
                <c:pt idx="88">
                  <c:v>1398/9/27</c:v>
                </c:pt>
                <c:pt idx="89">
                  <c:v>1398/9/26</c:v>
                </c:pt>
                <c:pt idx="90">
                  <c:v>1398/9/25</c:v>
                </c:pt>
                <c:pt idx="91">
                  <c:v>1398/9/24</c:v>
                </c:pt>
                <c:pt idx="92">
                  <c:v>1398/9/23</c:v>
                </c:pt>
                <c:pt idx="93">
                  <c:v>1398/9/20</c:v>
                </c:pt>
                <c:pt idx="94">
                  <c:v>1398/9/19</c:v>
                </c:pt>
                <c:pt idx="95">
                  <c:v>1398/9/18</c:v>
                </c:pt>
                <c:pt idx="96">
                  <c:v>1398/9/17</c:v>
                </c:pt>
                <c:pt idx="97">
                  <c:v>1398/9/16</c:v>
                </c:pt>
                <c:pt idx="98">
                  <c:v>1398/9/13</c:v>
                </c:pt>
                <c:pt idx="99">
                  <c:v>1398/9/12</c:v>
                </c:pt>
                <c:pt idx="100">
                  <c:v>1398/9/11</c:v>
                </c:pt>
                <c:pt idx="101">
                  <c:v>1398/9/10</c:v>
                </c:pt>
                <c:pt idx="102">
                  <c:v>1398/9/9</c:v>
                </c:pt>
                <c:pt idx="103">
                  <c:v>1398/9/6</c:v>
                </c:pt>
                <c:pt idx="104">
                  <c:v>1398/9/5</c:v>
                </c:pt>
                <c:pt idx="105">
                  <c:v>1398/9/4</c:v>
                </c:pt>
                <c:pt idx="106">
                  <c:v>1398/9/3</c:v>
                </c:pt>
                <c:pt idx="107">
                  <c:v>1398/9/2</c:v>
                </c:pt>
                <c:pt idx="108">
                  <c:v>1398/8/29</c:v>
                </c:pt>
                <c:pt idx="109">
                  <c:v>1398/8/28</c:v>
                </c:pt>
                <c:pt idx="110">
                  <c:v>1398/8/27</c:v>
                </c:pt>
                <c:pt idx="111">
                  <c:v>1398/8/26</c:v>
                </c:pt>
                <c:pt idx="112">
                  <c:v>1398/8/25</c:v>
                </c:pt>
                <c:pt idx="113">
                  <c:v>1398/8/22</c:v>
                </c:pt>
                <c:pt idx="114">
                  <c:v>1398/8/21</c:v>
                </c:pt>
                <c:pt idx="115">
                  <c:v>1398/8/20</c:v>
                </c:pt>
                <c:pt idx="116">
                  <c:v>1398/8/19</c:v>
                </c:pt>
                <c:pt idx="117">
                  <c:v>1398/8/18</c:v>
                </c:pt>
                <c:pt idx="118">
                  <c:v>1398/8/14</c:v>
                </c:pt>
                <c:pt idx="119">
                  <c:v>1398/8/13</c:v>
                </c:pt>
                <c:pt idx="120">
                  <c:v>1398/8/12</c:v>
                </c:pt>
                <c:pt idx="121">
                  <c:v>1398/8/11</c:v>
                </c:pt>
                <c:pt idx="122">
                  <c:v>1398/8/8</c:v>
                </c:pt>
                <c:pt idx="123">
                  <c:v>1398/8/6</c:v>
                </c:pt>
                <c:pt idx="124">
                  <c:v>1398/8/4</c:v>
                </c:pt>
                <c:pt idx="125">
                  <c:v>1398/8/1</c:v>
                </c:pt>
                <c:pt idx="126">
                  <c:v>1398/7/30</c:v>
                </c:pt>
                <c:pt idx="127">
                  <c:v>1398/7/29</c:v>
                </c:pt>
                <c:pt idx="128">
                  <c:v>1398/7/28</c:v>
                </c:pt>
                <c:pt idx="129">
                  <c:v>1398/7/24</c:v>
                </c:pt>
                <c:pt idx="130">
                  <c:v>1398/7/23</c:v>
                </c:pt>
                <c:pt idx="131">
                  <c:v>1398/7/22</c:v>
                </c:pt>
                <c:pt idx="132">
                  <c:v>1398/7/21</c:v>
                </c:pt>
                <c:pt idx="133">
                  <c:v>1398/7/20</c:v>
                </c:pt>
                <c:pt idx="134">
                  <c:v>1398/7/17</c:v>
                </c:pt>
                <c:pt idx="135">
                  <c:v>1398/7/16</c:v>
                </c:pt>
                <c:pt idx="136">
                  <c:v>1398/7/15</c:v>
                </c:pt>
                <c:pt idx="137">
                  <c:v>1398/7/14</c:v>
                </c:pt>
                <c:pt idx="138">
                  <c:v>1398/7/13</c:v>
                </c:pt>
                <c:pt idx="139">
                  <c:v>1398/7/10</c:v>
                </c:pt>
                <c:pt idx="140">
                  <c:v>1398/7/9</c:v>
                </c:pt>
                <c:pt idx="141">
                  <c:v>1398/7/8</c:v>
                </c:pt>
                <c:pt idx="142">
                  <c:v>1398/7/7</c:v>
                </c:pt>
                <c:pt idx="143">
                  <c:v>1398/7/6</c:v>
                </c:pt>
                <c:pt idx="144">
                  <c:v>1398/7/3</c:v>
                </c:pt>
                <c:pt idx="145">
                  <c:v>1398/7/2</c:v>
                </c:pt>
                <c:pt idx="146">
                  <c:v>1398/7/1</c:v>
                </c:pt>
                <c:pt idx="147">
                  <c:v>1398/6/31</c:v>
                </c:pt>
                <c:pt idx="148">
                  <c:v>1398/6/30</c:v>
                </c:pt>
                <c:pt idx="149">
                  <c:v>1398/6/27</c:v>
                </c:pt>
                <c:pt idx="150">
                  <c:v>1398/6/26</c:v>
                </c:pt>
                <c:pt idx="151">
                  <c:v>1398/6/25</c:v>
                </c:pt>
                <c:pt idx="152">
                  <c:v>1398/6/24</c:v>
                </c:pt>
                <c:pt idx="153">
                  <c:v>1398/6/23</c:v>
                </c:pt>
                <c:pt idx="154">
                  <c:v>1398/6/20</c:v>
                </c:pt>
                <c:pt idx="155">
                  <c:v>1398/6/17</c:v>
                </c:pt>
                <c:pt idx="156">
                  <c:v>1398/6/16</c:v>
                </c:pt>
                <c:pt idx="157">
                  <c:v>1398/6/13</c:v>
                </c:pt>
                <c:pt idx="158">
                  <c:v>1398/6/12</c:v>
                </c:pt>
                <c:pt idx="159">
                  <c:v>1398/6/11</c:v>
                </c:pt>
                <c:pt idx="160">
                  <c:v>1398/6/10</c:v>
                </c:pt>
                <c:pt idx="161">
                  <c:v>1398/6/9</c:v>
                </c:pt>
                <c:pt idx="162">
                  <c:v>1398/6/6</c:v>
                </c:pt>
                <c:pt idx="163">
                  <c:v>1398/6/5</c:v>
                </c:pt>
                <c:pt idx="164">
                  <c:v>1398/6/4</c:v>
                </c:pt>
                <c:pt idx="165">
                  <c:v>1398/6/3</c:v>
                </c:pt>
                <c:pt idx="166">
                  <c:v>1398/6/2</c:v>
                </c:pt>
                <c:pt idx="167">
                  <c:v>1398/5/30</c:v>
                </c:pt>
                <c:pt idx="168">
                  <c:v>1398/5/28</c:v>
                </c:pt>
                <c:pt idx="169">
                  <c:v>1398/5/27</c:v>
                </c:pt>
                <c:pt idx="170">
                  <c:v>1398/5/26</c:v>
                </c:pt>
                <c:pt idx="171">
                  <c:v>1398/5/23</c:v>
                </c:pt>
                <c:pt idx="172">
                  <c:v>1398/5/22</c:v>
                </c:pt>
                <c:pt idx="173">
                  <c:v>1398/5/20</c:v>
                </c:pt>
                <c:pt idx="174">
                  <c:v>1398/5/19</c:v>
                </c:pt>
                <c:pt idx="175">
                  <c:v>1398/5/16</c:v>
                </c:pt>
                <c:pt idx="176">
                  <c:v>1398/5/15</c:v>
                </c:pt>
                <c:pt idx="177">
                  <c:v>1398/5/14</c:v>
                </c:pt>
                <c:pt idx="178">
                  <c:v>1398/5/13</c:v>
                </c:pt>
                <c:pt idx="179">
                  <c:v>1398/5/12</c:v>
                </c:pt>
                <c:pt idx="180">
                  <c:v>1398/5/9</c:v>
                </c:pt>
                <c:pt idx="181">
                  <c:v>1398/5/8</c:v>
                </c:pt>
                <c:pt idx="182">
                  <c:v>1398/5/7</c:v>
                </c:pt>
                <c:pt idx="183">
                  <c:v>1398/5/6</c:v>
                </c:pt>
                <c:pt idx="184">
                  <c:v>1398/5/5</c:v>
                </c:pt>
                <c:pt idx="185">
                  <c:v>1398/5/2</c:v>
                </c:pt>
                <c:pt idx="186">
                  <c:v>1398/5/1</c:v>
                </c:pt>
                <c:pt idx="187">
                  <c:v>1398/4/31</c:v>
                </c:pt>
                <c:pt idx="188">
                  <c:v>1398/4/30</c:v>
                </c:pt>
                <c:pt idx="189">
                  <c:v>1398/4/29</c:v>
                </c:pt>
                <c:pt idx="190">
                  <c:v>1398/4/26</c:v>
                </c:pt>
                <c:pt idx="191">
                  <c:v>1398/4/25</c:v>
                </c:pt>
                <c:pt idx="192">
                  <c:v>1398/4/24</c:v>
                </c:pt>
                <c:pt idx="193">
                  <c:v>1398/4/23</c:v>
                </c:pt>
                <c:pt idx="194">
                  <c:v>1398/4/22</c:v>
                </c:pt>
                <c:pt idx="195">
                  <c:v>1398/4/19</c:v>
                </c:pt>
                <c:pt idx="196">
                  <c:v>1398/4/18</c:v>
                </c:pt>
                <c:pt idx="197">
                  <c:v>1398/4/17</c:v>
                </c:pt>
                <c:pt idx="198">
                  <c:v>1398/4/16</c:v>
                </c:pt>
                <c:pt idx="199">
                  <c:v>1398/4/15</c:v>
                </c:pt>
                <c:pt idx="200">
                  <c:v>1398/4/12</c:v>
                </c:pt>
                <c:pt idx="201">
                  <c:v>1398/4/11</c:v>
                </c:pt>
                <c:pt idx="202">
                  <c:v>1398/4/10</c:v>
                </c:pt>
                <c:pt idx="203">
                  <c:v>1398/4/9</c:v>
                </c:pt>
                <c:pt idx="204">
                  <c:v>1398/4/5</c:v>
                </c:pt>
                <c:pt idx="205">
                  <c:v>1398/4/4</c:v>
                </c:pt>
                <c:pt idx="206">
                  <c:v>1398/4/3</c:v>
                </c:pt>
                <c:pt idx="207">
                  <c:v>1398/4/2</c:v>
                </c:pt>
                <c:pt idx="208">
                  <c:v>1398/4/1</c:v>
                </c:pt>
                <c:pt idx="209">
                  <c:v>1398/3/29</c:v>
                </c:pt>
                <c:pt idx="210">
                  <c:v>1398/3/28</c:v>
                </c:pt>
                <c:pt idx="211">
                  <c:v>1398/3/27</c:v>
                </c:pt>
                <c:pt idx="212">
                  <c:v>1398/3/26</c:v>
                </c:pt>
                <c:pt idx="213">
                  <c:v>1398/3/25</c:v>
                </c:pt>
                <c:pt idx="214">
                  <c:v>1398/3/22</c:v>
                </c:pt>
                <c:pt idx="215">
                  <c:v>1398/3/21</c:v>
                </c:pt>
                <c:pt idx="216">
                  <c:v>1398/3/20</c:v>
                </c:pt>
                <c:pt idx="217">
                  <c:v>1398/3/19</c:v>
                </c:pt>
                <c:pt idx="218">
                  <c:v>1398/3/18</c:v>
                </c:pt>
                <c:pt idx="219">
                  <c:v>1398/3/13</c:v>
                </c:pt>
                <c:pt idx="220">
                  <c:v>1398/3/12</c:v>
                </c:pt>
                <c:pt idx="221">
                  <c:v>1398/3/11</c:v>
                </c:pt>
                <c:pt idx="222">
                  <c:v>1398/3/8</c:v>
                </c:pt>
                <c:pt idx="223">
                  <c:v>1398/3/7</c:v>
                </c:pt>
                <c:pt idx="224">
                  <c:v>1398/3/5</c:v>
                </c:pt>
                <c:pt idx="225">
                  <c:v>1398/3/4</c:v>
                </c:pt>
                <c:pt idx="226">
                  <c:v>1398/3/1</c:v>
                </c:pt>
                <c:pt idx="227">
                  <c:v>1398/2/31</c:v>
                </c:pt>
                <c:pt idx="228">
                  <c:v>1398/2/30</c:v>
                </c:pt>
                <c:pt idx="229">
                  <c:v>1398/2/29</c:v>
                </c:pt>
                <c:pt idx="230">
                  <c:v>1398/2/28</c:v>
                </c:pt>
                <c:pt idx="231">
                  <c:v>1398/2/25</c:v>
                </c:pt>
                <c:pt idx="232">
                  <c:v>1398/2/24</c:v>
                </c:pt>
                <c:pt idx="233">
                  <c:v>1398/2/23</c:v>
                </c:pt>
                <c:pt idx="234">
                  <c:v>1398/2/22</c:v>
                </c:pt>
                <c:pt idx="235">
                  <c:v>1398/2/21</c:v>
                </c:pt>
                <c:pt idx="236">
                  <c:v>1398/2/18</c:v>
                </c:pt>
                <c:pt idx="237">
                  <c:v>1398/2/17</c:v>
                </c:pt>
                <c:pt idx="238">
                  <c:v>1398/2/16</c:v>
                </c:pt>
                <c:pt idx="239">
                  <c:v>1398/2/15</c:v>
                </c:pt>
                <c:pt idx="240">
                  <c:v>1398/2/14</c:v>
                </c:pt>
                <c:pt idx="241">
                  <c:v>1398/2/11</c:v>
                </c:pt>
                <c:pt idx="242">
                  <c:v>1398/2/10</c:v>
                </c:pt>
                <c:pt idx="243">
                  <c:v>1398/2/9</c:v>
                </c:pt>
                <c:pt idx="244">
                  <c:v>1398/2/8</c:v>
                </c:pt>
                <c:pt idx="245">
                  <c:v>1398/2/7</c:v>
                </c:pt>
                <c:pt idx="246">
                  <c:v>1398/2/4</c:v>
                </c:pt>
                <c:pt idx="247">
                  <c:v>1398/2/3</c:v>
                </c:pt>
                <c:pt idx="248">
                  <c:v>1398/2/2</c:v>
                </c:pt>
                <c:pt idx="249">
                  <c:v>1398/1/31</c:v>
                </c:pt>
                <c:pt idx="250">
                  <c:v>1398/1/28</c:v>
                </c:pt>
                <c:pt idx="251">
                  <c:v>1398/1/27</c:v>
                </c:pt>
                <c:pt idx="252">
                  <c:v>1398/1/26</c:v>
                </c:pt>
                <c:pt idx="253">
                  <c:v>1398/1/25</c:v>
                </c:pt>
                <c:pt idx="254">
                  <c:v>1398/1/24</c:v>
                </c:pt>
                <c:pt idx="255">
                  <c:v>1398/1/21</c:v>
                </c:pt>
                <c:pt idx="256">
                  <c:v>1398/1/20</c:v>
                </c:pt>
                <c:pt idx="257">
                  <c:v>1398/1/19</c:v>
                </c:pt>
                <c:pt idx="258">
                  <c:v>1398/1/18</c:v>
                </c:pt>
                <c:pt idx="259">
                  <c:v>1398/1/17</c:v>
                </c:pt>
                <c:pt idx="260">
                  <c:v>1398/1/11</c:v>
                </c:pt>
                <c:pt idx="261">
                  <c:v>1398/1/10</c:v>
                </c:pt>
                <c:pt idx="262">
                  <c:v>1398/1/7</c:v>
                </c:pt>
                <c:pt idx="263">
                  <c:v>1398/1/6</c:v>
                </c:pt>
                <c:pt idx="264">
                  <c:v>1398/1/5</c:v>
                </c:pt>
              </c:strCache>
            </c:strRef>
          </c:cat>
          <c:val>
            <c:numRef>
              <c:f>'مقایسه بازدهی امید با شاخص'!$C$3:$C$267</c:f>
              <c:numCache>
                <c:formatCode>0%</c:formatCode>
                <c:ptCount val="265"/>
                <c:pt idx="0">
                  <c:v>4.510647677935645</c:v>
                </c:pt>
                <c:pt idx="1">
                  <c:v>4.6790941660993113</c:v>
                </c:pt>
                <c:pt idx="2">
                  <c:v>4.7002176412156658</c:v>
                </c:pt>
                <c:pt idx="3">
                  <c:v>4.847088574394232</c:v>
                </c:pt>
                <c:pt idx="4">
                  <c:v>4.8219164704175359</c:v>
                </c:pt>
                <c:pt idx="5">
                  <c:v>4.6933688069913053</c:v>
                </c:pt>
                <c:pt idx="6">
                  <c:v>4.4573423217295218</c:v>
                </c:pt>
                <c:pt idx="7">
                  <c:v>4.4721196022188243</c:v>
                </c:pt>
                <c:pt idx="8">
                  <c:v>4.4639385247273902</c:v>
                </c:pt>
                <c:pt idx="9">
                  <c:v>4.3361105840597345</c:v>
                </c:pt>
                <c:pt idx="10">
                  <c:v>4.119624541000257</c:v>
                </c:pt>
                <c:pt idx="11">
                  <c:v>3.9002812594171683</c:v>
                </c:pt>
                <c:pt idx="12">
                  <c:v>3.72087235063674</c:v>
                </c:pt>
                <c:pt idx="13">
                  <c:v>3.5788642476868642</c:v>
                </c:pt>
                <c:pt idx="14">
                  <c:v>3.452230543433374</c:v>
                </c:pt>
                <c:pt idx="15">
                  <c:v>3.2935142917731621</c:v>
                </c:pt>
                <c:pt idx="16">
                  <c:v>3.1403785841043783</c:v>
                </c:pt>
                <c:pt idx="17">
                  <c:v>3.0522338917597684</c:v>
                </c:pt>
                <c:pt idx="18">
                  <c:v>2.9565722066587052</c:v>
                </c:pt>
                <c:pt idx="19">
                  <c:v>2.8507762536692076</c:v>
                </c:pt>
                <c:pt idx="20">
                  <c:v>2.7328537785863367</c:v>
                </c:pt>
                <c:pt idx="21">
                  <c:v>2.6037032489927117</c:v>
                </c:pt>
                <c:pt idx="22">
                  <c:v>2.4956974005826087</c:v>
                </c:pt>
                <c:pt idx="23">
                  <c:v>2.4852059778787234</c:v>
                </c:pt>
                <c:pt idx="24">
                  <c:v>2.4781242675536013</c:v>
                </c:pt>
                <c:pt idx="25">
                  <c:v>2.39216156790964</c:v>
                </c:pt>
                <c:pt idx="26">
                  <c:v>2.3329966405125173</c:v>
                </c:pt>
                <c:pt idx="27">
                  <c:v>2.2555889148074155</c:v>
                </c:pt>
                <c:pt idx="28">
                  <c:v>2.1790852372289251</c:v>
                </c:pt>
                <c:pt idx="29">
                  <c:v>2.2026965188566581</c:v>
                </c:pt>
                <c:pt idx="30">
                  <c:v>2.1665401743361943</c:v>
                </c:pt>
                <c:pt idx="31">
                  <c:v>2.0562295612576316</c:v>
                </c:pt>
                <c:pt idx="32">
                  <c:v>2.0450182483788519</c:v>
                </c:pt>
                <c:pt idx="33">
                  <c:v>1.9717791890353471</c:v>
                </c:pt>
                <c:pt idx="34">
                  <c:v>1.9089534247798476</c:v>
                </c:pt>
                <c:pt idx="35">
                  <c:v>1.8386050872239026</c:v>
                </c:pt>
                <c:pt idx="36">
                  <c:v>1.8622610132035673</c:v>
                </c:pt>
                <c:pt idx="37">
                  <c:v>1.8038271370693213</c:v>
                </c:pt>
                <c:pt idx="38">
                  <c:v>1.8241961226380345</c:v>
                </c:pt>
                <c:pt idx="39">
                  <c:v>1.7590488520821008</c:v>
                </c:pt>
                <c:pt idx="40">
                  <c:v>1.8055571057066642</c:v>
                </c:pt>
                <c:pt idx="41">
                  <c:v>1.9030603703248992</c:v>
                </c:pt>
                <c:pt idx="42">
                  <c:v>1.9010290523120195</c:v>
                </c:pt>
                <c:pt idx="43">
                  <c:v>1.9821199370514639</c:v>
                </c:pt>
                <c:pt idx="44">
                  <c:v>2.0647510519325425</c:v>
                </c:pt>
                <c:pt idx="45">
                  <c:v>2.0981338660892663</c:v>
                </c:pt>
                <c:pt idx="46">
                  <c:v>2.0371385202629551</c:v>
                </c:pt>
                <c:pt idx="47">
                  <c:v>1.9539437704387423</c:v>
                </c:pt>
                <c:pt idx="48">
                  <c:v>1.8772336127325691</c:v>
                </c:pt>
                <c:pt idx="49">
                  <c:v>1.8226447314084178</c:v>
                </c:pt>
                <c:pt idx="50">
                  <c:v>1.9233679699097066</c:v>
                </c:pt>
                <c:pt idx="51">
                  <c:v>1.8935790260834624</c:v>
                </c:pt>
                <c:pt idx="52">
                  <c:v>1.784155719499537</c:v>
                </c:pt>
                <c:pt idx="53">
                  <c:v>1.6717133386162484</c:v>
                </c:pt>
                <c:pt idx="54">
                  <c:v>1.6381965914037302</c:v>
                </c:pt>
                <c:pt idx="55">
                  <c:v>1.4953458263111488</c:v>
                </c:pt>
                <c:pt idx="56">
                  <c:v>1.5271047021663673</c:v>
                </c:pt>
                <c:pt idx="57">
                  <c:v>1.4883310825139233</c:v>
                </c:pt>
                <c:pt idx="58">
                  <c:v>1.4565498844827394</c:v>
                </c:pt>
                <c:pt idx="59">
                  <c:v>1.4491891469580453</c:v>
                </c:pt>
                <c:pt idx="60">
                  <c:v>1.3896782258334541</c:v>
                </c:pt>
                <c:pt idx="61">
                  <c:v>1.3475562797861533</c:v>
                </c:pt>
                <c:pt idx="62">
                  <c:v>1.3344085181423484</c:v>
                </c:pt>
                <c:pt idx="63">
                  <c:v>1.3270924249695861</c:v>
                </c:pt>
                <c:pt idx="64">
                  <c:v>1.2947810752592162</c:v>
                </c:pt>
                <c:pt idx="65">
                  <c:v>1.2657455048718149</c:v>
                </c:pt>
                <c:pt idx="66">
                  <c:v>1.286945991495251</c:v>
                </c:pt>
                <c:pt idx="67">
                  <c:v>1.2918959340156477</c:v>
                </c:pt>
                <c:pt idx="68">
                  <c:v>1.2878109758139225</c:v>
                </c:pt>
                <c:pt idx="69">
                  <c:v>1.2291203946560709</c:v>
                </c:pt>
                <c:pt idx="70">
                  <c:v>1.2094043327343549</c:v>
                </c:pt>
                <c:pt idx="71">
                  <c:v>1.1877853053115617</c:v>
                </c:pt>
                <c:pt idx="72">
                  <c:v>1.0963313503800349</c:v>
                </c:pt>
                <c:pt idx="73">
                  <c:v>1.0079187919238368</c:v>
                </c:pt>
                <c:pt idx="74">
                  <c:v>0.974435527975267</c:v>
                </c:pt>
                <c:pt idx="75">
                  <c:v>1.0025391475160998</c:v>
                </c:pt>
                <c:pt idx="76">
                  <c:v>1.0414467002243377</c:v>
                </c:pt>
                <c:pt idx="77">
                  <c:v>1.0499235465473173</c:v>
                </c:pt>
                <c:pt idx="78">
                  <c:v>1.1434813665636128</c:v>
                </c:pt>
                <c:pt idx="79">
                  <c:v>1.1039320512963604</c:v>
                </c:pt>
                <c:pt idx="80">
                  <c:v>1.0957565543489181</c:v>
                </c:pt>
                <c:pt idx="81">
                  <c:v>1.0632889494067883</c:v>
                </c:pt>
                <c:pt idx="82">
                  <c:v>1.051586548656763</c:v>
                </c:pt>
                <c:pt idx="83">
                  <c:v>1.0150674687768562</c:v>
                </c:pt>
                <c:pt idx="84">
                  <c:v>1.0216022857908187</c:v>
                </c:pt>
                <c:pt idx="85">
                  <c:v>1.0054521914796255</c:v>
                </c:pt>
                <c:pt idx="86">
                  <c:v>0.9906972331662891</c:v>
                </c:pt>
                <c:pt idx="87">
                  <c:v>0.97549025078964702</c:v>
                </c:pt>
                <c:pt idx="88">
                  <c:v>0.95498733216513942</c:v>
                </c:pt>
                <c:pt idx="89">
                  <c:v>0.93572329430672907</c:v>
                </c:pt>
                <c:pt idx="90">
                  <c:v>0.9224248579751555</c:v>
                </c:pt>
                <c:pt idx="91">
                  <c:v>0.92034889561034405</c:v>
                </c:pt>
                <c:pt idx="92">
                  <c:v>0.91575052736140727</c:v>
                </c:pt>
                <c:pt idx="93">
                  <c:v>0.89395850307487978</c:v>
                </c:pt>
                <c:pt idx="94">
                  <c:v>0.89422636918646825</c:v>
                </c:pt>
                <c:pt idx="95">
                  <c:v>0.87390202796968652</c:v>
                </c:pt>
                <c:pt idx="96">
                  <c:v>0.85590477359733019</c:v>
                </c:pt>
                <c:pt idx="97">
                  <c:v>0.82832014464770021</c:v>
                </c:pt>
                <c:pt idx="98">
                  <c:v>0.79987611192339036</c:v>
                </c:pt>
                <c:pt idx="99">
                  <c:v>0.79031664006607372</c:v>
                </c:pt>
                <c:pt idx="100">
                  <c:v>0.7868567027913882</c:v>
                </c:pt>
                <c:pt idx="101">
                  <c:v>0.77835195374845134</c:v>
                </c:pt>
                <c:pt idx="102">
                  <c:v>0.75556659263144965</c:v>
                </c:pt>
                <c:pt idx="103">
                  <c:v>0.73683270645222487</c:v>
                </c:pt>
                <c:pt idx="104">
                  <c:v>0.72797638313782831</c:v>
                </c:pt>
                <c:pt idx="105">
                  <c:v>0.72146946884382279</c:v>
                </c:pt>
                <c:pt idx="106">
                  <c:v>0.70638525843499234</c:v>
                </c:pt>
                <c:pt idx="107">
                  <c:v>0.70553701574829519</c:v>
                </c:pt>
                <c:pt idx="108">
                  <c:v>0.70204917575365244</c:v>
                </c:pt>
                <c:pt idx="109">
                  <c:v>0.70032478766030115</c:v>
                </c:pt>
                <c:pt idx="110">
                  <c:v>0.68937576034911885</c:v>
                </c:pt>
                <c:pt idx="111">
                  <c:v>0.68722167036842752</c:v>
                </c:pt>
                <c:pt idx="112">
                  <c:v>0.712585242809469</c:v>
                </c:pt>
                <c:pt idx="113">
                  <c:v>0.71375157650367749</c:v>
                </c:pt>
                <c:pt idx="114">
                  <c:v>0.71130171769144046</c:v>
                </c:pt>
                <c:pt idx="115">
                  <c:v>0.69617286293067848</c:v>
                </c:pt>
                <c:pt idx="116">
                  <c:v>0.68976081788452737</c:v>
                </c:pt>
                <c:pt idx="117">
                  <c:v>0.70685402413027232</c:v>
                </c:pt>
                <c:pt idx="118">
                  <c:v>0.70392423853477237</c:v>
                </c:pt>
                <c:pt idx="119">
                  <c:v>0.70025782113240398</c:v>
                </c:pt>
                <c:pt idx="120">
                  <c:v>0.72416487159168286</c:v>
                </c:pt>
                <c:pt idx="121">
                  <c:v>0.72288134647365432</c:v>
                </c:pt>
                <c:pt idx="122">
                  <c:v>0.72807683292967407</c:v>
                </c:pt>
                <c:pt idx="123">
                  <c:v>0.70747346451332072</c:v>
                </c:pt>
                <c:pt idx="124">
                  <c:v>0.69341049365492147</c:v>
                </c:pt>
                <c:pt idx="125">
                  <c:v>0.70656941638670934</c:v>
                </c:pt>
                <c:pt idx="126">
                  <c:v>0.72055984017322006</c:v>
                </c:pt>
                <c:pt idx="127">
                  <c:v>0.68628971952185891</c:v>
                </c:pt>
                <c:pt idx="128">
                  <c:v>0.68192573412056201</c:v>
                </c:pt>
                <c:pt idx="129">
                  <c:v>0.72795964150585402</c:v>
                </c:pt>
                <c:pt idx="130">
                  <c:v>0.72426532138352839</c:v>
                </c:pt>
                <c:pt idx="131">
                  <c:v>0.7850541870821568</c:v>
                </c:pt>
                <c:pt idx="132">
                  <c:v>0.82031764456399214</c:v>
                </c:pt>
                <c:pt idx="133">
                  <c:v>0.79726441733540176</c:v>
                </c:pt>
                <c:pt idx="134">
                  <c:v>0.74698371597263291</c:v>
                </c:pt>
                <c:pt idx="135">
                  <c:v>0.75490808844046109</c:v>
                </c:pt>
                <c:pt idx="136">
                  <c:v>0.79084679174525929</c:v>
                </c:pt>
                <c:pt idx="137">
                  <c:v>0.78693483040726808</c:v>
                </c:pt>
                <c:pt idx="138">
                  <c:v>0.82653995111443468</c:v>
                </c:pt>
                <c:pt idx="139">
                  <c:v>0.81991026485261775</c:v>
                </c:pt>
                <c:pt idx="140">
                  <c:v>0.81980423451678064</c:v>
                </c:pt>
                <c:pt idx="141">
                  <c:v>0.8120305367367211</c:v>
                </c:pt>
                <c:pt idx="142">
                  <c:v>0.77600812527205143</c:v>
                </c:pt>
                <c:pt idx="143">
                  <c:v>0.78590242976885394</c:v>
                </c:pt>
                <c:pt idx="144">
                  <c:v>0.75457325580097545</c:v>
                </c:pt>
                <c:pt idx="145">
                  <c:v>0.74227931738785902</c:v>
                </c:pt>
                <c:pt idx="146">
                  <c:v>0.73817761755415923</c:v>
                </c:pt>
                <c:pt idx="147">
                  <c:v>0.68589908144245904</c:v>
                </c:pt>
                <c:pt idx="148">
                  <c:v>0.66139491277609741</c:v>
                </c:pt>
                <c:pt idx="149">
                  <c:v>0.64160630378249262</c:v>
                </c:pt>
                <c:pt idx="150">
                  <c:v>0.68578189001863898</c:v>
                </c:pt>
                <c:pt idx="151">
                  <c:v>0.70718327622576638</c:v>
                </c:pt>
                <c:pt idx="152">
                  <c:v>0.68752860028795615</c:v>
                </c:pt>
                <c:pt idx="153">
                  <c:v>0.69905242363025555</c:v>
                </c:pt>
                <c:pt idx="154">
                  <c:v>0.67377255934908531</c:v>
                </c:pt>
                <c:pt idx="155">
                  <c:v>0.65592039912050626</c:v>
                </c:pt>
                <c:pt idx="156">
                  <c:v>0.64403384041876399</c:v>
                </c:pt>
                <c:pt idx="157">
                  <c:v>0.61935109434467672</c:v>
                </c:pt>
                <c:pt idx="158">
                  <c:v>0.59365268926414938</c:v>
                </c:pt>
                <c:pt idx="159">
                  <c:v>0.57963994330167301</c:v>
                </c:pt>
                <c:pt idx="160">
                  <c:v>0.59667176356351215</c:v>
                </c:pt>
                <c:pt idx="161">
                  <c:v>0.58565018918044132</c:v>
                </c:pt>
                <c:pt idx="162">
                  <c:v>0.55515251626728568</c:v>
                </c:pt>
                <c:pt idx="163">
                  <c:v>0.55400850474904284</c:v>
                </c:pt>
                <c:pt idx="164">
                  <c:v>0.53392970746788393</c:v>
                </c:pt>
                <c:pt idx="165">
                  <c:v>0.5024219560922798</c:v>
                </c:pt>
                <c:pt idx="166">
                  <c:v>0.50666875006975687</c:v>
                </c:pt>
                <c:pt idx="167">
                  <c:v>0.48513343080683513</c:v>
                </c:pt>
                <c:pt idx="168">
                  <c:v>0.46734823710615303</c:v>
                </c:pt>
                <c:pt idx="169">
                  <c:v>0.45647175686685948</c:v>
                </c:pt>
                <c:pt idx="170">
                  <c:v>0.45878210207931058</c:v>
                </c:pt>
                <c:pt idx="171">
                  <c:v>0.4587039744634307</c:v>
                </c:pt>
                <c:pt idx="172">
                  <c:v>0.43474111856423758</c:v>
                </c:pt>
                <c:pt idx="173">
                  <c:v>0.42792727435070366</c:v>
                </c:pt>
                <c:pt idx="174">
                  <c:v>0.42474636427558954</c:v>
                </c:pt>
                <c:pt idx="175">
                  <c:v>0.42394834648481527</c:v>
                </c:pt>
                <c:pt idx="176">
                  <c:v>0.42589037579383238</c:v>
                </c:pt>
                <c:pt idx="177">
                  <c:v>0.43251448151165772</c:v>
                </c:pt>
                <c:pt idx="178">
                  <c:v>0.42599640612966949</c:v>
                </c:pt>
                <c:pt idx="179">
                  <c:v>0.41998616025090119</c:v>
                </c:pt>
                <c:pt idx="180">
                  <c:v>0.41994151589896989</c:v>
                </c:pt>
                <c:pt idx="181">
                  <c:v>0.41130841434423027</c:v>
                </c:pt>
                <c:pt idx="182">
                  <c:v>0.40902039130774459</c:v>
                </c:pt>
                <c:pt idx="183">
                  <c:v>0.4081051820931505</c:v>
                </c:pt>
                <c:pt idx="184">
                  <c:v>0.40783173543757045</c:v>
                </c:pt>
                <c:pt idx="185">
                  <c:v>0.41111867584852169</c:v>
                </c:pt>
                <c:pt idx="186">
                  <c:v>0.40226793307811648</c:v>
                </c:pt>
                <c:pt idx="187">
                  <c:v>0.412190140294876</c:v>
                </c:pt>
                <c:pt idx="188">
                  <c:v>0.39324419344397699</c:v>
                </c:pt>
                <c:pt idx="189">
                  <c:v>0.37525251961561223</c:v>
                </c:pt>
                <c:pt idx="190">
                  <c:v>0.37722245164458634</c:v>
                </c:pt>
                <c:pt idx="191">
                  <c:v>0.37430940768106069</c:v>
                </c:pt>
                <c:pt idx="192">
                  <c:v>0.41356853466075871</c:v>
                </c:pt>
                <c:pt idx="193">
                  <c:v>0.41509760371441007</c:v>
                </c:pt>
                <c:pt idx="194">
                  <c:v>0.39851222697188526</c:v>
                </c:pt>
                <c:pt idx="195">
                  <c:v>0.39302655222831118</c:v>
                </c:pt>
                <c:pt idx="196">
                  <c:v>0.38797057937207713</c:v>
                </c:pt>
                <c:pt idx="197">
                  <c:v>0.39096175095148267</c:v>
                </c:pt>
                <c:pt idx="198">
                  <c:v>0.37530832505552647</c:v>
                </c:pt>
                <c:pt idx="199">
                  <c:v>0.36971661997611527</c:v>
                </c:pt>
                <c:pt idx="200">
                  <c:v>0.38923736285813137</c:v>
                </c:pt>
                <c:pt idx="201">
                  <c:v>0.38550955947185739</c:v>
                </c:pt>
                <c:pt idx="202">
                  <c:v>0.3790751922497404</c:v>
                </c:pt>
                <c:pt idx="203">
                  <c:v>0.38694933982164592</c:v>
                </c:pt>
                <c:pt idx="204">
                  <c:v>0.38719488375726874</c:v>
                </c:pt>
                <c:pt idx="205">
                  <c:v>0.36778017121108975</c:v>
                </c:pt>
                <c:pt idx="206">
                  <c:v>0.35366139491277604</c:v>
                </c:pt>
                <c:pt idx="207">
                  <c:v>0.32515039566056902</c:v>
                </c:pt>
                <c:pt idx="208">
                  <c:v>0.30521111197919581</c:v>
                </c:pt>
                <c:pt idx="209">
                  <c:v>0.31075259216268392</c:v>
                </c:pt>
                <c:pt idx="210">
                  <c:v>0.3234148464792348</c:v>
                </c:pt>
                <c:pt idx="211">
                  <c:v>0.32906235699856023</c:v>
                </c:pt>
                <c:pt idx="212">
                  <c:v>0.32939718963804587</c:v>
                </c:pt>
                <c:pt idx="213">
                  <c:v>0.30677924484078711</c:v>
                </c:pt>
                <c:pt idx="214">
                  <c:v>0.30223110148777299</c:v>
                </c:pt>
                <c:pt idx="215">
                  <c:v>0.28696831367121667</c:v>
                </c:pt>
                <c:pt idx="216">
                  <c:v>0.28501512327421685</c:v>
                </c:pt>
                <c:pt idx="217">
                  <c:v>0.28245365358215113</c:v>
                </c:pt>
                <c:pt idx="218">
                  <c:v>0.26615846512718067</c:v>
                </c:pt>
                <c:pt idx="219">
                  <c:v>0.26668861680636624</c:v>
                </c:pt>
                <c:pt idx="220">
                  <c:v>0.25307767001127268</c:v>
                </c:pt>
                <c:pt idx="221">
                  <c:v>0.241040436621762</c:v>
                </c:pt>
                <c:pt idx="222">
                  <c:v>0.25269819301985552</c:v>
                </c:pt>
                <c:pt idx="223">
                  <c:v>0.24587318771833888</c:v>
                </c:pt>
                <c:pt idx="224">
                  <c:v>0.21417569784702617</c:v>
                </c:pt>
                <c:pt idx="225">
                  <c:v>0.19598870497896126</c:v>
                </c:pt>
                <c:pt idx="226">
                  <c:v>0.20075448954764119</c:v>
                </c:pt>
                <c:pt idx="227">
                  <c:v>0.20032478766030115</c:v>
                </c:pt>
                <c:pt idx="228">
                  <c:v>0.18235543600790205</c:v>
                </c:pt>
                <c:pt idx="229">
                  <c:v>0.18782436911950184</c:v>
                </c:pt>
                <c:pt idx="230">
                  <c:v>0.18724399254439317</c:v>
                </c:pt>
                <c:pt idx="231">
                  <c:v>0.17758965143922234</c:v>
                </c:pt>
                <c:pt idx="232">
                  <c:v>0.18165786800897354</c:v>
                </c:pt>
                <c:pt idx="233">
                  <c:v>0.15936359476321749</c:v>
                </c:pt>
                <c:pt idx="234">
                  <c:v>0.13881603178677859</c:v>
                </c:pt>
                <c:pt idx="235">
                  <c:v>0.16719309798319149</c:v>
                </c:pt>
                <c:pt idx="236">
                  <c:v>0.17941448932441939</c:v>
                </c:pt>
                <c:pt idx="237">
                  <c:v>0.16185251738339446</c:v>
                </c:pt>
                <c:pt idx="238">
                  <c:v>0.20439300423005236</c:v>
                </c:pt>
                <c:pt idx="239">
                  <c:v>0.25035994508744719</c:v>
                </c:pt>
                <c:pt idx="240">
                  <c:v>0.25332879449088708</c:v>
                </c:pt>
                <c:pt idx="241">
                  <c:v>0.22832237686529688</c:v>
                </c:pt>
                <c:pt idx="242">
                  <c:v>0.20897463084701506</c:v>
                </c:pt>
                <c:pt idx="243">
                  <c:v>0.1990747458062212</c:v>
                </c:pt>
                <c:pt idx="244">
                  <c:v>0.16768976639842847</c:v>
                </c:pt>
                <c:pt idx="245">
                  <c:v>0.14561313436833823</c:v>
                </c:pt>
                <c:pt idx="246">
                  <c:v>0.13718093239729012</c:v>
                </c:pt>
                <c:pt idx="247">
                  <c:v>0.13205241246916755</c:v>
                </c:pt>
                <c:pt idx="248">
                  <c:v>0.14022232887261854</c:v>
                </c:pt>
                <c:pt idx="249">
                  <c:v>0.14052367824815559</c:v>
                </c:pt>
                <c:pt idx="250">
                  <c:v>0.1156121298704198</c:v>
                </c:pt>
                <c:pt idx="251">
                  <c:v>0.12665602642945628</c:v>
                </c:pt>
                <c:pt idx="252">
                  <c:v>0.12618168019018494</c:v>
                </c:pt>
                <c:pt idx="253">
                  <c:v>9.4255388015223707E-2</c:v>
                </c:pt>
                <c:pt idx="254">
                  <c:v>8.9333348214784003E-2</c:v>
                </c:pt>
                <c:pt idx="255">
                  <c:v>8.2502762369275784E-2</c:v>
                </c:pt>
                <c:pt idx="256">
                  <c:v>6.2675089567731046E-2</c:v>
                </c:pt>
                <c:pt idx="257">
                  <c:v>5.2445952431443121E-2</c:v>
                </c:pt>
                <c:pt idx="258">
                  <c:v>4.9549650099891762E-2</c:v>
                </c:pt>
                <c:pt idx="259">
                  <c:v>4.0966773441075022E-2</c:v>
                </c:pt>
                <c:pt idx="260">
                  <c:v>3.3968771275823872E-2</c:v>
                </c:pt>
                <c:pt idx="261">
                  <c:v>3.4398473163163912E-2</c:v>
                </c:pt>
                <c:pt idx="262">
                  <c:v>1.3103117291873634E-2</c:v>
                </c:pt>
                <c:pt idx="263">
                  <c:v>3.1920711630970544E-3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5A-485E-BEF8-C5DD83EFCE50}"/>
            </c:ext>
          </c:extLst>
        </c:ser>
        <c:ser>
          <c:idx val="1"/>
          <c:order val="1"/>
          <c:tx>
            <c:strRef>
              <c:f>'مقایسه بازدهی امید با شاخص'!$C$2</c:f>
              <c:strCache>
                <c:ptCount val="1"/>
                <c:pt idx="0">
                  <c:v>شاخص 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7.9170102395998865E-2"/>
                  <c:y val="-7.8815686486194678E-2"/>
                </c:manualLayout>
              </c:layout>
              <c:tx>
                <c:rich>
                  <a:bodyPr/>
                  <a:lstStyle/>
                  <a:p>
                    <a:r>
                      <a:rPr lang="fa-IR" dirty="0" smtClean="0"/>
                      <a:t>بازدهی وامید 366 % در تاریخ 99/02/27</a:t>
                    </a:r>
                    <a:endParaRPr lang="fa-I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66677368118684"/>
                      <c:h val="6.11800851079143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55A-485E-BEF8-C5DD83EFCE50}"/>
                </c:ext>
              </c:extLst>
            </c:dLbl>
            <c:dLbl>
              <c:idx val="65"/>
              <c:layout>
                <c:manualLayout>
                  <c:x val="-0.10836909871244643"/>
                  <c:y val="5.8556786591455023E-2"/>
                </c:manualLayout>
              </c:layout>
              <c:tx>
                <c:rich>
                  <a:bodyPr/>
                  <a:lstStyle/>
                  <a:p>
                    <a:r>
                      <a:rPr lang="fa-IR" baseline="0" dirty="0" smtClean="0"/>
                      <a:t>بازدهی وامید 97%در تاریخ 98/10/30</a:t>
                    </a:r>
                    <a:endParaRPr lang="fa-I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78969957081546"/>
                      <c:h val="7.80804386746196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63-4C9C-B567-D03BAF84B6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'مقایسه بازدهی امید با شاخص'!$A$3:$A$267</c:f>
              <c:strCache>
                <c:ptCount val="265"/>
                <c:pt idx="0">
                  <c:v>1399/2/27</c:v>
                </c:pt>
                <c:pt idx="1">
                  <c:v>1399/2/24</c:v>
                </c:pt>
                <c:pt idx="2">
                  <c:v>1399/2/23</c:v>
                </c:pt>
                <c:pt idx="3">
                  <c:v>1399/2/22</c:v>
                </c:pt>
                <c:pt idx="4">
                  <c:v>1399/2/21</c:v>
                </c:pt>
                <c:pt idx="5">
                  <c:v>1399/2/20</c:v>
                </c:pt>
                <c:pt idx="6">
                  <c:v>1399/2/17</c:v>
                </c:pt>
                <c:pt idx="7">
                  <c:v>1399/2/16</c:v>
                </c:pt>
                <c:pt idx="8">
                  <c:v>1399/2/15</c:v>
                </c:pt>
                <c:pt idx="9">
                  <c:v>1399/2/14</c:v>
                </c:pt>
                <c:pt idx="10">
                  <c:v>1399/2/13</c:v>
                </c:pt>
                <c:pt idx="11">
                  <c:v>1399/2/10</c:v>
                </c:pt>
                <c:pt idx="12">
                  <c:v>1399/2/9</c:v>
                </c:pt>
                <c:pt idx="13">
                  <c:v>1399/2/8</c:v>
                </c:pt>
                <c:pt idx="14">
                  <c:v>1399/2/7</c:v>
                </c:pt>
                <c:pt idx="15">
                  <c:v>1399/2/6</c:v>
                </c:pt>
                <c:pt idx="16">
                  <c:v>1399/2/3</c:v>
                </c:pt>
                <c:pt idx="17">
                  <c:v>1399/2/2</c:v>
                </c:pt>
                <c:pt idx="18">
                  <c:v>1399/2/1</c:v>
                </c:pt>
                <c:pt idx="19">
                  <c:v>1399/1/31</c:v>
                </c:pt>
                <c:pt idx="20">
                  <c:v>1399/1/30</c:v>
                </c:pt>
                <c:pt idx="21">
                  <c:v>1399/1/27</c:v>
                </c:pt>
                <c:pt idx="22">
                  <c:v>1399/1/26</c:v>
                </c:pt>
                <c:pt idx="23">
                  <c:v>1399/1/25</c:v>
                </c:pt>
                <c:pt idx="24">
                  <c:v>1399/1/24</c:v>
                </c:pt>
                <c:pt idx="25">
                  <c:v>1399/1/23</c:v>
                </c:pt>
                <c:pt idx="26">
                  <c:v>1399/1/20</c:v>
                </c:pt>
                <c:pt idx="27">
                  <c:v>1399/1/19</c:v>
                </c:pt>
                <c:pt idx="28">
                  <c:v>1399/1/18</c:v>
                </c:pt>
                <c:pt idx="29">
                  <c:v>1399/1/17</c:v>
                </c:pt>
                <c:pt idx="30">
                  <c:v>1399/1/16</c:v>
                </c:pt>
                <c:pt idx="31">
                  <c:v>1399/1/11</c:v>
                </c:pt>
                <c:pt idx="32">
                  <c:v>1399/1/10</c:v>
                </c:pt>
                <c:pt idx="33">
                  <c:v>1399/1/9</c:v>
                </c:pt>
                <c:pt idx="34">
                  <c:v>1399/1/6</c:v>
                </c:pt>
                <c:pt idx="35">
                  <c:v>1399/1/5</c:v>
                </c:pt>
                <c:pt idx="36">
                  <c:v>1398/12/28</c:v>
                </c:pt>
                <c:pt idx="37">
                  <c:v>1398/12/27</c:v>
                </c:pt>
                <c:pt idx="38">
                  <c:v>1398/12/26</c:v>
                </c:pt>
                <c:pt idx="39">
                  <c:v>1398/12/25</c:v>
                </c:pt>
                <c:pt idx="40">
                  <c:v>1398/12/24</c:v>
                </c:pt>
                <c:pt idx="41">
                  <c:v>1398/12/21</c:v>
                </c:pt>
                <c:pt idx="42">
                  <c:v>1398/12/20</c:v>
                </c:pt>
                <c:pt idx="43">
                  <c:v>1398/12/19</c:v>
                </c:pt>
                <c:pt idx="44">
                  <c:v>1398/12/17</c:v>
                </c:pt>
                <c:pt idx="45">
                  <c:v>1398/12/14</c:v>
                </c:pt>
                <c:pt idx="46">
                  <c:v>1398/12/13</c:v>
                </c:pt>
                <c:pt idx="47">
                  <c:v>1398/12/12</c:v>
                </c:pt>
                <c:pt idx="48">
                  <c:v>1398/12/11</c:v>
                </c:pt>
                <c:pt idx="49">
                  <c:v>1398/12/10</c:v>
                </c:pt>
                <c:pt idx="50">
                  <c:v>1398/12/7</c:v>
                </c:pt>
                <c:pt idx="51">
                  <c:v>1398/12/6</c:v>
                </c:pt>
                <c:pt idx="52">
                  <c:v>1398/12/4</c:v>
                </c:pt>
                <c:pt idx="53">
                  <c:v>1398/11/30</c:v>
                </c:pt>
                <c:pt idx="54">
                  <c:v>1398/11/27</c:v>
                </c:pt>
                <c:pt idx="55">
                  <c:v>1398/11/21</c:v>
                </c:pt>
                <c:pt idx="56">
                  <c:v>1398/11/19</c:v>
                </c:pt>
                <c:pt idx="57">
                  <c:v>1398/11/16</c:v>
                </c:pt>
                <c:pt idx="58">
                  <c:v>1398/11/15</c:v>
                </c:pt>
                <c:pt idx="59">
                  <c:v>1398/11/14</c:v>
                </c:pt>
                <c:pt idx="60">
                  <c:v>1398/11/13</c:v>
                </c:pt>
                <c:pt idx="61">
                  <c:v>1398/11/7</c:v>
                </c:pt>
                <c:pt idx="62">
                  <c:v>1398/11/6</c:v>
                </c:pt>
                <c:pt idx="63">
                  <c:v>1398/11/5</c:v>
                </c:pt>
                <c:pt idx="64">
                  <c:v>1398/11/2</c:v>
                </c:pt>
                <c:pt idx="65">
                  <c:v>1398/11/1</c:v>
                </c:pt>
                <c:pt idx="66">
                  <c:v>1398/10/30</c:v>
                </c:pt>
                <c:pt idx="67">
                  <c:v>1398/10/29</c:v>
                </c:pt>
                <c:pt idx="68">
                  <c:v>1398/10/28</c:v>
                </c:pt>
                <c:pt idx="69">
                  <c:v>1398/10/25</c:v>
                </c:pt>
                <c:pt idx="70">
                  <c:v>1398/10/24</c:v>
                </c:pt>
                <c:pt idx="71">
                  <c:v>1398/10/23</c:v>
                </c:pt>
                <c:pt idx="72">
                  <c:v>1398/10/22</c:v>
                </c:pt>
                <c:pt idx="73">
                  <c:v>1398/10/21</c:v>
                </c:pt>
                <c:pt idx="74">
                  <c:v>1398/10/18</c:v>
                </c:pt>
                <c:pt idx="75">
                  <c:v>1398/10/17</c:v>
                </c:pt>
                <c:pt idx="76">
                  <c:v>1398/10/15</c:v>
                </c:pt>
                <c:pt idx="77">
                  <c:v>1398/10/14</c:v>
                </c:pt>
                <c:pt idx="78">
                  <c:v>1398/10/11</c:v>
                </c:pt>
                <c:pt idx="79">
                  <c:v>1398/10/10</c:v>
                </c:pt>
                <c:pt idx="80">
                  <c:v>1398/10/9</c:v>
                </c:pt>
                <c:pt idx="81">
                  <c:v>1398/10/8</c:v>
                </c:pt>
                <c:pt idx="82">
                  <c:v>1398/10/7</c:v>
                </c:pt>
                <c:pt idx="83">
                  <c:v>1398/10/4</c:v>
                </c:pt>
                <c:pt idx="84">
                  <c:v>1398/10/3</c:v>
                </c:pt>
                <c:pt idx="85">
                  <c:v>1398/10/2</c:v>
                </c:pt>
                <c:pt idx="86">
                  <c:v>1398/10/1</c:v>
                </c:pt>
                <c:pt idx="87">
                  <c:v>1398/9/30</c:v>
                </c:pt>
                <c:pt idx="88">
                  <c:v>1398/9/27</c:v>
                </c:pt>
                <c:pt idx="89">
                  <c:v>1398/9/26</c:v>
                </c:pt>
                <c:pt idx="90">
                  <c:v>1398/9/25</c:v>
                </c:pt>
                <c:pt idx="91">
                  <c:v>1398/9/24</c:v>
                </c:pt>
                <c:pt idx="92">
                  <c:v>1398/9/23</c:v>
                </c:pt>
                <c:pt idx="93">
                  <c:v>1398/9/20</c:v>
                </c:pt>
                <c:pt idx="94">
                  <c:v>1398/9/19</c:v>
                </c:pt>
                <c:pt idx="95">
                  <c:v>1398/9/18</c:v>
                </c:pt>
                <c:pt idx="96">
                  <c:v>1398/9/17</c:v>
                </c:pt>
                <c:pt idx="97">
                  <c:v>1398/9/16</c:v>
                </c:pt>
                <c:pt idx="98">
                  <c:v>1398/9/13</c:v>
                </c:pt>
                <c:pt idx="99">
                  <c:v>1398/9/12</c:v>
                </c:pt>
                <c:pt idx="100">
                  <c:v>1398/9/11</c:v>
                </c:pt>
                <c:pt idx="101">
                  <c:v>1398/9/10</c:v>
                </c:pt>
                <c:pt idx="102">
                  <c:v>1398/9/9</c:v>
                </c:pt>
                <c:pt idx="103">
                  <c:v>1398/9/6</c:v>
                </c:pt>
                <c:pt idx="104">
                  <c:v>1398/9/5</c:v>
                </c:pt>
                <c:pt idx="105">
                  <c:v>1398/9/4</c:v>
                </c:pt>
                <c:pt idx="106">
                  <c:v>1398/9/3</c:v>
                </c:pt>
                <c:pt idx="107">
                  <c:v>1398/9/2</c:v>
                </c:pt>
                <c:pt idx="108">
                  <c:v>1398/8/29</c:v>
                </c:pt>
                <c:pt idx="109">
                  <c:v>1398/8/28</c:v>
                </c:pt>
                <c:pt idx="110">
                  <c:v>1398/8/27</c:v>
                </c:pt>
                <c:pt idx="111">
                  <c:v>1398/8/26</c:v>
                </c:pt>
                <c:pt idx="112">
                  <c:v>1398/8/25</c:v>
                </c:pt>
                <c:pt idx="113">
                  <c:v>1398/8/22</c:v>
                </c:pt>
                <c:pt idx="114">
                  <c:v>1398/8/21</c:v>
                </c:pt>
                <c:pt idx="115">
                  <c:v>1398/8/20</c:v>
                </c:pt>
                <c:pt idx="116">
                  <c:v>1398/8/19</c:v>
                </c:pt>
                <c:pt idx="117">
                  <c:v>1398/8/18</c:v>
                </c:pt>
                <c:pt idx="118">
                  <c:v>1398/8/14</c:v>
                </c:pt>
                <c:pt idx="119">
                  <c:v>1398/8/13</c:v>
                </c:pt>
                <c:pt idx="120">
                  <c:v>1398/8/12</c:v>
                </c:pt>
                <c:pt idx="121">
                  <c:v>1398/8/11</c:v>
                </c:pt>
                <c:pt idx="122">
                  <c:v>1398/8/8</c:v>
                </c:pt>
                <c:pt idx="123">
                  <c:v>1398/8/6</c:v>
                </c:pt>
                <c:pt idx="124">
                  <c:v>1398/8/4</c:v>
                </c:pt>
                <c:pt idx="125">
                  <c:v>1398/8/1</c:v>
                </c:pt>
                <c:pt idx="126">
                  <c:v>1398/7/30</c:v>
                </c:pt>
                <c:pt idx="127">
                  <c:v>1398/7/29</c:v>
                </c:pt>
                <c:pt idx="128">
                  <c:v>1398/7/28</c:v>
                </c:pt>
                <c:pt idx="129">
                  <c:v>1398/7/24</c:v>
                </c:pt>
                <c:pt idx="130">
                  <c:v>1398/7/23</c:v>
                </c:pt>
                <c:pt idx="131">
                  <c:v>1398/7/22</c:v>
                </c:pt>
                <c:pt idx="132">
                  <c:v>1398/7/21</c:v>
                </c:pt>
                <c:pt idx="133">
                  <c:v>1398/7/20</c:v>
                </c:pt>
                <c:pt idx="134">
                  <c:v>1398/7/17</c:v>
                </c:pt>
                <c:pt idx="135">
                  <c:v>1398/7/16</c:v>
                </c:pt>
                <c:pt idx="136">
                  <c:v>1398/7/15</c:v>
                </c:pt>
                <c:pt idx="137">
                  <c:v>1398/7/14</c:v>
                </c:pt>
                <c:pt idx="138">
                  <c:v>1398/7/13</c:v>
                </c:pt>
                <c:pt idx="139">
                  <c:v>1398/7/10</c:v>
                </c:pt>
                <c:pt idx="140">
                  <c:v>1398/7/9</c:v>
                </c:pt>
                <c:pt idx="141">
                  <c:v>1398/7/8</c:v>
                </c:pt>
                <c:pt idx="142">
                  <c:v>1398/7/7</c:v>
                </c:pt>
                <c:pt idx="143">
                  <c:v>1398/7/6</c:v>
                </c:pt>
                <c:pt idx="144">
                  <c:v>1398/7/3</c:v>
                </c:pt>
                <c:pt idx="145">
                  <c:v>1398/7/2</c:v>
                </c:pt>
                <c:pt idx="146">
                  <c:v>1398/7/1</c:v>
                </c:pt>
                <c:pt idx="147">
                  <c:v>1398/6/31</c:v>
                </c:pt>
                <c:pt idx="148">
                  <c:v>1398/6/30</c:v>
                </c:pt>
                <c:pt idx="149">
                  <c:v>1398/6/27</c:v>
                </c:pt>
                <c:pt idx="150">
                  <c:v>1398/6/26</c:v>
                </c:pt>
                <c:pt idx="151">
                  <c:v>1398/6/25</c:v>
                </c:pt>
                <c:pt idx="152">
                  <c:v>1398/6/24</c:v>
                </c:pt>
                <c:pt idx="153">
                  <c:v>1398/6/23</c:v>
                </c:pt>
                <c:pt idx="154">
                  <c:v>1398/6/20</c:v>
                </c:pt>
                <c:pt idx="155">
                  <c:v>1398/6/17</c:v>
                </c:pt>
                <c:pt idx="156">
                  <c:v>1398/6/16</c:v>
                </c:pt>
                <c:pt idx="157">
                  <c:v>1398/6/13</c:v>
                </c:pt>
                <c:pt idx="158">
                  <c:v>1398/6/12</c:v>
                </c:pt>
                <c:pt idx="159">
                  <c:v>1398/6/11</c:v>
                </c:pt>
                <c:pt idx="160">
                  <c:v>1398/6/10</c:v>
                </c:pt>
                <c:pt idx="161">
                  <c:v>1398/6/9</c:v>
                </c:pt>
                <c:pt idx="162">
                  <c:v>1398/6/6</c:v>
                </c:pt>
                <c:pt idx="163">
                  <c:v>1398/6/5</c:v>
                </c:pt>
                <c:pt idx="164">
                  <c:v>1398/6/4</c:v>
                </c:pt>
                <c:pt idx="165">
                  <c:v>1398/6/3</c:v>
                </c:pt>
                <c:pt idx="166">
                  <c:v>1398/6/2</c:v>
                </c:pt>
                <c:pt idx="167">
                  <c:v>1398/5/30</c:v>
                </c:pt>
                <c:pt idx="168">
                  <c:v>1398/5/28</c:v>
                </c:pt>
                <c:pt idx="169">
                  <c:v>1398/5/27</c:v>
                </c:pt>
                <c:pt idx="170">
                  <c:v>1398/5/26</c:v>
                </c:pt>
                <c:pt idx="171">
                  <c:v>1398/5/23</c:v>
                </c:pt>
                <c:pt idx="172">
                  <c:v>1398/5/22</c:v>
                </c:pt>
                <c:pt idx="173">
                  <c:v>1398/5/20</c:v>
                </c:pt>
                <c:pt idx="174">
                  <c:v>1398/5/19</c:v>
                </c:pt>
                <c:pt idx="175">
                  <c:v>1398/5/16</c:v>
                </c:pt>
                <c:pt idx="176">
                  <c:v>1398/5/15</c:v>
                </c:pt>
                <c:pt idx="177">
                  <c:v>1398/5/14</c:v>
                </c:pt>
                <c:pt idx="178">
                  <c:v>1398/5/13</c:v>
                </c:pt>
                <c:pt idx="179">
                  <c:v>1398/5/12</c:v>
                </c:pt>
                <c:pt idx="180">
                  <c:v>1398/5/9</c:v>
                </c:pt>
                <c:pt idx="181">
                  <c:v>1398/5/8</c:v>
                </c:pt>
                <c:pt idx="182">
                  <c:v>1398/5/7</c:v>
                </c:pt>
                <c:pt idx="183">
                  <c:v>1398/5/6</c:v>
                </c:pt>
                <c:pt idx="184">
                  <c:v>1398/5/5</c:v>
                </c:pt>
                <c:pt idx="185">
                  <c:v>1398/5/2</c:v>
                </c:pt>
                <c:pt idx="186">
                  <c:v>1398/5/1</c:v>
                </c:pt>
                <c:pt idx="187">
                  <c:v>1398/4/31</c:v>
                </c:pt>
                <c:pt idx="188">
                  <c:v>1398/4/30</c:v>
                </c:pt>
                <c:pt idx="189">
                  <c:v>1398/4/29</c:v>
                </c:pt>
                <c:pt idx="190">
                  <c:v>1398/4/26</c:v>
                </c:pt>
                <c:pt idx="191">
                  <c:v>1398/4/25</c:v>
                </c:pt>
                <c:pt idx="192">
                  <c:v>1398/4/24</c:v>
                </c:pt>
                <c:pt idx="193">
                  <c:v>1398/4/23</c:v>
                </c:pt>
                <c:pt idx="194">
                  <c:v>1398/4/22</c:v>
                </c:pt>
                <c:pt idx="195">
                  <c:v>1398/4/19</c:v>
                </c:pt>
                <c:pt idx="196">
                  <c:v>1398/4/18</c:v>
                </c:pt>
                <c:pt idx="197">
                  <c:v>1398/4/17</c:v>
                </c:pt>
                <c:pt idx="198">
                  <c:v>1398/4/16</c:v>
                </c:pt>
                <c:pt idx="199">
                  <c:v>1398/4/15</c:v>
                </c:pt>
                <c:pt idx="200">
                  <c:v>1398/4/12</c:v>
                </c:pt>
                <c:pt idx="201">
                  <c:v>1398/4/11</c:v>
                </c:pt>
                <c:pt idx="202">
                  <c:v>1398/4/10</c:v>
                </c:pt>
                <c:pt idx="203">
                  <c:v>1398/4/9</c:v>
                </c:pt>
                <c:pt idx="204">
                  <c:v>1398/4/5</c:v>
                </c:pt>
                <c:pt idx="205">
                  <c:v>1398/4/4</c:v>
                </c:pt>
                <c:pt idx="206">
                  <c:v>1398/4/3</c:v>
                </c:pt>
                <c:pt idx="207">
                  <c:v>1398/4/2</c:v>
                </c:pt>
                <c:pt idx="208">
                  <c:v>1398/4/1</c:v>
                </c:pt>
                <c:pt idx="209">
                  <c:v>1398/3/29</c:v>
                </c:pt>
                <c:pt idx="210">
                  <c:v>1398/3/28</c:v>
                </c:pt>
                <c:pt idx="211">
                  <c:v>1398/3/27</c:v>
                </c:pt>
                <c:pt idx="212">
                  <c:v>1398/3/26</c:v>
                </c:pt>
                <c:pt idx="213">
                  <c:v>1398/3/25</c:v>
                </c:pt>
                <c:pt idx="214">
                  <c:v>1398/3/22</c:v>
                </c:pt>
                <c:pt idx="215">
                  <c:v>1398/3/21</c:v>
                </c:pt>
                <c:pt idx="216">
                  <c:v>1398/3/20</c:v>
                </c:pt>
                <c:pt idx="217">
                  <c:v>1398/3/19</c:v>
                </c:pt>
                <c:pt idx="218">
                  <c:v>1398/3/18</c:v>
                </c:pt>
                <c:pt idx="219">
                  <c:v>1398/3/13</c:v>
                </c:pt>
                <c:pt idx="220">
                  <c:v>1398/3/12</c:v>
                </c:pt>
                <c:pt idx="221">
                  <c:v>1398/3/11</c:v>
                </c:pt>
                <c:pt idx="222">
                  <c:v>1398/3/8</c:v>
                </c:pt>
                <c:pt idx="223">
                  <c:v>1398/3/7</c:v>
                </c:pt>
                <c:pt idx="224">
                  <c:v>1398/3/5</c:v>
                </c:pt>
                <c:pt idx="225">
                  <c:v>1398/3/4</c:v>
                </c:pt>
                <c:pt idx="226">
                  <c:v>1398/3/1</c:v>
                </c:pt>
                <c:pt idx="227">
                  <c:v>1398/2/31</c:v>
                </c:pt>
                <c:pt idx="228">
                  <c:v>1398/2/30</c:v>
                </c:pt>
                <c:pt idx="229">
                  <c:v>1398/2/29</c:v>
                </c:pt>
                <c:pt idx="230">
                  <c:v>1398/2/28</c:v>
                </c:pt>
                <c:pt idx="231">
                  <c:v>1398/2/25</c:v>
                </c:pt>
                <c:pt idx="232">
                  <c:v>1398/2/24</c:v>
                </c:pt>
                <c:pt idx="233">
                  <c:v>1398/2/23</c:v>
                </c:pt>
                <c:pt idx="234">
                  <c:v>1398/2/22</c:v>
                </c:pt>
                <c:pt idx="235">
                  <c:v>1398/2/21</c:v>
                </c:pt>
                <c:pt idx="236">
                  <c:v>1398/2/18</c:v>
                </c:pt>
                <c:pt idx="237">
                  <c:v>1398/2/17</c:v>
                </c:pt>
                <c:pt idx="238">
                  <c:v>1398/2/16</c:v>
                </c:pt>
                <c:pt idx="239">
                  <c:v>1398/2/15</c:v>
                </c:pt>
                <c:pt idx="240">
                  <c:v>1398/2/14</c:v>
                </c:pt>
                <c:pt idx="241">
                  <c:v>1398/2/11</c:v>
                </c:pt>
                <c:pt idx="242">
                  <c:v>1398/2/10</c:v>
                </c:pt>
                <c:pt idx="243">
                  <c:v>1398/2/9</c:v>
                </c:pt>
                <c:pt idx="244">
                  <c:v>1398/2/8</c:v>
                </c:pt>
                <c:pt idx="245">
                  <c:v>1398/2/7</c:v>
                </c:pt>
                <c:pt idx="246">
                  <c:v>1398/2/4</c:v>
                </c:pt>
                <c:pt idx="247">
                  <c:v>1398/2/3</c:v>
                </c:pt>
                <c:pt idx="248">
                  <c:v>1398/2/2</c:v>
                </c:pt>
                <c:pt idx="249">
                  <c:v>1398/1/31</c:v>
                </c:pt>
                <c:pt idx="250">
                  <c:v>1398/1/28</c:v>
                </c:pt>
                <c:pt idx="251">
                  <c:v>1398/1/27</c:v>
                </c:pt>
                <c:pt idx="252">
                  <c:v>1398/1/26</c:v>
                </c:pt>
                <c:pt idx="253">
                  <c:v>1398/1/25</c:v>
                </c:pt>
                <c:pt idx="254">
                  <c:v>1398/1/24</c:v>
                </c:pt>
                <c:pt idx="255">
                  <c:v>1398/1/21</c:v>
                </c:pt>
                <c:pt idx="256">
                  <c:v>1398/1/20</c:v>
                </c:pt>
                <c:pt idx="257">
                  <c:v>1398/1/19</c:v>
                </c:pt>
                <c:pt idx="258">
                  <c:v>1398/1/18</c:v>
                </c:pt>
                <c:pt idx="259">
                  <c:v>1398/1/17</c:v>
                </c:pt>
                <c:pt idx="260">
                  <c:v>1398/1/11</c:v>
                </c:pt>
                <c:pt idx="261">
                  <c:v>1398/1/10</c:v>
                </c:pt>
                <c:pt idx="262">
                  <c:v>1398/1/7</c:v>
                </c:pt>
                <c:pt idx="263">
                  <c:v>1398/1/6</c:v>
                </c:pt>
                <c:pt idx="264">
                  <c:v>1398/1/5</c:v>
                </c:pt>
              </c:strCache>
            </c:strRef>
          </c:cat>
          <c:val>
            <c:numRef>
              <c:f>'مقایسه بازدهی امید با شاخص'!$AG$1:$AG$247</c:f>
              <c:numCache>
                <c:formatCode>General</c:formatCode>
                <c:ptCount val="247"/>
                <c:pt idx="1">
                  <c:v>0</c:v>
                </c:pt>
                <c:pt idx="3" formatCode="0%">
                  <c:v>3.6557520192097792</c:v>
                </c:pt>
                <c:pt idx="4" formatCode="0%">
                  <c:v>3.4341846758349703</c:v>
                </c:pt>
                <c:pt idx="5" formatCode="0%">
                  <c:v>3.3372626064178128</c:v>
                </c:pt>
                <c:pt idx="6" formatCode="0%">
                  <c:v>3.143636760532635</c:v>
                </c:pt>
                <c:pt idx="7" formatCode="0%">
                  <c:v>2.9519755511896966</c:v>
                </c:pt>
                <c:pt idx="8" formatCode="0%">
                  <c:v>2.7638070290329622</c:v>
                </c:pt>
                <c:pt idx="9" formatCode="0%">
                  <c:v>2.6016153678236194</c:v>
                </c:pt>
                <c:pt idx="10" formatCode="0%">
                  <c:v>2.4313468674961798</c:v>
                </c:pt>
                <c:pt idx="11" formatCode="0%">
                  <c:v>2.2680637415411482</c:v>
                </c:pt>
                <c:pt idx="12" formatCode="0%">
                  <c:v>2.1126391617550753</c:v>
                </c:pt>
                <c:pt idx="13" formatCode="0%">
                  <c:v>2.0999781707050862</c:v>
                </c:pt>
                <c:pt idx="14" formatCode="0%">
                  <c:v>2.0886269373499236</c:v>
                </c:pt>
                <c:pt idx="15" formatCode="0%">
                  <c:v>1.9825365640689805</c:v>
                </c:pt>
                <c:pt idx="16" formatCode="0%">
                  <c:v>1.967910936476752</c:v>
                </c:pt>
                <c:pt idx="17" formatCode="0%">
                  <c:v>1.9556865313250382</c:v>
                </c:pt>
                <c:pt idx="18" formatCode="0%">
                  <c:v>1.9458633486138397</c:v>
                </c:pt>
                <c:pt idx="19" formatCode="0%">
                  <c:v>1.9229425889543768</c:v>
                </c:pt>
                <c:pt idx="20" formatCode="0%">
                  <c:v>1.882776686313032</c:v>
                </c:pt>
                <c:pt idx="21" formatCode="0%">
                  <c:v>1.8722986247544204</c:v>
                </c:pt>
                <c:pt idx="22" formatCode="0%">
                  <c:v>1.8616022702466712</c:v>
                </c:pt>
                <c:pt idx="23" formatCode="0%">
                  <c:v>1.7795241213708799</c:v>
                </c:pt>
                <c:pt idx="24" formatCode="0%">
                  <c:v>1.7668631303208908</c:v>
                </c:pt>
                <c:pt idx="25" formatCode="0%">
                  <c:v>1.7559484828640035</c:v>
                </c:pt>
                <c:pt idx="26" formatCode="0%">
                  <c:v>1.7428509059157391</c:v>
                </c:pt>
                <c:pt idx="27" formatCode="0%">
                  <c:v>1.680637415411482</c:v>
                </c:pt>
                <c:pt idx="28" formatCode="0%">
                  <c:v>1.6031434184675835</c:v>
                </c:pt>
                <c:pt idx="29" formatCode="0%">
                  <c:v>1.574547042130539</c:v>
                </c:pt>
                <c:pt idx="30" formatCode="0%">
                  <c:v>1.5500982318271119</c:v>
                </c:pt>
                <c:pt idx="31" formatCode="0%">
                  <c:v>1.5070945208469766</c:v>
                </c:pt>
                <c:pt idx="32" formatCode="0%">
                  <c:v>1.4835188823401002</c:v>
                </c:pt>
                <c:pt idx="33" formatCode="0%">
                  <c:v>1.4520846976642656</c:v>
                </c:pt>
                <c:pt idx="34" formatCode="0%">
                  <c:v>1.3844138834315651</c:v>
                </c:pt>
                <c:pt idx="35" formatCode="0%">
                  <c:v>1.4010041475660335</c:v>
                </c:pt>
                <c:pt idx="36" formatCode="0%">
                  <c:v>1.6286836935166993</c:v>
                </c:pt>
                <c:pt idx="37" formatCode="0%">
                  <c:v>1.5625409299279633</c:v>
                </c:pt>
                <c:pt idx="38" formatCode="0%">
                  <c:v>1.5529360401659025</c:v>
                </c:pt>
                <c:pt idx="39" formatCode="0%">
                  <c:v>1.4684566688495964</c:v>
                </c:pt>
                <c:pt idx="40" formatCode="0%">
                  <c:v>1.4127919668194719</c:v>
                </c:pt>
                <c:pt idx="41" formatCode="0%">
                  <c:v>1.3128137961143853</c:v>
                </c:pt>
                <c:pt idx="42" formatCode="0%">
                  <c:v>1.4160663610565378</c:v>
                </c:pt>
                <c:pt idx="43" formatCode="0%">
                  <c:v>1.3702248417376119</c:v>
                </c:pt>
                <c:pt idx="44" formatCode="0%">
                  <c:v>1.2813796114385507</c:v>
                </c:pt>
                <c:pt idx="45" formatCode="0%">
                  <c:v>1.2975332896747434</c:v>
                </c:pt>
                <c:pt idx="46" formatCode="0%">
                  <c:v>1.1892599869024232</c:v>
                </c:pt>
                <c:pt idx="47" formatCode="0%">
                  <c:v>1.2185112420868807</c:v>
                </c:pt>
                <c:pt idx="48" formatCode="0%">
                  <c:v>1.2433966382885835</c:v>
                </c:pt>
                <c:pt idx="49" formatCode="0%">
                  <c:v>1.3745907007203666</c:v>
                </c:pt>
                <c:pt idx="50" formatCode="0%">
                  <c:v>1.3996943898712071</c:v>
                </c:pt>
                <c:pt idx="51" formatCode="0%">
                  <c:v>1.0532634795896092</c:v>
                </c:pt>
                <c:pt idx="52" formatCode="0%">
                  <c:v>1.0358000436585897</c:v>
                </c:pt>
                <c:pt idx="53" formatCode="0%">
                  <c:v>0.94062431783453393</c:v>
                </c:pt>
                <c:pt idx="54" formatCode="0%">
                  <c:v>1.0058939096267192</c:v>
                </c:pt>
                <c:pt idx="55" formatCode="0%">
                  <c:v>0.97053045186640463</c:v>
                </c:pt>
                <c:pt idx="56" formatCode="0%">
                  <c:v>0.99410609037328102</c:v>
                </c:pt>
                <c:pt idx="57" formatCode="0%">
                  <c:v>0.90788037546387246</c:v>
                </c:pt>
                <c:pt idx="58" formatCode="0%">
                  <c:v>0.94520846976642647</c:v>
                </c:pt>
                <c:pt idx="59" formatCode="0%">
                  <c:v>0.90722549661645924</c:v>
                </c:pt>
                <c:pt idx="60" formatCode="0%">
                  <c:v>0.81903514516481124</c:v>
                </c:pt>
                <c:pt idx="61" formatCode="0%">
                  <c:v>0.81074001309757704</c:v>
                </c:pt>
                <c:pt idx="62" formatCode="0%">
                  <c:v>0.84370224841737618</c:v>
                </c:pt>
                <c:pt idx="63" formatCode="0%">
                  <c:v>0.781052172014844</c:v>
                </c:pt>
                <c:pt idx="64" formatCode="0%">
                  <c:v>0.78650949574328743</c:v>
                </c:pt>
                <c:pt idx="65" formatCode="0%">
                  <c:v>0.84130102597686096</c:v>
                </c:pt>
                <c:pt idx="66" formatCode="0%">
                  <c:v>0.86946081641562967</c:v>
                </c:pt>
                <c:pt idx="67" formatCode="0%">
                  <c:v>0.87688277668631298</c:v>
                </c:pt>
                <c:pt idx="68" formatCode="0%">
                  <c:v>0.84719493560357995</c:v>
                </c:pt>
                <c:pt idx="69" formatCode="0%">
                  <c:v>0.84173761187513652</c:v>
                </c:pt>
                <c:pt idx="70" formatCode="0%">
                  <c:v>0.87535472604234887</c:v>
                </c:pt>
                <c:pt idx="71" formatCode="0%">
                  <c:v>0.7884741322855271</c:v>
                </c:pt>
                <c:pt idx="72" formatCode="0%">
                  <c:v>0.71119842829076618</c:v>
                </c:pt>
                <c:pt idx="73" formatCode="0%">
                  <c:v>0.67779960707269149</c:v>
                </c:pt>
                <c:pt idx="74" formatCode="0%">
                  <c:v>0.7118533071381794</c:v>
                </c:pt>
                <c:pt idx="75" formatCode="0%">
                  <c:v>0.7118533071381794</c:v>
                </c:pt>
                <c:pt idx="76" formatCode="0%">
                  <c:v>0.68238375900458426</c:v>
                </c:pt>
                <c:pt idx="77" formatCode="0%">
                  <c:v>0.77079240340536992</c:v>
                </c:pt>
                <c:pt idx="78" formatCode="0%">
                  <c:v>0.68740449683475213</c:v>
                </c:pt>
                <c:pt idx="79" formatCode="0%">
                  <c:v>0.67539838463217627</c:v>
                </c:pt>
                <c:pt idx="80" formatCode="0%">
                  <c:v>0.68980571927526735</c:v>
                </c:pt>
                <c:pt idx="81" formatCode="0%">
                  <c:v>0.7135996507312814</c:v>
                </c:pt>
                <c:pt idx="82" formatCode="0%">
                  <c:v>0.68151058720803315</c:v>
                </c:pt>
                <c:pt idx="83" formatCode="0%">
                  <c:v>0.70443134686749609</c:v>
                </c:pt>
                <c:pt idx="84" formatCode="0%">
                  <c:v>0.72647893473040814</c:v>
                </c:pt>
                <c:pt idx="85" formatCode="0%">
                  <c:v>0.67518009168303861</c:v>
                </c:pt>
                <c:pt idx="86" formatCode="0%">
                  <c:v>0.6278105217201484</c:v>
                </c:pt>
                <c:pt idx="87" formatCode="0%">
                  <c:v>0.55992141453831046</c:v>
                </c:pt>
                <c:pt idx="88" formatCode="0%">
                  <c:v>0.50774939969438981</c:v>
                </c:pt>
                <c:pt idx="89" formatCode="0%">
                  <c:v>0.50360183366077282</c:v>
                </c:pt>
                <c:pt idx="90" formatCode="0%">
                  <c:v>0.50316524776249727</c:v>
                </c:pt>
                <c:pt idx="91" formatCode="0%">
                  <c:v>0.50185549006767083</c:v>
                </c:pt>
                <c:pt idx="92" formatCode="0%">
                  <c:v>0.49181401440733463</c:v>
                </c:pt>
                <c:pt idx="93" formatCode="0%">
                  <c:v>0.50578476315215015</c:v>
                </c:pt>
                <c:pt idx="94" formatCode="0%">
                  <c:v>0.50163719711853316</c:v>
                </c:pt>
                <c:pt idx="95" formatCode="0%">
                  <c:v>0.49334206505129874</c:v>
                </c:pt>
                <c:pt idx="96" formatCode="0%">
                  <c:v>0.45426762715564295</c:v>
                </c:pt>
                <c:pt idx="97" formatCode="0%">
                  <c:v>0.41606636105653783</c:v>
                </c:pt>
                <c:pt idx="98" formatCode="0%">
                  <c:v>0.39205413665138611</c:v>
                </c:pt>
                <c:pt idx="99" formatCode="0%">
                  <c:v>0.39008950010914645</c:v>
                </c:pt>
                <c:pt idx="100" formatCode="0%">
                  <c:v>0.38572364112639157</c:v>
                </c:pt>
                <c:pt idx="101" formatCode="0%">
                  <c:v>0.37786509495743292</c:v>
                </c:pt>
                <c:pt idx="102" formatCode="0%">
                  <c:v>0.38113948919449903</c:v>
                </c:pt>
                <c:pt idx="103" formatCode="0%">
                  <c:v>0.40689805719275274</c:v>
                </c:pt>
                <c:pt idx="104" formatCode="0%">
                  <c:v>0.41039074437895651</c:v>
                </c:pt>
                <c:pt idx="105" formatCode="0%">
                  <c:v>0.41039074437895651</c:v>
                </c:pt>
                <c:pt idx="106" formatCode="0%">
                  <c:v>0.40427854180309986</c:v>
                </c:pt>
                <c:pt idx="107" formatCode="0%">
                  <c:v>0.40602488539620163</c:v>
                </c:pt>
                <c:pt idx="108" formatCode="0%">
                  <c:v>0.42741759441170046</c:v>
                </c:pt>
                <c:pt idx="109" formatCode="0%">
                  <c:v>0.40034926871862031</c:v>
                </c:pt>
                <c:pt idx="110" formatCode="0%">
                  <c:v>0.39925780397293176</c:v>
                </c:pt>
                <c:pt idx="111" formatCode="0%">
                  <c:v>0.40820781488757918</c:v>
                </c:pt>
                <c:pt idx="112" formatCode="0%">
                  <c:v>0.40798952193844129</c:v>
                </c:pt>
                <c:pt idx="113" formatCode="0%">
                  <c:v>0.40537000654878841</c:v>
                </c:pt>
                <c:pt idx="114" formatCode="0%">
                  <c:v>0.42567125081859847</c:v>
                </c:pt>
                <c:pt idx="115" formatCode="0%">
                  <c:v>0.43833224186858755</c:v>
                </c:pt>
                <c:pt idx="116" formatCode="0%">
                  <c:v>0.42414320017463436</c:v>
                </c:pt>
                <c:pt idx="117" formatCode="0%">
                  <c:v>0.43745907007203666</c:v>
                </c:pt>
                <c:pt idx="118" formatCode="0%">
                  <c:v>0.4189041693953286</c:v>
                </c:pt>
                <c:pt idx="119" formatCode="0%">
                  <c:v>0.45514079895219384</c:v>
                </c:pt>
                <c:pt idx="120" formatCode="0%">
                  <c:v>0.46168958742632604</c:v>
                </c:pt>
                <c:pt idx="121" formatCode="0%">
                  <c:v>0.43571272647893466</c:v>
                </c:pt>
                <c:pt idx="122" formatCode="0%">
                  <c:v>0.43025540275049123</c:v>
                </c:pt>
                <c:pt idx="123" formatCode="0%">
                  <c:v>0.45470421305391828</c:v>
                </c:pt>
                <c:pt idx="124" formatCode="0%">
                  <c:v>0.4254529578694608</c:v>
                </c:pt>
                <c:pt idx="125" formatCode="0%">
                  <c:v>0.39707487448155421</c:v>
                </c:pt>
                <c:pt idx="126" formatCode="0%">
                  <c:v>0.41934075529360393</c:v>
                </c:pt>
                <c:pt idx="127" formatCode="0%">
                  <c:v>0.37437240777122893</c:v>
                </c:pt>
                <c:pt idx="128" formatCode="0%">
                  <c:v>0.40253219820999786</c:v>
                </c:pt>
                <c:pt idx="129" formatCode="0%">
                  <c:v>0.42632612966601169</c:v>
                </c:pt>
                <c:pt idx="130" formatCode="0%">
                  <c:v>0.38441388343156513</c:v>
                </c:pt>
                <c:pt idx="131" formatCode="0%">
                  <c:v>0.3296223531979916</c:v>
                </c:pt>
                <c:pt idx="132" formatCode="0%">
                  <c:v>0.32700283780833872</c:v>
                </c:pt>
                <c:pt idx="133" formatCode="0%">
                  <c:v>0.38179436804191225</c:v>
                </c:pt>
                <c:pt idx="134" formatCode="0%">
                  <c:v>0.39532853088845221</c:v>
                </c:pt>
                <c:pt idx="135" formatCode="0%">
                  <c:v>0.42894564505566479</c:v>
                </c:pt>
                <c:pt idx="136" formatCode="0%">
                  <c:v>0.46147129447718838</c:v>
                </c:pt>
                <c:pt idx="137" formatCode="0%">
                  <c:v>0.46736520410390736</c:v>
                </c:pt>
                <c:pt idx="138" formatCode="0%">
                  <c:v>0.5103689150840427</c:v>
                </c:pt>
                <c:pt idx="139" formatCode="0%">
                  <c:v>0.4946518227461254</c:v>
                </c:pt>
                <c:pt idx="140" formatCode="0%">
                  <c:v>0.50731281379611448</c:v>
                </c:pt>
                <c:pt idx="141" formatCode="0%">
                  <c:v>0.47347740667976423</c:v>
                </c:pt>
                <c:pt idx="142" formatCode="0%">
                  <c:v>0.46496398166339237</c:v>
                </c:pt>
                <c:pt idx="143" formatCode="0%">
                  <c:v>0.40122244051517142</c:v>
                </c:pt>
                <c:pt idx="144" formatCode="0%">
                  <c:v>0.3346430910281597</c:v>
                </c:pt>
                <c:pt idx="145" formatCode="0%">
                  <c:v>0.32678454485920105</c:v>
                </c:pt>
                <c:pt idx="146" formatCode="0%">
                  <c:v>0.30953940187731943</c:v>
                </c:pt>
                <c:pt idx="147" formatCode="0%">
                  <c:v>0.36651386160227029</c:v>
                </c:pt>
                <c:pt idx="148" formatCode="0%">
                  <c:v>0.37961143855053492</c:v>
                </c:pt>
                <c:pt idx="149" formatCode="0%">
                  <c:v>0.40624317834533952</c:v>
                </c:pt>
                <c:pt idx="150" formatCode="0%">
                  <c:v>0.40406024885396197</c:v>
                </c:pt>
                <c:pt idx="151" formatCode="0%">
                  <c:v>0.39314560139707488</c:v>
                </c:pt>
                <c:pt idx="152" formatCode="0%">
                  <c:v>0.38113948919449903</c:v>
                </c:pt>
                <c:pt idx="153" formatCode="0%">
                  <c:v>0.37371752892381571</c:v>
                </c:pt>
                <c:pt idx="154" formatCode="0%">
                  <c:v>0.34839554682383755</c:v>
                </c:pt>
                <c:pt idx="155" formatCode="0%">
                  <c:v>0.32481990831696139</c:v>
                </c:pt>
                <c:pt idx="156" formatCode="0%">
                  <c:v>0.3112857454704212</c:v>
                </c:pt>
                <c:pt idx="157" formatCode="0%">
                  <c:v>0.34905042567125077</c:v>
                </c:pt>
                <c:pt idx="158" formatCode="0%">
                  <c:v>0.34031870770574102</c:v>
                </c:pt>
                <c:pt idx="159" formatCode="0%">
                  <c:v>0.30211744160663612</c:v>
                </c:pt>
                <c:pt idx="160" formatCode="0%">
                  <c:v>0.29862475442043213</c:v>
                </c:pt>
                <c:pt idx="161" formatCode="0%">
                  <c:v>0.28792839991268293</c:v>
                </c:pt>
                <c:pt idx="162" formatCode="0%">
                  <c:v>0.27330277232045397</c:v>
                </c:pt>
                <c:pt idx="163" formatCode="0%">
                  <c:v>0.2698100851342502</c:v>
                </c:pt>
                <c:pt idx="164" formatCode="0%">
                  <c:v>0.26413446845666888</c:v>
                </c:pt>
                <c:pt idx="165" formatCode="0%">
                  <c:v>0.26282471076184244</c:v>
                </c:pt>
                <c:pt idx="166" formatCode="0%">
                  <c:v>0.27788692425234673</c:v>
                </c:pt>
                <c:pt idx="167" formatCode="0%">
                  <c:v>0.27068325693080109</c:v>
                </c:pt>
                <c:pt idx="168" formatCode="0%">
                  <c:v>0.28181619733682606</c:v>
                </c:pt>
                <c:pt idx="169" formatCode="0%">
                  <c:v>0.26959179218511231</c:v>
                </c:pt>
                <c:pt idx="170" formatCode="0%">
                  <c:v>0.28487229862475449</c:v>
                </c:pt>
                <c:pt idx="171" formatCode="0%">
                  <c:v>0.26871862038856142</c:v>
                </c:pt>
                <c:pt idx="172" formatCode="0%">
                  <c:v>0.27373935821872952</c:v>
                </c:pt>
                <c:pt idx="173" formatCode="0%">
                  <c:v>0.28050643964199962</c:v>
                </c:pt>
                <c:pt idx="174" formatCode="0%">
                  <c:v>0.28006985374372406</c:v>
                </c:pt>
                <c:pt idx="175" formatCode="0%">
                  <c:v>0.29993451211525857</c:v>
                </c:pt>
                <c:pt idx="176" formatCode="0%">
                  <c:v>0.2763588736083824</c:v>
                </c:pt>
                <c:pt idx="177" formatCode="0%">
                  <c:v>0.27788692425234673</c:v>
                </c:pt>
                <c:pt idx="178" formatCode="0%">
                  <c:v>0.29054791530233581</c:v>
                </c:pt>
                <c:pt idx="179" formatCode="0%">
                  <c:v>0.28465400567561661</c:v>
                </c:pt>
                <c:pt idx="180" formatCode="0%">
                  <c:v>0.28771010696354504</c:v>
                </c:pt>
                <c:pt idx="181" formatCode="0%">
                  <c:v>0.28858327876009615</c:v>
                </c:pt>
                <c:pt idx="182" formatCode="0%">
                  <c:v>0.30779305828421744</c:v>
                </c:pt>
                <c:pt idx="183" formatCode="0%">
                  <c:v>0.30495524994542667</c:v>
                </c:pt>
                <c:pt idx="184" formatCode="0%">
                  <c:v>0.29229425889543759</c:v>
                </c:pt>
                <c:pt idx="185" formatCode="0%">
                  <c:v>0.36018336607727575</c:v>
                </c:pt>
                <c:pt idx="186" formatCode="0%">
                  <c:v>0.37742850905915737</c:v>
                </c:pt>
                <c:pt idx="187" formatCode="0%">
                  <c:v>0.36083824492468897</c:v>
                </c:pt>
                <c:pt idx="188" formatCode="0%">
                  <c:v>0.40537000654878841</c:v>
                </c:pt>
                <c:pt idx="189" formatCode="0%">
                  <c:v>0.34053700065487891</c:v>
                </c:pt>
                <c:pt idx="190" formatCode="0%">
                  <c:v>0.28181619733682606</c:v>
                </c:pt>
                <c:pt idx="191" formatCode="0%">
                  <c:v>0.22113075747653355</c:v>
                </c:pt>
                <c:pt idx="192" formatCode="0%">
                  <c:v>0.22375027286618643</c:v>
                </c:pt>
                <c:pt idx="193" formatCode="0%">
                  <c:v>0.26260641781270455</c:v>
                </c:pt>
                <c:pt idx="194" formatCode="0%">
                  <c:v>0.2381576075092775</c:v>
                </c:pt>
                <c:pt idx="195" formatCode="0%">
                  <c:v>0.19449901768172895</c:v>
                </c:pt>
                <c:pt idx="196" formatCode="0%">
                  <c:v>0.20257585679982526</c:v>
                </c:pt>
                <c:pt idx="197" formatCode="0%">
                  <c:v>0.19318925998690251</c:v>
                </c:pt>
                <c:pt idx="198" formatCode="0%">
                  <c:v>0.20170268500327437</c:v>
                </c:pt>
                <c:pt idx="199" formatCode="0%">
                  <c:v>0.20257585679982526</c:v>
                </c:pt>
                <c:pt idx="200" formatCode="0%">
                  <c:v>0.18554900676708153</c:v>
                </c:pt>
                <c:pt idx="201" formatCode="0%">
                  <c:v>0.15149530670159361</c:v>
                </c:pt>
                <c:pt idx="202" formatCode="0%">
                  <c:v>0.15302335734555772</c:v>
                </c:pt>
                <c:pt idx="203" formatCode="0%">
                  <c:v>0.16110019646365425</c:v>
                </c:pt>
                <c:pt idx="204" formatCode="0%">
                  <c:v>0.17157825802226578</c:v>
                </c:pt>
                <c:pt idx="205" formatCode="0%">
                  <c:v>0.15302335734555772</c:v>
                </c:pt>
                <c:pt idx="206" formatCode="0%">
                  <c:v>0.13206723422833444</c:v>
                </c:pt>
                <c:pt idx="207" formatCode="0%">
                  <c:v>8.5352543112857449E-2</c:v>
                </c:pt>
                <c:pt idx="208" formatCode="0%">
                  <c:v>9.1028159790438767E-2</c:v>
                </c:pt>
                <c:pt idx="209" formatCode="0%">
                  <c:v>9.8231827111984193E-2</c:v>
                </c:pt>
                <c:pt idx="210" formatCode="0%">
                  <c:v>0.10674525212835628</c:v>
                </c:pt>
                <c:pt idx="211" formatCode="0%">
                  <c:v>0.10696354507749395</c:v>
                </c:pt>
                <c:pt idx="212" formatCode="0%">
                  <c:v>0.11613184894127926</c:v>
                </c:pt>
                <c:pt idx="213" formatCode="0%">
                  <c:v>0.11853307138179447</c:v>
                </c:pt>
                <c:pt idx="214" formatCode="0%">
                  <c:v>0.12224405151713591</c:v>
                </c:pt>
                <c:pt idx="215" formatCode="0%">
                  <c:v>0.12857454704213045</c:v>
                </c:pt>
                <c:pt idx="216" formatCode="0%">
                  <c:v>0.14691115476970085</c:v>
                </c:pt>
                <c:pt idx="217" formatCode="0%">
                  <c:v>0.13796114385505343</c:v>
                </c:pt>
                <c:pt idx="218" formatCode="0%">
                  <c:v>0.1923160881903514</c:v>
                </c:pt>
                <c:pt idx="219" formatCode="0%">
                  <c:v>0.17659899585243388</c:v>
                </c:pt>
                <c:pt idx="220" formatCode="0%">
                  <c:v>0.14494651822746119</c:v>
                </c:pt>
                <c:pt idx="221" formatCode="0%">
                  <c:v>0.16197336826020514</c:v>
                </c:pt>
                <c:pt idx="222" formatCode="0%">
                  <c:v>0.13512333551626288</c:v>
                </c:pt>
                <c:pt idx="223" formatCode="0%">
                  <c:v>0.1041257367387034</c:v>
                </c:pt>
                <c:pt idx="224" formatCode="0%">
                  <c:v>0.14385505348177263</c:v>
                </c:pt>
                <c:pt idx="225" formatCode="0%">
                  <c:v>0.18271119842829076</c:v>
                </c:pt>
                <c:pt idx="226" formatCode="0%">
                  <c:v>0.13817943680419131</c:v>
                </c:pt>
                <c:pt idx="227" formatCode="0%">
                  <c:v>0.19624536127483072</c:v>
                </c:pt>
                <c:pt idx="228" formatCode="0%">
                  <c:v>0.25103689150840425</c:v>
                </c:pt>
                <c:pt idx="229" formatCode="0%">
                  <c:v>0.25780397293167434</c:v>
                </c:pt>
                <c:pt idx="230" formatCode="0%">
                  <c:v>0.19799170486793272</c:v>
                </c:pt>
                <c:pt idx="231" formatCode="0%">
                  <c:v>0.14647456887142551</c:v>
                </c:pt>
                <c:pt idx="232" formatCode="0%">
                  <c:v>0.1390526086007422</c:v>
                </c:pt>
                <c:pt idx="233" formatCode="0%">
                  <c:v>0.13119406243178355</c:v>
                </c:pt>
                <c:pt idx="234" formatCode="0%">
                  <c:v>9.6267190569744532E-2</c:v>
                </c:pt>
                <c:pt idx="235" formatCode="0%">
                  <c:v>9.364767518009165E-2</c:v>
                </c:pt>
                <c:pt idx="236" formatCode="0%">
                  <c:v>8.9063523248199106E-2</c:v>
                </c:pt>
                <c:pt idx="237" formatCode="0%">
                  <c:v>0.10892818161973361</c:v>
                </c:pt>
                <c:pt idx="238" formatCode="0%">
                  <c:v>9.9323291857672968E-2</c:v>
                </c:pt>
                <c:pt idx="239" formatCode="0%">
                  <c:v>0.1207160008731718</c:v>
                </c:pt>
                <c:pt idx="240" formatCode="0%">
                  <c:v>3.5145164811176688E-2</c:v>
                </c:pt>
                <c:pt idx="241" formatCode="0%">
                  <c:v>1.5935385287055182E-2</c:v>
                </c:pt>
                <c:pt idx="242" formatCode="0%">
                  <c:v>9.6048897620606422E-3</c:v>
                </c:pt>
                <c:pt idx="243" formatCode="0%">
                  <c:v>1.3097576948264411E-3</c:v>
                </c:pt>
                <c:pt idx="244" formatCode="0%">
                  <c:v>1.0914647456887749E-3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55A-485E-BEF8-C5DD83EFC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3621136"/>
        <c:axId val="181406608"/>
      </c:lineChart>
      <c:catAx>
        <c:axId val="273621136"/>
        <c:scaling>
          <c:orientation val="maxMin"/>
        </c:scaling>
        <c:delete val="0"/>
        <c:axPos val="t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1406608"/>
        <c:crosses val="max"/>
        <c:auto val="1"/>
        <c:lblAlgn val="ctr"/>
        <c:lblOffset val="100"/>
        <c:noMultiLvlLbl val="0"/>
      </c:catAx>
      <c:valAx>
        <c:axId val="18140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73621136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7381636308337E-2"/>
          <c:y val="0.39823374087968844"/>
          <c:w val="8.0746764218850325E-2"/>
          <c:h val="0.241856944931760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min_nazanin Bold" pitchFamily="2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'بازدهی شرکت های همگروه'!$X$39</c:f>
              <c:strCache>
                <c:ptCount val="1"/>
                <c:pt idx="0">
                  <c:v>بازدهی  از 97/11/01 تا  98/10/30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'بازدهی شرکت های همگروه'!$W$40:$W$44</c:f>
              <c:strCache>
                <c:ptCount val="5"/>
                <c:pt idx="0">
                  <c:v>سرمایه‌گذاری معادن و فلزات</c:v>
                </c:pt>
                <c:pt idx="1">
                  <c:v>گروه مدیریت سرمایه‌گذاری امید</c:v>
                </c:pt>
                <c:pt idx="2">
                  <c:v>صندوق بازنشستگی کشوری</c:v>
                </c:pt>
                <c:pt idx="3">
                  <c:v>سرمایه گذاری غدیر</c:v>
                </c:pt>
                <c:pt idx="4">
                  <c:v>سرمایه‌گذاری گروه توسعه ملی </c:v>
                </c:pt>
              </c:strCache>
            </c:strRef>
          </c:cat>
          <c:val>
            <c:numRef>
              <c:f>'بازدهی شرکت های همگروه'!$X$40:$X$44</c:f>
              <c:numCache>
                <c:formatCode>0%</c:formatCode>
                <c:ptCount val="5"/>
                <c:pt idx="0">
                  <c:v>0.54928285029418189</c:v>
                </c:pt>
                <c:pt idx="1">
                  <c:v>0.97401129943502829</c:v>
                </c:pt>
                <c:pt idx="2">
                  <c:v>1.5466728280961184</c:v>
                </c:pt>
                <c:pt idx="3">
                  <c:v>1.4594900849858357</c:v>
                </c:pt>
                <c:pt idx="4">
                  <c:v>1.1977011494252874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C-4069-907F-D0B4B0E28BBB}"/>
            </c:ext>
          </c:extLst>
        </c:ser>
        <c:ser>
          <c:idx val="1"/>
          <c:order val="1"/>
          <c:tx>
            <c:strRef>
              <c:f>'بازدهی شرکت های همگروه'!$Y$39</c:f>
              <c:strCache>
                <c:ptCount val="1"/>
                <c:pt idx="0">
                  <c:v>بازدهی از 97/11/01 تا 99/02/27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'بازدهی شرکت های همگروه'!$W$40:$W$44</c:f>
              <c:strCache>
                <c:ptCount val="5"/>
                <c:pt idx="0">
                  <c:v>سرمایه‌گذاری معادن و فلزات</c:v>
                </c:pt>
                <c:pt idx="1">
                  <c:v>گروه مدیریت سرمایه‌گذاری امید</c:v>
                </c:pt>
                <c:pt idx="2">
                  <c:v>صندوق بازنشستگی کشوری</c:v>
                </c:pt>
                <c:pt idx="3">
                  <c:v>سرمایه گذاری غدیر</c:v>
                </c:pt>
                <c:pt idx="4">
                  <c:v>سرمایه‌گذاری گروه توسعه ملی </c:v>
                </c:pt>
              </c:strCache>
            </c:strRef>
          </c:cat>
          <c:val>
            <c:numRef>
              <c:f>'بازدهی شرکت های همگروه'!$Y$40:$Y$44</c:f>
              <c:numCache>
                <c:formatCode>0%</c:formatCode>
                <c:ptCount val="5"/>
                <c:pt idx="0">
                  <c:v>2.95</c:v>
                </c:pt>
                <c:pt idx="1">
                  <c:v>3.66</c:v>
                </c:pt>
                <c:pt idx="2">
                  <c:v>4.55</c:v>
                </c:pt>
                <c:pt idx="3">
                  <c:v>4.798</c:v>
                </c:pt>
                <c:pt idx="4">
                  <c:v>4.93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C-4069-907F-D0B4B0E28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406048"/>
        <c:axId val="181415008"/>
      </c:barChart>
      <c:catAx>
        <c:axId val="18140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1415008"/>
        <c:crosses val="autoZero"/>
        <c:auto val="1"/>
        <c:lblAlgn val="ctr"/>
        <c:lblOffset val="100"/>
        <c:noMultiLvlLbl val="0"/>
      </c:catAx>
      <c:valAx>
        <c:axId val="18141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140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min_nazanin Bold" pitchFamily="2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>
          <a:solidFill>
            <a:schemeClr val="tx1"/>
          </a:solidFill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287103958269328E-2"/>
          <c:y val="0.20760635563799681"/>
          <c:w val="0.90854968180809559"/>
          <c:h val="0.53837650174914642"/>
        </c:manualLayout>
      </c:layout>
      <c:lineChart>
        <c:grouping val="stacked"/>
        <c:varyColors val="0"/>
        <c:ser>
          <c:idx val="0"/>
          <c:order val="0"/>
          <c:tx>
            <c:strRef>
              <c:f>'شاخص صنعت چند رشته ای'!$Q$2</c:f>
              <c:strCache>
                <c:ptCount val="1"/>
                <c:pt idx="0">
                  <c:v>وامید</c:v>
                </c:pt>
              </c:strCache>
            </c:strRef>
          </c:tx>
          <c:spPr>
            <a:ln w="317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65750164982811E-3"/>
                  <c:y val="-4.2097196127853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96-4574-B539-7D0DC21E8254}"/>
                </c:ext>
              </c:extLst>
            </c:dLbl>
            <c:dLbl>
              <c:idx val="4"/>
              <c:layout>
                <c:manualLayout>
                  <c:x val="-7.3315003299656662E-3"/>
                  <c:y val="-2.8064797418570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196-4574-B539-7D0DC21E8254}"/>
                </c:ext>
              </c:extLst>
            </c:dLbl>
            <c:dLbl>
              <c:idx val="5"/>
              <c:layout>
                <c:manualLayout>
                  <c:x val="-1.7106834103253119E-2"/>
                  <c:y val="-2.2451837934855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920408193307612E-2"/>
                      <c:h val="7.17336222018623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B196-4574-B539-7D0DC21E8254}"/>
                </c:ext>
              </c:extLst>
            </c:dLbl>
            <c:dLbl>
              <c:idx val="6"/>
              <c:layout>
                <c:manualLayout>
                  <c:x val="-1.2219167216609369E-2"/>
                  <c:y val="-3.3677756902282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196-4574-B539-7D0DC21E8254}"/>
                </c:ext>
              </c:extLst>
            </c:dLbl>
            <c:dLbl>
              <c:idx val="7"/>
              <c:layout>
                <c:manualLayout>
                  <c:x val="-9.7752856663300396E-3"/>
                  <c:y val="-1.9645358192998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301174088784464E-2"/>
                      <c:h val="7.73465816855761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B196-4574-B539-7D0DC21E8254}"/>
                </c:ext>
              </c:extLst>
            </c:dLbl>
            <c:dLbl>
              <c:idx val="8"/>
              <c:layout>
                <c:manualLayout>
                  <c:x val="-7.331500329965622E-3"/>
                  <c:y val="-4.7710155611567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196-4574-B539-7D0DC21E8254}"/>
                </c:ext>
              </c:extLst>
            </c:dLbl>
            <c:dLbl>
              <c:idx val="9"/>
              <c:layout>
                <c:manualLayout>
                  <c:x val="-1.2219167216611163E-3"/>
                  <c:y val="-3.0871277160425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196-4574-B539-7D0DC21E8254}"/>
                </c:ext>
              </c:extLst>
            </c:dLbl>
            <c:dLbl>
              <c:idx val="10"/>
              <c:layout>
                <c:manualLayout>
                  <c:x val="-2.4438334433218739E-3"/>
                  <c:y val="-3.9290716385996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196-4574-B539-7D0DC21E8254}"/>
                </c:ext>
              </c:extLst>
            </c:dLbl>
            <c:dLbl>
              <c:idx val="11"/>
              <c:layout>
                <c:manualLayout>
                  <c:x val="-7.331452223008076E-3"/>
                  <c:y val="-4.4903675869710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4592462390221117E-2"/>
                      <c:h val="8.29595411692899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B196-4574-B539-7D0DC21E8254}"/>
                </c:ext>
              </c:extLst>
            </c:dLbl>
            <c:dLbl>
              <c:idx val="12"/>
              <c:layout>
                <c:manualLayout>
                  <c:x val="-4.8876187796862026E-3"/>
                  <c:y val="-5.0516635353424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706524660059398E-2"/>
                      <c:h val="7.73465816855761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B196-4574-B539-7D0DC21E82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'شاخص صنعت چند رشته ای'!$P$3:$P$15</c:f>
              <c:strCache>
                <c:ptCount val="13"/>
                <c:pt idx="0">
                  <c:v>1397/10/30</c:v>
                </c:pt>
                <c:pt idx="1">
                  <c:v>1397/11/30</c:v>
                </c:pt>
                <c:pt idx="2">
                  <c:v>1397/12/28</c:v>
                </c:pt>
                <c:pt idx="3">
                  <c:v>1398/01/31</c:v>
                </c:pt>
                <c:pt idx="4">
                  <c:v>1398/02/29</c:v>
                </c:pt>
                <c:pt idx="5">
                  <c:v>1398/03/29</c:v>
                </c:pt>
                <c:pt idx="6">
                  <c:v>1398/04/31</c:v>
                </c:pt>
                <c:pt idx="7">
                  <c:v>1398/05/30</c:v>
                </c:pt>
                <c:pt idx="8">
                  <c:v>1398/06/31</c:v>
                </c:pt>
                <c:pt idx="9">
                  <c:v>1398/07/30</c:v>
                </c:pt>
                <c:pt idx="10">
                  <c:v>1398/08/28</c:v>
                </c:pt>
                <c:pt idx="11">
                  <c:v>1398/09/30</c:v>
                </c:pt>
                <c:pt idx="12">
                  <c:v>1398/10/30</c:v>
                </c:pt>
              </c:strCache>
            </c:strRef>
          </c:cat>
          <c:val>
            <c:numRef>
              <c:f>'شاخص صنعت چند رشته ای'!$Q$3:$Q$15</c:f>
              <c:numCache>
                <c:formatCode>0%</c:formatCode>
                <c:ptCount val="13"/>
                <c:pt idx="0">
                  <c:v>7.4999999999999997E-3</c:v>
                </c:pt>
                <c:pt idx="1">
                  <c:v>0.01</c:v>
                </c:pt>
                <c:pt idx="2">
                  <c:v>0.01</c:v>
                </c:pt>
                <c:pt idx="3">
                  <c:v>0.14799999999999999</c:v>
                </c:pt>
                <c:pt idx="4">
                  <c:v>0.2316</c:v>
                </c:pt>
                <c:pt idx="5">
                  <c:v>0.26150000000000001</c:v>
                </c:pt>
                <c:pt idx="6">
                  <c:v>0.42170000000000002</c:v>
                </c:pt>
                <c:pt idx="7">
                  <c:v>0.3765</c:v>
                </c:pt>
                <c:pt idx="8">
                  <c:v>0.44950000000000001</c:v>
                </c:pt>
                <c:pt idx="9">
                  <c:v>0.57379999999999998</c:v>
                </c:pt>
                <c:pt idx="10">
                  <c:v>0.52159999999999995</c:v>
                </c:pt>
                <c:pt idx="11">
                  <c:v>0.753</c:v>
                </c:pt>
                <c:pt idx="12">
                  <c:v>0.97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96-4574-B539-7D0DC21E8254}"/>
            </c:ext>
          </c:extLst>
        </c:ser>
        <c:ser>
          <c:idx val="1"/>
          <c:order val="1"/>
          <c:tx>
            <c:strRef>
              <c:f>'شاخص صنعت چند رشته ای'!$R$2</c:f>
              <c:strCache>
                <c:ptCount val="1"/>
                <c:pt idx="0">
                  <c:v>شاخص صنعت چند رشته‌ای</c:v>
                </c:pt>
              </c:strCache>
            </c:strRef>
          </c:tx>
          <c:spPr>
            <a:ln w="317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96-4574-B539-7D0DC21E8254}"/>
                </c:ext>
              </c:extLst>
            </c:dLbl>
            <c:dLbl>
              <c:idx val="2"/>
              <c:layout>
                <c:manualLayout>
                  <c:x val="-1.588491738159218E-2"/>
                  <c:y val="-4.7710155611567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96-4574-B539-7D0DC21E8254}"/>
                </c:ext>
              </c:extLst>
            </c:dLbl>
            <c:dLbl>
              <c:idx val="3"/>
              <c:layout>
                <c:manualLayout>
                  <c:x val="-2.4438334433218739E-3"/>
                  <c:y val="-4.2097196127853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96-4574-B539-7D0DC21E8254}"/>
                </c:ext>
              </c:extLst>
            </c:dLbl>
            <c:dLbl>
              <c:idx val="4"/>
              <c:layout>
                <c:manualLayout>
                  <c:x val="-9.7753337732875405E-3"/>
                  <c:y val="-4.4903675869710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96-4574-B539-7D0DC21E8254}"/>
                </c:ext>
              </c:extLst>
            </c:dLbl>
            <c:dLbl>
              <c:idx val="5"/>
              <c:layout>
                <c:manualLayout>
                  <c:x val="-4.8876668866437477E-3"/>
                  <c:y val="-5.051663535342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608624980961672E-2"/>
                      <c:h val="8.29595411692899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B196-4574-B539-7D0DC21E8254}"/>
                </c:ext>
              </c:extLst>
            </c:dLbl>
            <c:dLbl>
              <c:idx val="6"/>
              <c:layout>
                <c:manualLayout>
                  <c:x val="-2.4438334433218739E-3"/>
                  <c:y val="-3.9290716385996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96-4574-B539-7D0DC21E8254}"/>
                </c:ext>
              </c:extLst>
            </c:dLbl>
            <c:dLbl>
              <c:idx val="7"/>
              <c:layout>
                <c:manualLayout>
                  <c:x val="-7.3315003299657113E-3"/>
                  <c:y val="-5.893607457899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196-4574-B539-7D0DC21E8254}"/>
                </c:ext>
              </c:extLst>
            </c:dLbl>
            <c:dLbl>
              <c:idx val="8"/>
              <c:layout>
                <c:manualLayout>
                  <c:x val="-9.7753337732874954E-3"/>
                  <c:y val="-3.3677756902282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196-4574-B539-7D0DC21E8254}"/>
                </c:ext>
              </c:extLst>
            </c:dLbl>
            <c:dLbl>
              <c:idx val="9"/>
              <c:layout>
                <c:manualLayout>
                  <c:x val="-2.4438334433218739E-3"/>
                  <c:y val="-3.0871277160425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196-4574-B539-7D0DC21E8254}"/>
                </c:ext>
              </c:extLst>
            </c:dLbl>
            <c:dLbl>
              <c:idx val="10"/>
              <c:layout>
                <c:manualLayout>
                  <c:x val="-3.665750164982811E-3"/>
                  <c:y val="-6.4549034062708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196-4574-B539-7D0DC21E8254}"/>
                </c:ext>
              </c:extLst>
            </c:dLbl>
            <c:dLbl>
              <c:idx val="11"/>
              <c:layout>
                <c:manualLayout>
                  <c:x val="-2.4438334433218738E-2"/>
                  <c:y val="-6.033931444992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902031335525148E-2"/>
                      <c:h val="0.116637298071572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B196-4574-B539-7D0DC21E82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'شاخص صنعت چند رشته ای'!$P$3:$P$15</c:f>
              <c:strCache>
                <c:ptCount val="13"/>
                <c:pt idx="0">
                  <c:v>1397/10/30</c:v>
                </c:pt>
                <c:pt idx="1">
                  <c:v>1397/11/30</c:v>
                </c:pt>
                <c:pt idx="2">
                  <c:v>1397/12/28</c:v>
                </c:pt>
                <c:pt idx="3">
                  <c:v>1398/01/31</c:v>
                </c:pt>
                <c:pt idx="4">
                  <c:v>1398/02/29</c:v>
                </c:pt>
                <c:pt idx="5">
                  <c:v>1398/03/29</c:v>
                </c:pt>
                <c:pt idx="6">
                  <c:v>1398/04/31</c:v>
                </c:pt>
                <c:pt idx="7">
                  <c:v>1398/05/30</c:v>
                </c:pt>
                <c:pt idx="8">
                  <c:v>1398/06/31</c:v>
                </c:pt>
                <c:pt idx="9">
                  <c:v>1398/07/30</c:v>
                </c:pt>
                <c:pt idx="10">
                  <c:v>1398/08/28</c:v>
                </c:pt>
                <c:pt idx="11">
                  <c:v>1398/09/30</c:v>
                </c:pt>
                <c:pt idx="12">
                  <c:v>1398/10/30</c:v>
                </c:pt>
              </c:strCache>
            </c:strRef>
          </c:cat>
          <c:val>
            <c:numRef>
              <c:f>'شاخص صنعت چند رشته ای'!$S$3:$S$15</c:f>
              <c:numCache>
                <c:formatCode>0%</c:formatCode>
                <c:ptCount val="13"/>
                <c:pt idx="0">
                  <c:v>0</c:v>
                </c:pt>
                <c:pt idx="1">
                  <c:v>-4.7E-2</c:v>
                </c:pt>
                <c:pt idx="2">
                  <c:v>8.7300000000000003E-2</c:v>
                </c:pt>
                <c:pt idx="3">
                  <c:v>0.21029999999999999</c:v>
                </c:pt>
                <c:pt idx="4">
                  <c:v>0.26369999999999999</c:v>
                </c:pt>
                <c:pt idx="5">
                  <c:v>0.29959999999999998</c:v>
                </c:pt>
                <c:pt idx="6">
                  <c:v>0.50249999999999995</c:v>
                </c:pt>
                <c:pt idx="7">
                  <c:v>0.46139999999999998</c:v>
                </c:pt>
                <c:pt idx="8">
                  <c:v>0.61760000000000004</c:v>
                </c:pt>
                <c:pt idx="9">
                  <c:v>0.74</c:v>
                </c:pt>
                <c:pt idx="10">
                  <c:v>0.72</c:v>
                </c:pt>
                <c:pt idx="11">
                  <c:v>0.93</c:v>
                </c:pt>
                <c:pt idx="12">
                  <c:v>1.26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96-4574-B539-7D0DC21E8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3620576"/>
        <c:axId val="273618336"/>
      </c:lineChart>
      <c:catAx>
        <c:axId val="27362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73618336"/>
        <c:crosses val="autoZero"/>
        <c:auto val="1"/>
        <c:lblAlgn val="ctr"/>
        <c:lblOffset val="100"/>
        <c:noMultiLvlLbl val="0"/>
      </c:catAx>
      <c:valAx>
        <c:axId val="27361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7362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min_nazanin Bold" pitchFamily="2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 rtl="1">
        <a:defRPr sz="1400" b="1" baseline="0">
          <a:solidFill>
            <a:sysClr val="windowText" lastClr="000000"/>
          </a:solidFill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'بازدهی شرکت های هم گروه و موازی'!$E$17</c:f>
              <c:strCache>
                <c:ptCount val="1"/>
                <c:pt idx="0">
                  <c:v>از تاریخ 97/11/01 تا 98/10/30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'بازدهی شرکت های هم گروه و موازی'!$D$18:$D$21</c:f>
              <c:strCache>
                <c:ptCount val="4"/>
                <c:pt idx="0">
                  <c:v>شاخص بورس </c:v>
                </c:pt>
                <c:pt idx="1">
                  <c:v>سرمایه‌گذاری امید</c:v>
                </c:pt>
                <c:pt idx="2">
                  <c:v>سکه </c:v>
                </c:pt>
                <c:pt idx="3">
                  <c:v>دلار</c:v>
                </c:pt>
              </c:strCache>
            </c:strRef>
          </c:cat>
          <c:val>
            <c:numRef>
              <c:f>'بازدهی شرکت های هم گروه و موازی'!$E$18:$E$21</c:f>
              <c:numCache>
                <c:formatCode>0%</c:formatCode>
                <c:ptCount val="4"/>
                <c:pt idx="0">
                  <c:v>1.48</c:v>
                </c:pt>
                <c:pt idx="1">
                  <c:v>0.97</c:v>
                </c:pt>
                <c:pt idx="2">
                  <c:v>0.27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D-43A1-AECF-02327144C117}"/>
            </c:ext>
          </c:extLst>
        </c:ser>
        <c:ser>
          <c:idx val="1"/>
          <c:order val="1"/>
          <c:tx>
            <c:strRef>
              <c:f>'بازدهی شرکت های هم گروه و موازی'!$F$17</c:f>
              <c:strCache>
                <c:ptCount val="1"/>
                <c:pt idx="0">
                  <c:v>از تاریخ 97/11/01 تا 99/02/27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'بازدهی شرکت های هم گروه و موازی'!$D$18:$D$21</c:f>
              <c:strCache>
                <c:ptCount val="4"/>
                <c:pt idx="0">
                  <c:v>شاخص بورس </c:v>
                </c:pt>
                <c:pt idx="1">
                  <c:v>سرمایه‌گذاری امید</c:v>
                </c:pt>
                <c:pt idx="2">
                  <c:v>سکه </c:v>
                </c:pt>
                <c:pt idx="3">
                  <c:v>دلار</c:v>
                </c:pt>
              </c:strCache>
            </c:strRef>
          </c:cat>
          <c:val>
            <c:numRef>
              <c:f>'بازدهی شرکت های هم گروه و موازی'!$F$18:$F$21</c:f>
              <c:numCache>
                <c:formatCode>0%</c:formatCode>
                <c:ptCount val="4"/>
                <c:pt idx="0">
                  <c:v>4.51</c:v>
                </c:pt>
                <c:pt idx="1">
                  <c:v>3.66</c:v>
                </c:pt>
                <c:pt idx="2">
                  <c:v>0.73487773487773489</c:v>
                </c:pt>
                <c:pt idx="3">
                  <c:v>0.47257641921397386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DD-43A1-AECF-02327144C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412768"/>
        <c:axId val="181416128"/>
      </c:barChart>
      <c:catAx>
        <c:axId val="18141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1416128"/>
        <c:crosses val="autoZero"/>
        <c:auto val="1"/>
        <c:lblAlgn val="ctr"/>
        <c:lblOffset val="100"/>
        <c:noMultiLvlLbl val="0"/>
      </c:catAx>
      <c:valAx>
        <c:axId val="18141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141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min_nazanin Bold" pitchFamily="2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r>
              <a:rPr lang="fa-IR">
                <a:solidFill>
                  <a:srgbClr val="FF0000"/>
                </a:solidFill>
              </a:rPr>
              <a:t>بر حسب ارزش روز</a:t>
            </a:r>
            <a:endParaRPr lang="en-US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405495790595845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653005884901574E-2"/>
          <c:y val="0.19405595709518153"/>
          <c:w val="0.79375804164417629"/>
          <c:h val="0.6972146080599793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r>
              <a:rPr lang="fa-IR"/>
              <a:t>بر حسب بهای تمام شده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5C9-4B0D-A91B-BD558890A6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5C9-4B0D-A91B-BD558890A6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5C9-4B0D-A91B-BD558890A6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5C9-4B0D-A91B-BD558890A6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5C9-4B0D-A91B-BD558890A68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5C9-4B0D-A91B-BD558890A68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5C9-4B0D-A91B-BD558890A682}"/>
              </c:ext>
            </c:extLst>
          </c:dPt>
          <c:dLbls>
            <c:dLbl>
              <c:idx val="0"/>
              <c:layout>
                <c:manualLayout>
                  <c:x val="1.2327865266841542E-2"/>
                  <c:y val="9.734798775153105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C9-4B0D-A91B-BD558890A682}"/>
                </c:ext>
              </c:extLst>
            </c:dLbl>
            <c:dLbl>
              <c:idx val="1"/>
              <c:layout>
                <c:manualLayout>
                  <c:x val="-3.0714238845144359E-2"/>
                  <c:y val="0.157786891221930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C9-4B0D-A91B-BD558890A6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'عملکرد سرمایه‌گذاری '!$B$18:$B$24</c:f>
              <c:strCache>
                <c:ptCount val="7"/>
                <c:pt idx="0">
                  <c:v>سنگ‌آهن و فولاد</c:v>
                </c:pt>
                <c:pt idx="1">
                  <c:v>شرکت‏های سرمایه‌گذاری و واسطه‌گری مالی</c:v>
                </c:pt>
                <c:pt idx="2">
                  <c:v>سیمان</c:v>
                </c:pt>
                <c:pt idx="3">
                  <c:v>تجهیزات نفت و گاز </c:v>
                </c:pt>
                <c:pt idx="4">
                  <c:v>ساختمان</c:v>
                </c:pt>
                <c:pt idx="5">
                  <c:v>نیروگاه</c:v>
                </c:pt>
                <c:pt idx="6">
                  <c:v>سایر</c:v>
                </c:pt>
              </c:strCache>
            </c:strRef>
          </c:cat>
          <c:val>
            <c:numRef>
              <c:f>'عملکرد سرمایه‌گذاری '!$D$18:$D$24</c:f>
              <c:numCache>
                <c:formatCode>0%</c:formatCode>
                <c:ptCount val="7"/>
                <c:pt idx="0">
                  <c:v>0.6116418987749811</c:v>
                </c:pt>
                <c:pt idx="1">
                  <c:v>0.14430914967814232</c:v>
                </c:pt>
                <c:pt idx="2">
                  <c:v>5.8180790813708368E-2</c:v>
                </c:pt>
                <c:pt idx="3">
                  <c:v>4.3446997186037666E-2</c:v>
                </c:pt>
                <c:pt idx="4">
                  <c:v>5.6959968510424883E-2</c:v>
                </c:pt>
                <c:pt idx="5">
                  <c:v>5.4785481610469852E-2</c:v>
                </c:pt>
                <c:pt idx="6">
                  <c:v>3.0675713426235852E-2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5C9-4B0D-A91B-BD558890A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r>
              <a:rPr lang="fa-IR" sz="1100" b="1"/>
              <a:t>بر حسب ارزش روز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80-4C9C-9205-5B44FE38B6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80-4C9C-9205-5B44FE38B6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280-4C9C-9205-5B44FE38B6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80-4C9C-9205-5B44FE38B6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280-4C9C-9205-5B44FE38B6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280-4C9C-9205-5B44FE38B6B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280-4C9C-9205-5B44FE38B6B8}"/>
              </c:ext>
            </c:extLst>
          </c:dPt>
          <c:dLbls>
            <c:dLbl>
              <c:idx val="0"/>
              <c:layout>
                <c:manualLayout>
                  <c:x val="6.5588473315835422E-2"/>
                  <c:y val="3.63837853601633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80-4C9C-9205-5B44FE38B6B8}"/>
                </c:ext>
              </c:extLst>
            </c:dLbl>
            <c:dLbl>
              <c:idx val="5"/>
              <c:layout>
                <c:manualLayout>
                  <c:x val="6.8325886804612102E-2"/>
                  <c:y val="-3.535205957883431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80-4C9C-9205-5B44FE38B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'عملکرد سرمایه‌گذاری '!$B$18:$B$24</c:f>
              <c:strCache>
                <c:ptCount val="7"/>
                <c:pt idx="0">
                  <c:v>سنگ‌آهن و فولاد</c:v>
                </c:pt>
                <c:pt idx="1">
                  <c:v>شرکت‏های سرمایه‌گذاری و واسطه‌گری مالی</c:v>
                </c:pt>
                <c:pt idx="2">
                  <c:v>سیمان</c:v>
                </c:pt>
                <c:pt idx="3">
                  <c:v>تجهیزات نفت و گاز </c:v>
                </c:pt>
                <c:pt idx="4">
                  <c:v>ساختمان</c:v>
                </c:pt>
                <c:pt idx="5">
                  <c:v>نیروگاه</c:v>
                </c:pt>
                <c:pt idx="6">
                  <c:v>سایر</c:v>
                </c:pt>
              </c:strCache>
            </c:strRef>
          </c:cat>
          <c:val>
            <c:numRef>
              <c:f>'عملکرد سرمایه‌گذاری '!$F$18:$F$24</c:f>
              <c:numCache>
                <c:formatCode>0%</c:formatCode>
                <c:ptCount val="7"/>
                <c:pt idx="0">
                  <c:v>0.76875854431419144</c:v>
                </c:pt>
                <c:pt idx="1">
                  <c:v>7.6123174734535559E-2</c:v>
                </c:pt>
                <c:pt idx="2">
                  <c:v>3.1494600508895944E-2</c:v>
                </c:pt>
                <c:pt idx="3">
                  <c:v>6.7973438222980491E-3</c:v>
                </c:pt>
                <c:pt idx="4">
                  <c:v>9.1057210972203349E-3</c:v>
                </c:pt>
                <c:pt idx="5">
                  <c:v>7.3160433423539881E-2</c:v>
                </c:pt>
                <c:pt idx="6">
                  <c:v>3.456018209931877E-2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280-4C9C-9205-5B44FE38B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55555555555558E-2"/>
          <c:y val="0.23328958880139983"/>
          <c:w val="0.81388888888888888"/>
          <c:h val="0.65263378536016337"/>
        </c:manualLayout>
      </c:layout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A2C-4578-BA45-82289136C3B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A2C-4578-BA45-82289136C3B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A2C-4578-BA45-82289136C3B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A2C-4578-BA45-82289136C3B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A2C-4578-BA45-82289136C3B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1A2C-4578-BA45-82289136C3B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1A2C-4578-BA45-82289136C3B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1A2C-4578-BA45-82289136C3B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1A2C-4578-BA45-82289136C3B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1A2C-4578-BA45-82289136C3B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1A2C-4578-BA45-82289136C3BA}"/>
              </c:ext>
            </c:extLst>
          </c:dPt>
          <c:dLbls>
            <c:dLbl>
              <c:idx val="0"/>
              <c:layout>
                <c:manualLayout>
                  <c:x val="5.663471413899341E-2"/>
                  <c:y val="-4.02255582076134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2C-4578-BA45-82289136C3BA}"/>
                </c:ext>
              </c:extLst>
            </c:dLbl>
            <c:dLbl>
              <c:idx val="1"/>
              <c:layout>
                <c:manualLayout>
                  <c:x val="6.7353170527597095E-2"/>
                  <c:y val="2.176204192825287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2C-4578-BA45-82289136C3BA}"/>
                </c:ext>
              </c:extLst>
            </c:dLbl>
            <c:dLbl>
              <c:idx val="2"/>
              <c:layout>
                <c:manualLayout>
                  <c:x val="-1.215113735783027E-3"/>
                  <c:y val="0.188930810731991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2C-4578-BA45-82289136C3BA}"/>
                </c:ext>
              </c:extLst>
            </c:dLbl>
            <c:dLbl>
              <c:idx val="3"/>
              <c:layout>
                <c:manualLayout>
                  <c:x val="-5.0100612423447072E-2"/>
                  <c:y val="0.114828302712160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2C-4578-BA45-82289136C3BA}"/>
                </c:ext>
              </c:extLst>
            </c:dLbl>
            <c:dLbl>
              <c:idx val="4"/>
              <c:layout>
                <c:manualLayout>
                  <c:x val="-8.6037696374909656E-2"/>
                  <c:y val="6.311506943381553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2C-4578-BA45-82289136C3BA}"/>
                </c:ext>
              </c:extLst>
            </c:dLbl>
            <c:dLbl>
              <c:idx val="5"/>
              <c:layout>
                <c:manualLayout>
                  <c:x val="-0.10676081250713226"/>
                  <c:y val="-2.974694220490343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A2C-4578-BA45-82289136C3BA}"/>
                </c:ext>
              </c:extLst>
            </c:dLbl>
            <c:dLbl>
              <c:idx val="6"/>
              <c:layout>
                <c:manualLayout>
                  <c:x val="-0.12477538133820229"/>
                  <c:y val="-0.1154562113998039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A2C-4578-BA45-82289136C3BA}"/>
                </c:ext>
              </c:extLst>
            </c:dLbl>
            <c:dLbl>
              <c:idx val="8"/>
              <c:layout>
                <c:manualLayout>
                  <c:x val="-8.4298565940131478E-4"/>
                  <c:y val="-0.1260053804140243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A2C-4578-BA45-82289136C3BA}"/>
                </c:ext>
              </c:extLst>
            </c:dLbl>
            <c:dLbl>
              <c:idx val="9"/>
              <c:layout>
                <c:manualLayout>
                  <c:x val="4.4210173456578794E-2"/>
                  <c:y val="-8.25851726526415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A2C-4578-BA45-82289136C3BA}"/>
                </c:ext>
              </c:extLst>
            </c:dLbl>
            <c:dLbl>
              <c:idx val="10"/>
              <c:layout>
                <c:manualLayout>
                  <c:x val="9.1787439613526478E-2"/>
                  <c:y val="2.109236285482764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A2C-4578-BA45-82289136C3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'پرتفوی بورسی '!$C$47:$C$57</c:f>
              <c:strCache>
                <c:ptCount val="11"/>
                <c:pt idx="0">
                  <c:v>معدنی و صنعتی گل گهر</c:v>
                </c:pt>
                <c:pt idx="1">
                  <c:v>معدني و صنعتي چادرملو</c:v>
                </c:pt>
                <c:pt idx="2">
                  <c:v>سرمايه گذاري سپه</c:v>
                </c:pt>
                <c:pt idx="3">
                  <c:v>مدیریت انرژی امید تابان هور</c:v>
                </c:pt>
                <c:pt idx="4">
                  <c:v>سنگ آهن گهر زمين</c:v>
                </c:pt>
                <c:pt idx="5">
                  <c:v>سيمان هرمزگان </c:v>
                </c:pt>
                <c:pt idx="6">
                  <c:v>مديريت توسعه گوهران اميد</c:v>
                </c:pt>
                <c:pt idx="7">
                  <c:v>تامین سرمایه امید</c:v>
                </c:pt>
                <c:pt idx="8">
                  <c:v>سيمان کردستان</c:v>
                </c:pt>
                <c:pt idx="9">
                  <c:v>کویر تایر</c:v>
                </c:pt>
                <c:pt idx="10">
                  <c:v>سایر </c:v>
                </c:pt>
              </c:strCache>
            </c:strRef>
          </c:cat>
          <c:val>
            <c:numRef>
              <c:f>'پرتفوی بورسی '!$E$47:$E$57</c:f>
              <c:numCache>
                <c:formatCode>0%</c:formatCode>
                <c:ptCount val="11"/>
                <c:pt idx="0">
                  <c:v>0.3282236917438664</c:v>
                </c:pt>
                <c:pt idx="1">
                  <c:v>0.30675749736401325</c:v>
                </c:pt>
                <c:pt idx="2">
                  <c:v>8.0739490697314509E-2</c:v>
                </c:pt>
                <c:pt idx="3">
                  <c:v>6.454054037305143E-2</c:v>
                </c:pt>
                <c:pt idx="4">
                  <c:v>5.8037447596903644E-2</c:v>
                </c:pt>
                <c:pt idx="5">
                  <c:v>4.6839580578471415E-2</c:v>
                </c:pt>
                <c:pt idx="6">
                  <c:v>3.1573766903458873E-2</c:v>
                </c:pt>
                <c:pt idx="7">
                  <c:v>2.8710519538739772E-2</c:v>
                </c:pt>
                <c:pt idx="8">
                  <c:v>1.3262358779340669E-2</c:v>
                </c:pt>
                <c:pt idx="9">
                  <c:v>9.6490056293908992E-3</c:v>
                </c:pt>
                <c:pt idx="10">
                  <c:v>3.1666100795449001E-2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A2C-4578-BA45-82289136C3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(8)'!$B$1</c:f>
              <c:strCache>
                <c:ptCount val="1"/>
                <c:pt idx="0">
                  <c:v> (1396) 2017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66E-4ECA-82E9-8F8F931F4A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(8)'!$A$2:$A$8</c:f>
              <c:strCache>
                <c:ptCount val="7"/>
                <c:pt idx="0">
                  <c:v>جهان</c:v>
                </c:pt>
                <c:pt idx="1">
                  <c:v>اقتصادهای پیشرفته</c:v>
                </c:pt>
                <c:pt idx="2">
                  <c:v>بازارهای نوظهور و اقتصادهای در حال توسعه</c:v>
                </c:pt>
                <c:pt idx="3">
                  <c:v>آمریکای لاتین و کارائیب</c:v>
                </c:pt>
                <c:pt idx="4">
                  <c:v>آسیای میانه و شمال آفریقا</c:v>
                </c:pt>
                <c:pt idx="5">
                  <c:v>آسیای جنوبی</c:v>
                </c:pt>
                <c:pt idx="6">
                  <c:v>جنوب صحرای آفریقا</c:v>
                </c:pt>
              </c:strCache>
            </c:strRef>
          </c:cat>
          <c:val>
            <c:numRef>
              <c:f>'Data (8)'!$B$2:$B$8</c:f>
              <c:numCache>
                <c:formatCode>General</c:formatCode>
                <c:ptCount val="7"/>
                <c:pt idx="0">
                  <c:v>3.9</c:v>
                </c:pt>
                <c:pt idx="1">
                  <c:v>2.5</c:v>
                </c:pt>
                <c:pt idx="2">
                  <c:v>4.8</c:v>
                </c:pt>
                <c:pt idx="3">
                  <c:v>1.3</c:v>
                </c:pt>
                <c:pt idx="4">
                  <c:v>1.7</c:v>
                </c:pt>
                <c:pt idx="5">
                  <c:v>6.7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6E-4ECA-82E9-8F8F931F4A7F}"/>
            </c:ext>
          </c:extLst>
        </c:ser>
        <c:ser>
          <c:idx val="1"/>
          <c:order val="1"/>
          <c:tx>
            <c:strRef>
              <c:f>'Data (8)'!$C$1</c:f>
              <c:strCache>
                <c:ptCount val="1"/>
                <c:pt idx="0">
                  <c:v>(1397) 2018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(8)'!$A$2:$A$8</c:f>
              <c:strCache>
                <c:ptCount val="7"/>
                <c:pt idx="0">
                  <c:v>جهان</c:v>
                </c:pt>
                <c:pt idx="1">
                  <c:v>اقتصادهای پیشرفته</c:v>
                </c:pt>
                <c:pt idx="2">
                  <c:v>بازارهای نوظهور و اقتصادهای در حال توسعه</c:v>
                </c:pt>
                <c:pt idx="3">
                  <c:v>آمریکای لاتین و کارائیب</c:v>
                </c:pt>
                <c:pt idx="4">
                  <c:v>آسیای میانه و شمال آفریقا</c:v>
                </c:pt>
                <c:pt idx="5">
                  <c:v>آسیای جنوبی</c:v>
                </c:pt>
                <c:pt idx="6">
                  <c:v>جنوب صحرای آفریقا</c:v>
                </c:pt>
              </c:strCache>
            </c:strRef>
          </c:cat>
          <c:val>
            <c:numRef>
              <c:f>'Data (8)'!$C$2:$C$8</c:f>
              <c:numCache>
                <c:formatCode>General</c:formatCode>
                <c:ptCount val="7"/>
                <c:pt idx="0">
                  <c:v>3.6</c:v>
                </c:pt>
                <c:pt idx="1">
                  <c:v>2.2000000000000002</c:v>
                </c:pt>
                <c:pt idx="2">
                  <c:v>4.5</c:v>
                </c:pt>
                <c:pt idx="3">
                  <c:v>1.1000000000000001</c:v>
                </c:pt>
                <c:pt idx="4">
                  <c:v>1</c:v>
                </c:pt>
                <c:pt idx="5">
                  <c:v>6.3</c:v>
                </c:pt>
                <c:pt idx="6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6E-4ECA-82E9-8F8F931F4A7F}"/>
            </c:ext>
          </c:extLst>
        </c:ser>
        <c:ser>
          <c:idx val="2"/>
          <c:order val="2"/>
          <c:tx>
            <c:strRef>
              <c:f>'Data (8)'!$D$1</c:f>
              <c:strCache>
                <c:ptCount val="1"/>
                <c:pt idx="0">
                  <c:v>(1398) 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(8)'!$A$2:$A$8</c:f>
              <c:strCache>
                <c:ptCount val="7"/>
                <c:pt idx="0">
                  <c:v>جهان</c:v>
                </c:pt>
                <c:pt idx="1">
                  <c:v>اقتصادهای پیشرفته</c:v>
                </c:pt>
                <c:pt idx="2">
                  <c:v>بازارهای نوظهور و اقتصادهای در حال توسعه</c:v>
                </c:pt>
                <c:pt idx="3">
                  <c:v>آمریکای لاتین و کارائیب</c:v>
                </c:pt>
                <c:pt idx="4">
                  <c:v>آسیای میانه و شمال آفریقا</c:v>
                </c:pt>
                <c:pt idx="5">
                  <c:v>آسیای جنوبی</c:v>
                </c:pt>
                <c:pt idx="6">
                  <c:v>جنوب صحرای آفریقا</c:v>
                </c:pt>
              </c:strCache>
            </c:strRef>
          </c:cat>
          <c:val>
            <c:numRef>
              <c:f>'Data (8)'!$D$2:$D$8</c:f>
              <c:numCache>
                <c:formatCode>General</c:formatCode>
                <c:ptCount val="7"/>
                <c:pt idx="0">
                  <c:v>2.9</c:v>
                </c:pt>
                <c:pt idx="1">
                  <c:v>1.7</c:v>
                </c:pt>
                <c:pt idx="2">
                  <c:v>3.7</c:v>
                </c:pt>
                <c:pt idx="3">
                  <c:v>0.1</c:v>
                </c:pt>
                <c:pt idx="4">
                  <c:v>0.3</c:v>
                </c:pt>
                <c:pt idx="5">
                  <c:v>5.5</c:v>
                </c:pt>
                <c:pt idx="6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6E-4ECA-82E9-8F8F931F4A7F}"/>
            </c:ext>
          </c:extLst>
        </c:ser>
        <c:ser>
          <c:idx val="3"/>
          <c:order val="3"/>
          <c:tx>
            <c:strRef>
              <c:f>'Data (8)'!$E$1</c:f>
              <c:strCache>
                <c:ptCount val="1"/>
                <c:pt idx="0">
                  <c:v>(1399) 2020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(8)'!$A$2:$A$8</c:f>
              <c:strCache>
                <c:ptCount val="7"/>
                <c:pt idx="0">
                  <c:v>جهان</c:v>
                </c:pt>
                <c:pt idx="1">
                  <c:v>اقتصادهای پیشرفته</c:v>
                </c:pt>
                <c:pt idx="2">
                  <c:v>بازارهای نوظهور و اقتصادهای در حال توسعه</c:v>
                </c:pt>
                <c:pt idx="3">
                  <c:v>آمریکای لاتین و کارائیب</c:v>
                </c:pt>
                <c:pt idx="4">
                  <c:v>آسیای میانه و شمال آفریقا</c:v>
                </c:pt>
                <c:pt idx="5">
                  <c:v>آسیای جنوبی</c:v>
                </c:pt>
                <c:pt idx="6">
                  <c:v>جنوب صحرای آفریقا</c:v>
                </c:pt>
              </c:strCache>
            </c:strRef>
          </c:cat>
          <c:val>
            <c:numRef>
              <c:f>'Data (8)'!$E$2:$E$8</c:f>
              <c:numCache>
                <c:formatCode>General</c:formatCode>
                <c:ptCount val="7"/>
                <c:pt idx="0">
                  <c:v>-3</c:v>
                </c:pt>
                <c:pt idx="1">
                  <c:v>-6.1</c:v>
                </c:pt>
                <c:pt idx="2">
                  <c:v>-1</c:v>
                </c:pt>
                <c:pt idx="3">
                  <c:v>-5.2</c:v>
                </c:pt>
                <c:pt idx="4">
                  <c:v>-3.3</c:v>
                </c:pt>
                <c:pt idx="5">
                  <c:v>1</c:v>
                </c:pt>
                <c:pt idx="6">
                  <c:v>-1.6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6E-4ECA-82E9-8F8F931F4A7F}"/>
            </c:ext>
          </c:extLst>
        </c:ser>
        <c:ser>
          <c:idx val="4"/>
          <c:order val="4"/>
          <c:tx>
            <c:strRef>
              <c:f>'Data (8)'!$F$1</c:f>
              <c:strCache>
                <c:ptCount val="1"/>
                <c:pt idx="0">
                  <c:v>(1400) 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(8)'!$A$2:$A$8</c:f>
              <c:strCache>
                <c:ptCount val="7"/>
                <c:pt idx="0">
                  <c:v>جهان</c:v>
                </c:pt>
                <c:pt idx="1">
                  <c:v>اقتصادهای پیشرفته</c:v>
                </c:pt>
                <c:pt idx="2">
                  <c:v>بازارهای نوظهور و اقتصادهای در حال توسعه</c:v>
                </c:pt>
                <c:pt idx="3">
                  <c:v>آمریکای لاتین و کارائیب</c:v>
                </c:pt>
                <c:pt idx="4">
                  <c:v>آسیای میانه و شمال آفریقا</c:v>
                </c:pt>
                <c:pt idx="5">
                  <c:v>آسیای جنوبی</c:v>
                </c:pt>
                <c:pt idx="6">
                  <c:v>جنوب صحرای آفریقا</c:v>
                </c:pt>
              </c:strCache>
            </c:strRef>
          </c:cat>
          <c:val>
            <c:numRef>
              <c:f>'Data (8)'!$F$2:$F$8</c:f>
              <c:numCache>
                <c:formatCode>General</c:formatCode>
                <c:ptCount val="7"/>
                <c:pt idx="0">
                  <c:v>5.8</c:v>
                </c:pt>
                <c:pt idx="1">
                  <c:v>4.5</c:v>
                </c:pt>
                <c:pt idx="2">
                  <c:v>6.6</c:v>
                </c:pt>
                <c:pt idx="3">
                  <c:v>3.4</c:v>
                </c:pt>
                <c:pt idx="4">
                  <c:v>4.2</c:v>
                </c:pt>
                <c:pt idx="5">
                  <c:v>8.5</c:v>
                </c:pt>
                <c:pt idx="6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6E-4ECA-82E9-8F8F931F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36345392"/>
        <c:axId val="236343712"/>
      </c:barChart>
      <c:catAx>
        <c:axId val="236345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36343712"/>
        <c:crosses val="autoZero"/>
        <c:auto val="1"/>
        <c:lblAlgn val="ctr"/>
        <c:lblOffset val="100"/>
        <c:noMultiLvlLbl val="0"/>
      </c:catAx>
      <c:valAx>
        <c:axId val="236343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634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min_nazanin Bold" pitchFamily="2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baseline="0">
          <a:solidFill>
            <a:schemeClr val="tx1"/>
          </a:solidFill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369565217391311E-2"/>
          <c:y val="9.4604945560410519E-2"/>
          <c:w val="0.84842995169082125"/>
          <c:h val="0.8107901088791790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986356090224818E-2"/>
          <c:y val="8.182715469637282E-2"/>
          <c:w val="0.87613528680633479"/>
          <c:h val="0.8391067282356317"/>
        </c:manualLayout>
      </c:layout>
      <c:pie3DChart>
        <c:varyColors val="1"/>
        <c:ser>
          <c:idx val="0"/>
          <c:order val="0"/>
          <c:tx>
            <c:strRef>
              <c:f>'پرتفوی بورسی '!$E$46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592-490B-93F1-767C624EB4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592-490B-93F1-767C624EB4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592-490B-93F1-767C624EB4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592-490B-93F1-767C624EB4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592-490B-93F1-767C624EB4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592-490B-93F1-767C624EB4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592-490B-93F1-767C624EB4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5592-490B-93F1-767C624EB49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5592-490B-93F1-767C624EB49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5592-490B-93F1-767C624EB4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5592-490B-93F1-767C624EB493}"/>
              </c:ext>
            </c:extLst>
          </c:dPt>
          <c:dLbls>
            <c:dLbl>
              <c:idx val="0"/>
              <c:layout>
                <c:manualLayout>
                  <c:x val="3.4053911721892698E-2"/>
                  <c:y val="-4.64554364178689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92-490B-93F1-767C624EB493}"/>
                </c:ext>
              </c:extLst>
            </c:dLbl>
            <c:dLbl>
              <c:idx val="1"/>
              <c:layout>
                <c:manualLayout>
                  <c:x val="8.1017294918137431E-2"/>
                  <c:y val="-2.3885801744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92-490B-93F1-767C624EB493}"/>
                </c:ext>
              </c:extLst>
            </c:dLbl>
            <c:dLbl>
              <c:idx val="2"/>
              <c:layout>
                <c:manualLayout>
                  <c:x val="-5.6756519536487826E-3"/>
                  <c:y val="3.59171862635115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92-490B-93F1-767C624EB493}"/>
                </c:ext>
              </c:extLst>
            </c:dLbl>
            <c:dLbl>
              <c:idx val="3"/>
              <c:layout>
                <c:manualLayout>
                  <c:x val="-9.4255954205801101E-2"/>
                  <c:y val="0.159680371848721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386179760678766E-2"/>
                      <c:h val="0.224265390067221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592-490B-93F1-767C624EB493}"/>
                </c:ext>
              </c:extLst>
            </c:dLbl>
            <c:dLbl>
              <c:idx val="4"/>
              <c:layout>
                <c:manualLayout>
                  <c:x val="-0.16473754087139758"/>
                  <c:y val="8.28019966432739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92-490B-93F1-767C624EB493}"/>
                </c:ext>
              </c:extLst>
            </c:dLbl>
            <c:dLbl>
              <c:idx val="5"/>
              <c:layout>
                <c:manualLayout>
                  <c:x val="-0.2166795880853139"/>
                  <c:y val="5.11515918360248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92-490B-93F1-767C624EB493}"/>
                </c:ext>
              </c:extLst>
            </c:dLbl>
            <c:dLbl>
              <c:idx val="6"/>
              <c:layout>
                <c:manualLayout>
                  <c:x val="-0.22198887000182871"/>
                  <c:y val="-4.06437783169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62696308287828"/>
                      <c:h val="5.99284304261998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5592-490B-93F1-767C624EB493}"/>
                </c:ext>
              </c:extLst>
            </c:dLbl>
            <c:dLbl>
              <c:idx val="7"/>
              <c:layout>
                <c:manualLayout>
                  <c:x val="-8.756994682405711E-2"/>
                  <c:y val="-3.65007000426112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37447737077345"/>
                      <c:h val="6.41252076213334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5592-490B-93F1-767C624EB493}"/>
                </c:ext>
              </c:extLst>
            </c:dLbl>
            <c:dLbl>
              <c:idx val="8"/>
              <c:layout>
                <c:manualLayout>
                  <c:x val="-5.2466262941603704E-4"/>
                  <c:y val="-3.60411068499821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592-490B-93F1-767C624EB493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5592-490B-93F1-767C624EB493}"/>
                </c:ext>
              </c:extLst>
            </c:dLbl>
            <c:dLbl>
              <c:idx val="10"/>
              <c:layout>
                <c:manualLayout>
                  <c:x val="0.12647899892582701"/>
                  <c:y val="-1.73173584479055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rtl="1"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182649094014007E-2"/>
                      <c:h val="6.53676745541032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5592-490B-93F1-767C624EB4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'پرتفوی بورسی '!$C$63:$C$73</c:f>
              <c:strCache>
                <c:ptCount val="11"/>
                <c:pt idx="0">
                  <c:v>معدنی و صنعتی گل گهر</c:v>
                </c:pt>
                <c:pt idx="1">
                  <c:v>معدني و صنعتي چادرملو</c:v>
                </c:pt>
                <c:pt idx="2">
                  <c:v>سنگ آهن گهر زمين</c:v>
                </c:pt>
                <c:pt idx="3">
                  <c:v>مدیریت انرژی امید تابان هور</c:v>
                </c:pt>
                <c:pt idx="4">
                  <c:v>سرمايه گذاري سپه</c:v>
                </c:pt>
                <c:pt idx="5">
                  <c:v>سيمان هرمزگان </c:v>
                </c:pt>
                <c:pt idx="6">
                  <c:v>مديريت توسعه گوهران اميد</c:v>
                </c:pt>
                <c:pt idx="7">
                  <c:v>تامین سرمایه امید</c:v>
                </c:pt>
                <c:pt idx="8">
                  <c:v>سيمان کردستان</c:v>
                </c:pt>
                <c:pt idx="9">
                  <c:v>کویر تایر</c:v>
                </c:pt>
                <c:pt idx="10">
                  <c:v>سایر</c:v>
                </c:pt>
              </c:strCache>
            </c:strRef>
          </c:cat>
          <c:val>
            <c:numRef>
              <c:f>'پرتفوی بورسی '!$E$63:$E$73</c:f>
              <c:numCache>
                <c:formatCode>0%</c:formatCode>
                <c:ptCount val="11"/>
                <c:pt idx="0">
                  <c:v>0.33425509512623292</c:v>
                </c:pt>
                <c:pt idx="1">
                  <c:v>0.26070088121446261</c:v>
                </c:pt>
                <c:pt idx="2">
                  <c:v>0.18930399416197569</c:v>
                </c:pt>
                <c:pt idx="3">
                  <c:v>7.5009762901174726E-2</c:v>
                </c:pt>
                <c:pt idx="4">
                  <c:v>4.5901964432525394E-2</c:v>
                </c:pt>
                <c:pt idx="5">
                  <c:v>1.1180184220896262E-2</c:v>
                </c:pt>
                <c:pt idx="6">
                  <c:v>1.4319034825635646E-2</c:v>
                </c:pt>
                <c:pt idx="7">
                  <c:v>1.4319034825635646E-2</c:v>
                </c:pt>
                <c:pt idx="8">
                  <c:v>7.1799753531066003E-3</c:v>
                </c:pt>
                <c:pt idx="9">
                  <c:v>1.4610294585878517E-2</c:v>
                </c:pt>
                <c:pt idx="10">
                  <c:v>3.3219778352476005E-2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592-490B-93F1-767C624EB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</c:pivotFmt>
      <c:pivotFmt>
        <c:idx val="1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marker>
          <c:spPr>
            <a:solidFill>
              <a:schemeClr val="accent3"/>
            </a:solidFill>
            <a:ln w="9525">
              <a:solidFill>
                <a:schemeClr val="lt1"/>
              </a:solidFill>
            </a:ln>
            <a:effectLst/>
          </c:spPr>
        </c:marker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3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4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5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6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7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8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9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10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21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22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23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24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25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26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27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28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B Mitra" panose="00000400000000000000" pitchFamily="2" charset="-78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cs typeface="B Mitra" panose="00000400000000000000" pitchFamily="2" charset="-78"/>
        </a:defRPr>
      </a:pPr>
      <a:endParaRPr lang="en-US"/>
    </a:p>
  </c:txPr>
  <c:externalData r:id="rId4">
    <c:autoUpdate val="0"/>
  </c:externalData>
  <c:extLst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36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 b="1">
          <a:cs typeface="B Mitra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263099912387979"/>
          <c:y val="9.7250414658739376E-2"/>
          <c:w val="0.82678498056987326"/>
          <c:h val="0.8112909397122448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305-413A-8F71-55F35EF558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305-413A-8F71-55F35EF558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305-413A-8F71-55F35EF558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305-413A-8F71-55F35EF558D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305-413A-8F71-55F35EF558D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305-413A-8F71-55F35EF558D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305-413A-8F71-55F35EF558D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0305-413A-8F71-55F35EF558D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0305-413A-8F71-55F35EF558D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0305-413A-8F71-55F35EF558D9}"/>
              </c:ext>
            </c:extLst>
          </c:dPt>
          <c:dLbls>
            <c:dLbl>
              <c:idx val="0"/>
              <c:layout>
                <c:manualLayout>
                  <c:x val="-2.006052681837547E-2"/>
                  <c:y val="-3.73321455509580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05-413A-8F71-55F35EF558D9}"/>
                </c:ext>
              </c:extLst>
            </c:dLbl>
            <c:dLbl>
              <c:idx val="1"/>
              <c:layout>
                <c:manualLayout>
                  <c:x val="6.3537729658792647E-2"/>
                  <c:y val="1.03762029746281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05-413A-8F71-55F35EF558D9}"/>
                </c:ext>
              </c:extLst>
            </c:dLbl>
            <c:dLbl>
              <c:idx val="2"/>
              <c:layout>
                <c:manualLayout>
                  <c:x val="0.15074146981627295"/>
                  <c:y val="0.1003444881889763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05-413A-8F71-55F35EF558D9}"/>
                </c:ext>
              </c:extLst>
            </c:dLbl>
            <c:dLbl>
              <c:idx val="3"/>
              <c:layout>
                <c:manualLayout>
                  <c:x val="5.5556926500642725E-3"/>
                  <c:y val="0.11729221572561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05-413A-8F71-55F35EF558D9}"/>
                </c:ext>
              </c:extLst>
            </c:dLbl>
            <c:dLbl>
              <c:idx val="4"/>
              <c:layout>
                <c:manualLayout>
                  <c:x val="9.8622625851464835E-3"/>
                  <c:y val="0.1043733784756884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06190875476521"/>
                      <c:h val="0.239055266701842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305-413A-8F71-55F35EF558D9}"/>
                </c:ext>
              </c:extLst>
            </c:dLbl>
            <c:dLbl>
              <c:idx val="9"/>
              <c:layout>
                <c:manualLayout>
                  <c:x val="0.26762633206249598"/>
                  <c:y val="-9.16002475411204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305-413A-8F71-55F35EF558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rtl="1"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'پرتفوی غیر بورسی '!$C$27:$C$36</c:f>
              <c:strCache>
                <c:ptCount val="10"/>
                <c:pt idx="0">
                  <c:v>سرمایه‌گذاری ساختماني سپه</c:v>
                </c:pt>
                <c:pt idx="1">
                  <c:v>شرکت توسعه آهن و فولاد گل گهر</c:v>
                </c:pt>
                <c:pt idx="2">
                  <c:v>پترواميدآسيا</c:v>
                </c:pt>
                <c:pt idx="3">
                  <c:v>توليدي مخازن گاز طبيعي آسيا ناما</c:v>
                </c:pt>
                <c:pt idx="4">
                  <c:v>صندوق سرمایه‌گذاری مشترک توسعه بازار سرمايه</c:v>
                </c:pt>
                <c:pt idx="5">
                  <c:v>تأمین سرمايه امين</c:v>
                </c:pt>
                <c:pt idx="6">
                  <c:v>توسعه تجارت بین‌المللی زرين پرشياي اميد</c:v>
                </c:pt>
                <c:pt idx="7">
                  <c:v>ليزينگ اميد</c:v>
                </c:pt>
                <c:pt idx="8">
                  <c:v>کاوند نهان زمين</c:v>
                </c:pt>
                <c:pt idx="9">
                  <c:v>سایر </c:v>
                </c:pt>
              </c:strCache>
            </c:strRef>
          </c:cat>
          <c:val>
            <c:numRef>
              <c:f>'پرتفوی غیر بورسی '!$D$27:$D$36</c:f>
              <c:numCache>
                <c:formatCode>0%</c:formatCode>
                <c:ptCount val="10"/>
                <c:pt idx="0">
                  <c:v>0.32887256981740398</c:v>
                </c:pt>
                <c:pt idx="1">
                  <c:v>0.18111605454946025</c:v>
                </c:pt>
                <c:pt idx="2">
                  <c:v>0.16435082179766231</c:v>
                </c:pt>
                <c:pt idx="3">
                  <c:v>8.6501241310599816E-2</c:v>
                </c:pt>
                <c:pt idx="4">
                  <c:v>6.1640186661295636E-2</c:v>
                </c:pt>
                <c:pt idx="5">
                  <c:v>5.855044866900655E-2</c:v>
                </c:pt>
                <c:pt idx="6">
                  <c:v>2.4650026505890831E-2</c:v>
                </c:pt>
                <c:pt idx="7">
                  <c:v>1.7143900074558346E-2</c:v>
                </c:pt>
                <c:pt idx="8">
                  <c:v>1.6500954516121425E-2</c:v>
                </c:pt>
                <c:pt idx="9">
                  <c:v>7.5853852492149515E-2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305-413A-8F71-55F35EF55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25193833406274"/>
          <c:y val="0.11740679638502535"/>
          <c:w val="0.82195844269466312"/>
          <c:h val="0.6898454359871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'نمودار NAV'!$I$7</c:f>
              <c:strCache>
                <c:ptCount val="1"/>
                <c:pt idx="0">
                  <c:v>سرمایه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184228838765352E-3"/>
                  <c:y val="-1.075048371520091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1F-49BE-9BA7-70D8978FC21B}"/>
                </c:ext>
              </c:extLst>
            </c:dLbl>
            <c:dLbl>
              <c:idx val="1"/>
              <c:layout>
                <c:manualLayout>
                  <c:x val="-5.2005358127807106E-4"/>
                  <c:y val="-1.075048371520091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1F-49BE-9BA7-70D8978FC21B}"/>
                </c:ext>
              </c:extLst>
            </c:dLbl>
            <c:dLbl>
              <c:idx val="2"/>
              <c:layout>
                <c:manualLayout>
                  <c:x val="-2.1985981907299834E-3"/>
                  <c:y val="3.8203520320034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1F-49BE-9BA7-70D8978FC21B}"/>
                </c:ext>
              </c:extLst>
            </c:dLbl>
            <c:dLbl>
              <c:idx val="3"/>
              <c:layout>
                <c:manualLayout>
                  <c:x val="-3.7707207365432101E-3"/>
                  <c:y val="-1.075048371520091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1F-49BE-9BA7-70D8978FC21B}"/>
                </c:ext>
              </c:extLst>
            </c:dLbl>
            <c:dLbl>
              <c:idx val="4"/>
              <c:layout>
                <c:manualLayout>
                  <c:x val="2.1274919234102907E-4"/>
                  <c:y val="1.42166593020759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1F-49BE-9BA7-70D8978FC2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'نمودار NAV'!$H$8:$H$13</c:f>
              <c:strCache>
                <c:ptCount val="6"/>
                <c:pt idx="0">
                  <c:v>1394</c:v>
                </c:pt>
                <c:pt idx="1">
                  <c:v>1395</c:v>
                </c:pt>
                <c:pt idx="2">
                  <c:v>1396</c:v>
                </c:pt>
                <c:pt idx="3">
                  <c:v>1397</c:v>
                </c:pt>
                <c:pt idx="4">
                  <c:v>1398</c:v>
                </c:pt>
                <c:pt idx="5">
                  <c:v>1399/02/27</c:v>
                </c:pt>
              </c:strCache>
            </c:strRef>
          </c:cat>
          <c:val>
            <c:numRef>
              <c:f>'نمودار NAV'!$I$8:$I$13</c:f>
              <c:numCache>
                <c:formatCode>#,##0</c:formatCode>
                <c:ptCount val="6"/>
                <c:pt idx="0">
                  <c:v>30000</c:v>
                </c:pt>
                <c:pt idx="1">
                  <c:v>30000</c:v>
                </c:pt>
                <c:pt idx="2">
                  <c:v>30000</c:v>
                </c:pt>
                <c:pt idx="3">
                  <c:v>30000</c:v>
                </c:pt>
                <c:pt idx="4">
                  <c:v>30000</c:v>
                </c:pt>
                <c:pt idx="5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1F-49BE-9BA7-70D8978FC21B}"/>
            </c:ext>
          </c:extLst>
        </c:ser>
        <c:ser>
          <c:idx val="1"/>
          <c:order val="1"/>
          <c:tx>
            <c:strRef>
              <c:f>'نمودار NAV'!$J$7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'نمودار NAV'!$H$8:$H$13</c:f>
              <c:strCache>
                <c:ptCount val="6"/>
                <c:pt idx="0">
                  <c:v>1394</c:v>
                </c:pt>
                <c:pt idx="1">
                  <c:v>1395</c:v>
                </c:pt>
                <c:pt idx="2">
                  <c:v>1396</c:v>
                </c:pt>
                <c:pt idx="3">
                  <c:v>1397</c:v>
                </c:pt>
                <c:pt idx="4">
                  <c:v>1398</c:v>
                </c:pt>
                <c:pt idx="5">
                  <c:v>1399/02/27</c:v>
                </c:pt>
              </c:strCache>
            </c:strRef>
          </c:cat>
          <c:val>
            <c:numRef>
              <c:f>'نمودار NAV'!$J$8:$J$13</c:f>
              <c:numCache>
                <c:formatCode>#,##0_-;\(#,###\)</c:formatCode>
                <c:ptCount val="6"/>
                <c:pt idx="0" formatCode="#,##0_-;[Red]\(#,###\)">
                  <c:v>68759.354000000007</c:v>
                </c:pt>
                <c:pt idx="1">
                  <c:v>73817.008000000002</c:v>
                </c:pt>
                <c:pt idx="2">
                  <c:v>97389.137000000002</c:v>
                </c:pt>
                <c:pt idx="3" formatCode="#,##0_-;[Red]\(#,###\)">
                  <c:v>218180.198</c:v>
                </c:pt>
                <c:pt idx="4" formatCode="#,##0_-;[Red]\(#,###\)">
                  <c:v>437734.7206</c:v>
                </c:pt>
                <c:pt idx="5" formatCode="#,##0_-;[Red]\(#,###\)">
                  <c:v>1243475.1540000001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1F-49BE-9BA7-70D8978FC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6898448"/>
        <c:axId val="295413120"/>
      </c:barChart>
      <c:catAx>
        <c:axId val="29689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95413120"/>
        <c:crosses val="autoZero"/>
        <c:auto val="1"/>
        <c:lblAlgn val="ctr"/>
        <c:lblOffset val="100"/>
        <c:noMultiLvlLbl val="0"/>
      </c:catAx>
      <c:valAx>
        <c:axId val="29541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9689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29594450702201"/>
          <c:y val="0.87500017223427351"/>
          <c:w val="0.27852596077304187"/>
          <c:h val="9.00018233868423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" panose="02020603060405020304" pitchFamily="18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347614366173894E-2"/>
          <c:y val="5.506660329946584E-2"/>
          <c:w val="0.92165005191153904"/>
          <c:h val="0.6960834626237381"/>
        </c:manualLayout>
      </c:layout>
      <c:lineChart>
        <c:grouping val="standard"/>
        <c:varyColors val="0"/>
        <c:ser>
          <c:idx val="0"/>
          <c:order val="0"/>
          <c:tx>
            <c:strRef>
              <c:f>'نمودار NAV'!$K$7</c:f>
              <c:strCache>
                <c:ptCount val="1"/>
                <c:pt idx="0">
                  <c:v>NAV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1151976773031724E-2"/>
                  <c:y val="-5.3800433418647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950819672131147E-2"/>
                      <c:h val="5.3078885972586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FF-449A-8481-9F06B164710E}"/>
                </c:ext>
              </c:extLst>
            </c:dLbl>
            <c:dLbl>
              <c:idx val="1"/>
              <c:layout>
                <c:manualLayout>
                  <c:x val="-1.1668611435239206E-2"/>
                  <c:y val="-4.2039928923243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FF-449A-8481-9F06B164710E}"/>
                </c:ext>
              </c:extLst>
            </c:dLbl>
            <c:dLbl>
              <c:idx val="2"/>
              <c:layout>
                <c:manualLayout>
                  <c:x val="-2.5358465256020361E-2"/>
                  <c:y val="-4.9419642784565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FF-449A-8481-9F06B164710E}"/>
                </c:ext>
              </c:extLst>
            </c:dLbl>
            <c:dLbl>
              <c:idx val="3"/>
              <c:layout>
                <c:manualLayout>
                  <c:x val="-3.1287773684065538E-2"/>
                  <c:y val="-5.0483951642227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FF-449A-8481-9F06B16471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'نمودار NAV'!$H$8:$H$13</c:f>
              <c:strCache>
                <c:ptCount val="6"/>
                <c:pt idx="0">
                  <c:v>1394</c:v>
                </c:pt>
                <c:pt idx="1">
                  <c:v>1395</c:v>
                </c:pt>
                <c:pt idx="2">
                  <c:v>1396</c:v>
                </c:pt>
                <c:pt idx="3">
                  <c:v>1397</c:v>
                </c:pt>
                <c:pt idx="4">
                  <c:v>1398</c:v>
                </c:pt>
                <c:pt idx="5">
                  <c:v>1399/02/24</c:v>
                </c:pt>
              </c:strCache>
            </c:strRef>
          </c:cat>
          <c:val>
            <c:numRef>
              <c:f>'نمودار NAV'!$K$8:$K$13</c:f>
              <c:numCache>
                <c:formatCode>#,##0_-;\(#,###\)</c:formatCode>
                <c:ptCount val="6"/>
                <c:pt idx="0">
                  <c:v>2291</c:v>
                </c:pt>
                <c:pt idx="1">
                  <c:v>2460</c:v>
                </c:pt>
                <c:pt idx="2" formatCode="#,##0_-;[Red]\(#,###\)">
                  <c:v>3246</c:v>
                </c:pt>
                <c:pt idx="3" formatCode="#,##0_-;[Red]\(#,###\)">
                  <c:v>7272.6732666666667</c:v>
                </c:pt>
                <c:pt idx="4" formatCode="#,##0_-;[Red]\(#,###\)">
                  <c:v>14591.157353333334</c:v>
                </c:pt>
                <c:pt idx="5" formatCode="#,##0_-;[Red]\(#,###\)">
                  <c:v>41449.171799999996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4FF-449A-8481-9F06B164710E}"/>
            </c:ext>
          </c:extLst>
        </c:ser>
        <c:ser>
          <c:idx val="1"/>
          <c:order val="1"/>
          <c:tx>
            <c:strRef>
              <c:f>'نمودار NAV'!$L$7</c:f>
              <c:strCache>
                <c:ptCount val="1"/>
                <c:pt idx="0">
                  <c:v>قیمت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8505866463308192E-2"/>
                  <c:y val="2.12688360720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FF-449A-8481-9F06B164710E}"/>
                </c:ext>
              </c:extLst>
            </c:dLbl>
            <c:dLbl>
              <c:idx val="1"/>
              <c:layout>
                <c:manualLayout>
                  <c:x val="-5.0269940003123882E-2"/>
                  <c:y val="4.1666553769002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FF-449A-8481-9F06B164710E}"/>
                </c:ext>
              </c:extLst>
            </c:dLbl>
            <c:dLbl>
              <c:idx val="2"/>
              <c:layout>
                <c:manualLayout>
                  <c:x val="-6.7974714945929311E-3"/>
                  <c:y val="4.4700023681413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17386231038507"/>
                      <c:h val="7.76316851900121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4FF-449A-8481-9F06B164710E}"/>
                </c:ext>
              </c:extLst>
            </c:dLbl>
            <c:dLbl>
              <c:idx val="3"/>
              <c:layout>
                <c:manualLayout>
                  <c:x val="-5.8343057176196891E-3"/>
                  <c:y val="5.1299117935067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966094402134164E-2"/>
                      <c:h val="7.62270341207349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54FF-449A-8481-9F06B164710E}"/>
                </c:ext>
              </c:extLst>
            </c:dLbl>
            <c:dLbl>
              <c:idx val="4"/>
              <c:layout>
                <c:manualLayout>
                  <c:x val="-2.7027719843070959E-2"/>
                  <c:y val="4.20399289232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FF-449A-8481-9F06B16471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'نمودار NAV'!$H$8:$H$13</c:f>
              <c:strCache>
                <c:ptCount val="6"/>
                <c:pt idx="0">
                  <c:v>1394</c:v>
                </c:pt>
                <c:pt idx="1">
                  <c:v>1395</c:v>
                </c:pt>
                <c:pt idx="2">
                  <c:v>1396</c:v>
                </c:pt>
                <c:pt idx="3">
                  <c:v>1397</c:v>
                </c:pt>
                <c:pt idx="4">
                  <c:v>1398</c:v>
                </c:pt>
                <c:pt idx="5">
                  <c:v>1399/02/24</c:v>
                </c:pt>
              </c:strCache>
            </c:strRef>
          </c:cat>
          <c:val>
            <c:numRef>
              <c:f>'نمودار NAV'!$L$8:$L$13</c:f>
              <c:numCache>
                <c:formatCode>#,##0</c:formatCode>
                <c:ptCount val="6"/>
                <c:pt idx="0" formatCode="General">
                  <c:v>1789</c:v>
                </c:pt>
                <c:pt idx="1">
                  <c:v>1784</c:v>
                </c:pt>
                <c:pt idx="2">
                  <c:v>2197</c:v>
                </c:pt>
                <c:pt idx="3">
                  <c:v>4425</c:v>
                </c:pt>
                <c:pt idx="4">
                  <c:v>8435</c:v>
                </c:pt>
                <c:pt idx="5">
                  <c:v>21328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4FF-449A-8481-9F06B1647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2127520"/>
        <c:axId val="272126960"/>
      </c:lineChart>
      <c:catAx>
        <c:axId val="27212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72126960"/>
        <c:crosses val="autoZero"/>
        <c:auto val="1"/>
        <c:lblAlgn val="ctr"/>
        <c:lblOffset val="100"/>
        <c:noMultiLvlLbl val="0"/>
      </c:catAx>
      <c:valAx>
        <c:axId val="27212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-;\(#,###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7212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" panose="02020603060405020304" pitchFamily="18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</c:legendEntry>
      <c:layout>
        <c:manualLayout>
          <c:xMode val="edge"/>
          <c:yMode val="edge"/>
          <c:x val="9.2793392074532077E-2"/>
          <c:y val="0.21999681357633244"/>
          <c:w val="9.2126076130798706E-2"/>
          <c:h val="0.215659375645210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min_nazanin Bold" pitchFamily="2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>
          <a:solidFill>
            <a:schemeClr val="tx1"/>
          </a:solidFill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8605407252608"/>
          <c:y val="0.11475418532616488"/>
          <c:w val="0.71671805785259268"/>
          <c:h val="0.77564078881530885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6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900-4435-852E-AD8995FC75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900-4435-852E-AD8995FC75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900-4435-852E-AD8995FC75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900-4435-852E-AD8995FC75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900-4435-852E-AD8995FC75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900-4435-852E-AD8995FC758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900-4435-852E-AD8995FC758E}"/>
              </c:ext>
            </c:extLst>
          </c:dPt>
          <c:dLbls>
            <c:dLbl>
              <c:idx val="0"/>
              <c:layout>
                <c:manualLayout>
                  <c:x val="1.8086976724444137E-3"/>
                  <c:y val="-1.060431428903636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3014384423093"/>
                      <c:h val="0.19100160637220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900-4435-852E-AD8995FC758E}"/>
                </c:ext>
              </c:extLst>
            </c:dLbl>
            <c:dLbl>
              <c:idx val="1"/>
              <c:layout>
                <c:manualLayout>
                  <c:x val="-1.2500575242886535E-2"/>
                  <c:y val="-2.61255047429183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00-4435-852E-AD8995FC75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00-4435-852E-AD8995FC758E}"/>
                </c:ext>
              </c:extLst>
            </c:dLbl>
            <c:dLbl>
              <c:idx val="3"/>
              <c:layout>
                <c:manualLayout>
                  <c:x val="-8.5803988499610184E-2"/>
                  <c:y val="1.25427980226833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00-4435-852E-AD8995FC758E}"/>
                </c:ext>
              </c:extLst>
            </c:dLbl>
            <c:dLbl>
              <c:idx val="4"/>
              <c:layout>
                <c:manualLayout>
                  <c:x val="-8.2898509283191521E-2"/>
                  <c:y val="3.9216704464766487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7944338828113"/>
                      <c:h val="0.11843851139079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900-4435-852E-AD8995FC758E}"/>
                </c:ext>
              </c:extLst>
            </c:dLbl>
            <c:dLbl>
              <c:idx val="5"/>
              <c:layout>
                <c:manualLayout>
                  <c:x val="7.2774283874737734E-3"/>
                  <c:y val="-0.266631400255337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00-4435-852E-AD8995FC758E}"/>
                </c:ext>
              </c:extLst>
            </c:dLbl>
            <c:dLbl>
              <c:idx val="6"/>
              <c:layout>
                <c:manualLayout>
                  <c:x val="8.5727716397606013E-2"/>
                  <c:y val="-9.263705003346457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00-4435-852E-AD8995FC75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rtl="1"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'ترکیب درآمد'!$I$53:$I$59</c:f>
              <c:strCache>
                <c:ptCount val="7"/>
                <c:pt idx="0">
                  <c:v>معدنی و صنعتی گل گهر</c:v>
                </c:pt>
                <c:pt idx="1">
                  <c:v>معدنی و صنعتی چادرملو</c:v>
                </c:pt>
                <c:pt idx="2">
                  <c:v>سنگ آهن گهر زمین</c:v>
                </c:pt>
                <c:pt idx="3">
                  <c:v>سرمایه‌گذاری سپه</c:v>
                </c:pt>
                <c:pt idx="4">
                  <c:v>مدیریت توسعه گوهران امید</c:v>
                </c:pt>
                <c:pt idx="5">
                  <c:v>مدیریت انرژی تابان هور</c:v>
                </c:pt>
                <c:pt idx="6">
                  <c:v>سایر</c:v>
                </c:pt>
              </c:strCache>
            </c:strRef>
          </c:cat>
          <c:val>
            <c:numRef>
              <c:f>'ترکیب درآمد'!$K$53:$K$59</c:f>
              <c:numCache>
                <c:formatCode>0%</c:formatCode>
                <c:ptCount val="7"/>
                <c:pt idx="0">
                  <c:v>0.4921162756265493</c:v>
                </c:pt>
                <c:pt idx="1">
                  <c:v>0.30750064420434997</c:v>
                </c:pt>
                <c:pt idx="2">
                  <c:v>4.2061280126788776E-4</c:v>
                </c:pt>
                <c:pt idx="3">
                  <c:v>7.4296563942670993E-2</c:v>
                </c:pt>
                <c:pt idx="4">
                  <c:v>2.4367234246070353E-2</c:v>
                </c:pt>
                <c:pt idx="5">
                  <c:v>1.8052661324310351E-2</c:v>
                </c:pt>
                <c:pt idx="6">
                  <c:v>8.3246007854781132E-2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900-4435-852E-AD8995FC7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46306239489697E-2"/>
          <c:y val="5.641282385581399E-2"/>
          <c:w val="0.93330837296585745"/>
          <c:h val="0.802456454188625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 (7)'!$B$1</c:f>
              <c:strCache>
                <c:ptCount val="1"/>
                <c:pt idx="0">
                  <c:v>(1396) 2017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4C-4813-9DB2-E8DD56EC31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(7)'!$A$2:$A$5</c:f>
              <c:strCache>
                <c:ptCount val="4"/>
                <c:pt idx="0">
                  <c:v>ایالات متحده آمریکا</c:v>
                </c:pt>
                <c:pt idx="1">
                  <c:v>چین</c:v>
                </c:pt>
                <c:pt idx="2">
                  <c:v>برزیل</c:v>
                </c:pt>
                <c:pt idx="3">
                  <c:v>هند</c:v>
                </c:pt>
              </c:strCache>
            </c:strRef>
          </c:cat>
          <c:val>
            <c:numRef>
              <c:f>'Data (7)'!$B$2:$B$5</c:f>
              <c:numCache>
                <c:formatCode>General</c:formatCode>
                <c:ptCount val="4"/>
                <c:pt idx="0">
                  <c:v>2.5</c:v>
                </c:pt>
                <c:pt idx="1">
                  <c:v>6.9</c:v>
                </c:pt>
                <c:pt idx="2">
                  <c:v>1.3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4C-4813-9DB2-E8DD56EC3188}"/>
            </c:ext>
          </c:extLst>
        </c:ser>
        <c:ser>
          <c:idx val="1"/>
          <c:order val="1"/>
          <c:tx>
            <c:strRef>
              <c:f>'Data (7)'!$C$1</c:f>
              <c:strCache>
                <c:ptCount val="1"/>
                <c:pt idx="0">
                  <c:v>(1397) 2018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(7)'!$A$2:$A$5</c:f>
              <c:strCache>
                <c:ptCount val="4"/>
                <c:pt idx="0">
                  <c:v>ایالات متحده آمریکا</c:v>
                </c:pt>
                <c:pt idx="1">
                  <c:v>چین</c:v>
                </c:pt>
                <c:pt idx="2">
                  <c:v>برزیل</c:v>
                </c:pt>
                <c:pt idx="3">
                  <c:v>هند</c:v>
                </c:pt>
              </c:strCache>
            </c:strRef>
          </c:cat>
          <c:val>
            <c:numRef>
              <c:f>'Data (7)'!$C$2:$C$5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6.7</c:v>
                </c:pt>
                <c:pt idx="2">
                  <c:v>1.3</c:v>
                </c:pt>
                <c:pt idx="3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4C-4813-9DB2-E8DD56EC3188}"/>
            </c:ext>
          </c:extLst>
        </c:ser>
        <c:ser>
          <c:idx val="2"/>
          <c:order val="2"/>
          <c:tx>
            <c:strRef>
              <c:f>'Data (7)'!$D$1</c:f>
              <c:strCache>
                <c:ptCount val="1"/>
                <c:pt idx="0">
                  <c:v>(1398) 2019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(7)'!$A$2:$A$5</c:f>
              <c:strCache>
                <c:ptCount val="4"/>
                <c:pt idx="0">
                  <c:v>ایالات متحده آمریکا</c:v>
                </c:pt>
                <c:pt idx="1">
                  <c:v>چین</c:v>
                </c:pt>
                <c:pt idx="2">
                  <c:v>برزیل</c:v>
                </c:pt>
                <c:pt idx="3">
                  <c:v>هند</c:v>
                </c:pt>
              </c:strCache>
            </c:strRef>
          </c:cat>
          <c:val>
            <c:numRef>
              <c:f>'Data (7)'!$D$2:$D$5</c:f>
              <c:numCache>
                <c:formatCode>General</c:formatCode>
                <c:ptCount val="4"/>
                <c:pt idx="0">
                  <c:v>1.7</c:v>
                </c:pt>
                <c:pt idx="1">
                  <c:v>6.1</c:v>
                </c:pt>
                <c:pt idx="2">
                  <c:v>1.1000000000000001</c:v>
                </c:pt>
                <c:pt idx="3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4C-4813-9DB2-E8DD56EC3188}"/>
            </c:ext>
          </c:extLst>
        </c:ser>
        <c:ser>
          <c:idx val="3"/>
          <c:order val="3"/>
          <c:tx>
            <c:strRef>
              <c:f>'Data (7)'!$E$1</c:f>
              <c:strCache>
                <c:ptCount val="1"/>
                <c:pt idx="0">
                  <c:v>(1399) 2020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(7)'!$A$2:$A$5</c:f>
              <c:strCache>
                <c:ptCount val="4"/>
                <c:pt idx="0">
                  <c:v>ایالات متحده آمریکا</c:v>
                </c:pt>
                <c:pt idx="1">
                  <c:v>چین</c:v>
                </c:pt>
                <c:pt idx="2">
                  <c:v>برزیل</c:v>
                </c:pt>
                <c:pt idx="3">
                  <c:v>هند</c:v>
                </c:pt>
              </c:strCache>
            </c:strRef>
          </c:cat>
          <c:val>
            <c:numRef>
              <c:f>'Data (7)'!$E$2:$E$5</c:f>
              <c:numCache>
                <c:formatCode>General</c:formatCode>
                <c:ptCount val="4"/>
                <c:pt idx="0">
                  <c:v>-6.1</c:v>
                </c:pt>
                <c:pt idx="1">
                  <c:v>1.2</c:v>
                </c:pt>
                <c:pt idx="2">
                  <c:v>-5.3</c:v>
                </c:pt>
                <c:pt idx="3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4C-4813-9DB2-E8DD56EC3188}"/>
            </c:ext>
          </c:extLst>
        </c:ser>
        <c:ser>
          <c:idx val="4"/>
          <c:order val="4"/>
          <c:tx>
            <c:strRef>
              <c:f>'Data (7)'!$F$1</c:f>
              <c:strCache>
                <c:ptCount val="1"/>
                <c:pt idx="0">
                  <c:v>(1400) 2021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(7)'!$A$2:$A$5</c:f>
              <c:strCache>
                <c:ptCount val="4"/>
                <c:pt idx="0">
                  <c:v>ایالات متحده آمریکا</c:v>
                </c:pt>
                <c:pt idx="1">
                  <c:v>چین</c:v>
                </c:pt>
                <c:pt idx="2">
                  <c:v>برزیل</c:v>
                </c:pt>
                <c:pt idx="3">
                  <c:v>هند</c:v>
                </c:pt>
              </c:strCache>
            </c:strRef>
          </c:cat>
          <c:val>
            <c:numRef>
              <c:f>'Data (7)'!$F$2:$F$5</c:f>
              <c:numCache>
                <c:formatCode>General</c:formatCode>
                <c:ptCount val="4"/>
                <c:pt idx="0">
                  <c:v>4.5</c:v>
                </c:pt>
                <c:pt idx="1">
                  <c:v>9.1999999999999993</c:v>
                </c:pt>
                <c:pt idx="2">
                  <c:v>2.9</c:v>
                </c:pt>
                <c:pt idx="3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14C-4813-9DB2-E8DD56EC3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6350432"/>
        <c:axId val="236340912"/>
      </c:barChart>
      <c:catAx>
        <c:axId val="23635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36340912"/>
        <c:crosses val="autoZero"/>
        <c:auto val="1"/>
        <c:lblAlgn val="ctr"/>
        <c:lblOffset val="100"/>
        <c:noMultiLvlLbl val="0"/>
      </c:catAx>
      <c:valAx>
        <c:axId val="236340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3635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min_nazanin Bold" pitchFamily="2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4996832"/>
        <c:axId val="234997392"/>
      </c:barChart>
      <c:catAx>
        <c:axId val="23499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34997392"/>
        <c:crosses val="autoZero"/>
        <c:auto val="1"/>
        <c:lblAlgn val="ctr"/>
        <c:lblOffset val="100"/>
        <c:noMultiLvlLbl val="0"/>
      </c:catAx>
      <c:valAx>
        <c:axId val="234997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499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Sheet1!$E$6:$E$17</c:f>
              <c:strCache>
                <c:ptCount val="12"/>
                <c:pt idx="0">
                  <c:v>بهمن ماه 1397</c:v>
                </c:pt>
                <c:pt idx="1">
                  <c:v>اسفند ماه 1397</c:v>
                </c:pt>
                <c:pt idx="2">
                  <c:v>فروردین ماه 1398</c:v>
                </c:pt>
                <c:pt idx="3">
                  <c:v>اردیبهشت ماه 1398</c:v>
                </c:pt>
                <c:pt idx="4">
                  <c:v>خرداد ماه 1398</c:v>
                </c:pt>
                <c:pt idx="5">
                  <c:v>تیر ماه 1398</c:v>
                </c:pt>
                <c:pt idx="6">
                  <c:v>مرداد ماه 1398</c:v>
                </c:pt>
                <c:pt idx="7">
                  <c:v>شهریور ماه 1398</c:v>
                </c:pt>
                <c:pt idx="8">
                  <c:v>مهر ماه 1398</c:v>
                </c:pt>
                <c:pt idx="9">
                  <c:v>آبان ماه 1398</c:v>
                </c:pt>
                <c:pt idx="10">
                  <c:v>آذر ماه 1398</c:v>
                </c:pt>
                <c:pt idx="11">
                  <c:v>دی ماه 1398</c:v>
                </c:pt>
              </c:strCache>
            </c:strRef>
          </c:cat>
          <c:val>
            <c:numRef>
              <c:f>Sheet1!$F$6:$F$17</c:f>
              <c:numCache>
                <c:formatCode>0.00%</c:formatCode>
                <c:ptCount val="12"/>
                <c:pt idx="0" formatCode="0.0%">
                  <c:v>0.23499999999999999</c:v>
                </c:pt>
                <c:pt idx="1">
                  <c:v>0.26900000000000002</c:v>
                </c:pt>
                <c:pt idx="2" formatCode="0%">
                  <c:v>0.30599999999999999</c:v>
                </c:pt>
                <c:pt idx="3" formatCode="0%">
                  <c:v>0.34200000000000003</c:v>
                </c:pt>
                <c:pt idx="4" formatCode="0%">
                  <c:v>0.376</c:v>
                </c:pt>
                <c:pt idx="5" formatCode="0%">
                  <c:v>0.40400000000000003</c:v>
                </c:pt>
                <c:pt idx="6" formatCode="0%">
                  <c:v>0.42199999999999999</c:v>
                </c:pt>
                <c:pt idx="7" formatCode="0%">
                  <c:v>0.42699999999999999</c:v>
                </c:pt>
                <c:pt idx="8" formatCode="0%">
                  <c:v>0.42</c:v>
                </c:pt>
                <c:pt idx="9" formatCode="0%">
                  <c:v>0.41099999999999998</c:v>
                </c:pt>
                <c:pt idx="10" formatCode="0%">
                  <c:v>0.4</c:v>
                </c:pt>
                <c:pt idx="11" formatCode="0%">
                  <c:v>0.38600000000000001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8-4C71-8CEB-8460B049A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9838048"/>
        <c:axId val="229852048"/>
        <c:axId val="0"/>
      </c:bar3DChart>
      <c:catAx>
        <c:axId val="22983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29852048"/>
        <c:crosses val="autoZero"/>
        <c:auto val="1"/>
        <c:lblAlgn val="ctr"/>
        <c:lblOffset val="100"/>
        <c:noMultiLvlLbl val="0"/>
      </c:catAx>
      <c:valAx>
        <c:axId val="229852048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22983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71099231053761E-2"/>
          <c:y val="0.11276805234418803"/>
          <c:w val="0.94558057900659387"/>
          <c:h val="0.82620459630108112"/>
        </c:manualLayout>
      </c:layout>
      <c:lineChart>
        <c:grouping val="standard"/>
        <c:varyColors val="0"/>
        <c:ser>
          <c:idx val="0"/>
          <c:order val="0"/>
          <c:tx>
            <c:strRef>
              <c:f>'Monthly Prices'!$K$30</c:f>
              <c:strCache>
                <c:ptCount val="1"/>
                <c:pt idx="0">
                  <c:v>نفت برنت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C72-4238-A202-18C0EEBCC97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72-4238-A202-18C0EEBCC97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72-4238-A202-18C0EEBCC976}"/>
                </c:ext>
              </c:extLst>
            </c:dLbl>
            <c:dLbl>
              <c:idx val="3"/>
              <c:layout>
                <c:manualLayout>
                  <c:x val="-7.8931391484962764E-3"/>
                  <c:y val="-3.378818047765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72-4238-A202-18C0EEBCC976}"/>
                </c:ext>
              </c:extLst>
            </c:dLbl>
            <c:dLbl>
              <c:idx val="8"/>
              <c:layout>
                <c:manualLayout>
                  <c:x val="-1.4658686990064588E-2"/>
                  <c:y val="-2.8156817064716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72-4238-A202-18C0EEBCC976}"/>
                </c:ext>
              </c:extLst>
            </c:dLbl>
            <c:dLbl>
              <c:idx val="10"/>
              <c:layout>
                <c:manualLayout>
                  <c:x val="-2.8859507287777881E-2"/>
                  <c:y val="-3.9945790952972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927705770763693E-2"/>
                      <c:h val="7.64641980915988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C72-4238-A202-18C0EEBCC976}"/>
                </c:ext>
              </c:extLst>
            </c:dLbl>
            <c:dLbl>
              <c:idx val="11"/>
              <c:layout>
                <c:manualLayout>
                  <c:x val="-1.4697247816505221E-2"/>
                  <c:y val="-3.4347991609252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72-4238-A202-18C0EEBCC97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72-4238-A202-18C0EEBCC9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mitra 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 Prices'!$J$31:$J$43</c:f>
              <c:strCache>
                <c:ptCount val="13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</c:strCache>
            </c:strRef>
          </c:cat>
          <c:val>
            <c:numRef>
              <c:f>'Monthly Prices'!$K$31:$K$43</c:f>
              <c:numCache>
                <c:formatCode>0.00</c:formatCode>
                <c:ptCount val="13"/>
                <c:pt idx="0">
                  <c:v>59.27</c:v>
                </c:pt>
                <c:pt idx="1">
                  <c:v>64.13</c:v>
                </c:pt>
                <c:pt idx="2">
                  <c:v>66.41</c:v>
                </c:pt>
                <c:pt idx="3">
                  <c:v>71.2</c:v>
                </c:pt>
                <c:pt idx="4">
                  <c:v>70.53</c:v>
                </c:pt>
                <c:pt idx="5">
                  <c:v>63.3</c:v>
                </c:pt>
                <c:pt idx="6">
                  <c:v>64</c:v>
                </c:pt>
                <c:pt idx="7">
                  <c:v>59.25</c:v>
                </c:pt>
                <c:pt idx="8">
                  <c:v>62.33</c:v>
                </c:pt>
                <c:pt idx="9">
                  <c:v>59.37</c:v>
                </c:pt>
                <c:pt idx="10">
                  <c:v>62.74</c:v>
                </c:pt>
                <c:pt idx="11">
                  <c:v>65.849999999999994</c:v>
                </c:pt>
                <c:pt idx="12">
                  <c:v>63.6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04-4C20-8E9C-2C9431C06A70}"/>
            </c:ext>
          </c:extLst>
        </c:ser>
        <c:ser>
          <c:idx val="1"/>
          <c:order val="1"/>
          <c:tx>
            <c:strRef>
              <c:f>'Monthly Prices'!$L$30</c:f>
              <c:strCache>
                <c:ptCount val="1"/>
                <c:pt idx="0">
                  <c:v>نفت اوپک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686568327682652E-2"/>
                  <c:y val="-5.505877125867401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04-4C20-8E9C-2C9431C06A70}"/>
                </c:ext>
              </c:extLst>
            </c:dLbl>
            <c:dLbl>
              <c:idx val="1"/>
              <c:layout>
                <c:manualLayout>
                  <c:x val="-3.4319706407186915E-2"/>
                  <c:y val="-3.08470124841119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04-4C20-8E9C-2C9431C06A70}"/>
                </c:ext>
              </c:extLst>
            </c:dLbl>
            <c:dLbl>
              <c:idx val="2"/>
              <c:layout>
                <c:manualLayout>
                  <c:x val="-3.764974101802495E-2"/>
                  <c:y val="-2.88179479976845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04-4C20-8E9C-2C9431C06A7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04-4C20-8E9C-2C9431C06A70}"/>
                </c:ext>
              </c:extLst>
            </c:dLbl>
            <c:dLbl>
              <c:idx val="4"/>
              <c:layout>
                <c:manualLayout>
                  <c:x val="-3.7808047734580276E-2"/>
                  <c:y val="3.03113678382193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04-4C20-8E9C-2C9431C06A70}"/>
                </c:ext>
              </c:extLst>
            </c:dLbl>
            <c:dLbl>
              <c:idx val="5"/>
              <c:layout>
                <c:manualLayout>
                  <c:x val="-3.3192115100258934E-2"/>
                  <c:y val="2.4907919448445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04-4C20-8E9C-2C9431C06A70}"/>
                </c:ext>
              </c:extLst>
            </c:dLbl>
            <c:dLbl>
              <c:idx val="6"/>
              <c:layout>
                <c:manualLayout>
                  <c:x val="-2.7606897875564706E-2"/>
                  <c:y val="2.851021837496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04-4C20-8E9C-2C9431C06A70}"/>
                </c:ext>
              </c:extLst>
            </c:dLbl>
            <c:dLbl>
              <c:idx val="7"/>
              <c:layout>
                <c:manualLayout>
                  <c:x val="-3.6627628330989065E-2"/>
                  <c:y val="-6.51938951586459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438070998475884E-2"/>
                      <c:h val="7.303878346587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1504-4C20-8E9C-2C9431C06A70}"/>
                </c:ext>
              </c:extLst>
            </c:dLbl>
            <c:dLbl>
              <c:idx val="8"/>
              <c:layout>
                <c:manualLayout>
                  <c:x val="-3.5605604430670269E-2"/>
                  <c:y val="2.6709068911703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04-4C20-8E9C-2C9431C06A70}"/>
                </c:ext>
              </c:extLst>
            </c:dLbl>
            <c:dLbl>
              <c:idx val="9"/>
              <c:layout>
                <c:manualLayout>
                  <c:x val="-1.3970279179177453E-2"/>
                  <c:y val="3.2265270702954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948436226188069E-2"/>
                      <c:h val="4.63046558906410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1504-4C20-8E9C-2C9431C06A70}"/>
                </c:ext>
              </c:extLst>
            </c:dLbl>
            <c:dLbl>
              <c:idx val="10"/>
              <c:layout>
                <c:manualLayout>
                  <c:x val="-2.0841350033996436E-2"/>
                  <c:y val="1.5484424722363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672523156907607E-2"/>
                      <c:h val="4.81041571399861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504-4C20-8E9C-2C9431C06A70}"/>
                </c:ext>
              </c:extLst>
            </c:dLbl>
            <c:dLbl>
              <c:idx val="11"/>
              <c:layout>
                <c:manualLayout>
                  <c:x val="-1.6842041149802194E-2"/>
                  <c:y val="3.46859913976630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79384008411294E-2"/>
                      <c:h val="6.9613421958975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1504-4C20-8E9C-2C9431C06A70}"/>
                </c:ext>
              </c:extLst>
            </c:dLbl>
            <c:dLbl>
              <c:idx val="12"/>
              <c:layout>
                <c:manualLayout>
                  <c:x val="-2.1951095210791208E-2"/>
                  <c:y val="2.53013389120782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800114463835664E-2"/>
                      <c:h val="5.89603749335155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1504-4C20-8E9C-2C9431C06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mitra 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 Prices'!$J$31:$J$43</c:f>
              <c:strCache>
                <c:ptCount val="13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</c:strCache>
            </c:strRef>
          </c:cat>
          <c:val>
            <c:numRef>
              <c:f>'Monthly Prices'!$L$31:$L$43</c:f>
              <c:numCache>
                <c:formatCode>0.00</c:formatCode>
                <c:ptCount val="13"/>
                <c:pt idx="0">
                  <c:v>58.96</c:v>
                </c:pt>
                <c:pt idx="1">
                  <c:v>64.319999999999993</c:v>
                </c:pt>
                <c:pt idx="2">
                  <c:v>66.8</c:v>
                </c:pt>
                <c:pt idx="3">
                  <c:v>70.66</c:v>
                </c:pt>
                <c:pt idx="4">
                  <c:v>69.13</c:v>
                </c:pt>
                <c:pt idx="5">
                  <c:v>61.3</c:v>
                </c:pt>
                <c:pt idx="6">
                  <c:v>62.91</c:v>
                </c:pt>
                <c:pt idx="7">
                  <c:v>58.92</c:v>
                </c:pt>
                <c:pt idx="8">
                  <c:v>60.84</c:v>
                </c:pt>
                <c:pt idx="9">
                  <c:v>58.47</c:v>
                </c:pt>
                <c:pt idx="10">
                  <c:v>61.41</c:v>
                </c:pt>
                <c:pt idx="11">
                  <c:v>64.41</c:v>
                </c:pt>
                <c:pt idx="12">
                  <c:v>63.76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504-4C20-8E9C-2C9431C06A70}"/>
            </c:ext>
          </c:extLst>
        </c:ser>
        <c:ser>
          <c:idx val="2"/>
          <c:order val="2"/>
          <c:tx>
            <c:strRef>
              <c:f>'Monthly Prices'!$M$30</c:f>
              <c:strCache>
                <c:ptCount val="1"/>
                <c:pt idx="0">
                  <c:v>نفت  WTI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46596938314363E-2"/>
                  <c:y val="2.900063474777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04-4C20-8E9C-2C9431C06A70}"/>
                </c:ext>
              </c:extLst>
            </c:dLbl>
            <c:dLbl>
              <c:idx val="1"/>
              <c:layout>
                <c:manualLayout>
                  <c:x val="-3.3905516372004292E-2"/>
                  <c:y val="2.5239593451034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04-4C20-8E9C-2C9431C06A70}"/>
                </c:ext>
              </c:extLst>
            </c:dLbl>
            <c:dLbl>
              <c:idx val="2"/>
              <c:layout>
                <c:manualLayout>
                  <c:x val="-1.8282871994591825E-2"/>
                  <c:y val="2.5239593451034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04-4C20-8E9C-2C9431C06A70}"/>
                </c:ext>
              </c:extLst>
            </c:dLbl>
            <c:dLbl>
              <c:idx val="3"/>
              <c:layout>
                <c:manualLayout>
                  <c:x val="-1.6937131723795889E-2"/>
                  <c:y val="-2.82583589719258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04-4C20-8E9C-2C9431C06A70}"/>
                </c:ext>
              </c:extLst>
            </c:dLbl>
            <c:dLbl>
              <c:idx val="4"/>
              <c:layout>
                <c:manualLayout>
                  <c:x val="-3.5888034977704771E-2"/>
                  <c:y val="2.99255972737105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04-4C20-8E9C-2C9431C06A70}"/>
                </c:ext>
              </c:extLst>
            </c:dLbl>
            <c:dLbl>
              <c:idx val="5"/>
              <c:layout>
                <c:manualLayout>
                  <c:x val="-3.0468227406932433E-2"/>
                  <c:y val="1.02362223927397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504-4C20-8E9C-2C9431C06A70}"/>
                </c:ext>
              </c:extLst>
            </c:dLbl>
            <c:dLbl>
              <c:idx val="6"/>
              <c:layout>
                <c:manualLayout>
                  <c:x val="-2.7112711008292146E-2"/>
                  <c:y val="3.6522717341251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504-4C20-8E9C-2C9431C06A70}"/>
                </c:ext>
              </c:extLst>
            </c:dLbl>
            <c:dLbl>
              <c:idx val="7"/>
              <c:layout>
                <c:manualLayout>
                  <c:x val="-2.2520573214148413E-2"/>
                  <c:y val="3.9318001983392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504-4C20-8E9C-2C9431C06A70}"/>
                </c:ext>
              </c:extLst>
            </c:dLbl>
            <c:dLbl>
              <c:idx val="8"/>
              <c:layout>
                <c:manualLayout>
                  <c:x val="-2.4884785916579989E-2"/>
                  <c:y val="4.0242964509329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504-4C20-8E9C-2C9431C06A70}"/>
                </c:ext>
              </c:extLst>
            </c:dLbl>
            <c:dLbl>
              <c:idx val="9"/>
              <c:layout>
                <c:manualLayout>
                  <c:x val="-1.2399508973939856E-2"/>
                  <c:y val="2.05535896283588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504-4C20-8E9C-2C9431C06A70}"/>
                </c:ext>
              </c:extLst>
            </c:dLbl>
            <c:dLbl>
              <c:idx val="10"/>
              <c:layout>
                <c:manualLayout>
                  <c:x val="-2.0374420688867891E-2"/>
                  <c:y val="1.6812945395950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504-4C20-8E9C-2C9431C06A70}"/>
                </c:ext>
              </c:extLst>
            </c:dLbl>
            <c:dLbl>
              <c:idx val="11"/>
              <c:layout>
                <c:manualLayout>
                  <c:x val="-2.7112711008292146E-2"/>
                  <c:y val="4.68196875125402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504-4C20-8E9C-2C9431C06A70}"/>
                </c:ext>
              </c:extLst>
            </c:dLbl>
            <c:dLbl>
              <c:idx val="12"/>
              <c:layout>
                <c:manualLayout>
                  <c:x val="-2.4099955730942865E-2"/>
                  <c:y val="2.80755613682262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26901878069911E-2"/>
                      <c:h val="4.48819664011574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1504-4C20-8E9C-2C9431C06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mitra Bold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 Prices'!$J$31:$J$43</c:f>
              <c:strCache>
                <c:ptCount val="13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</c:strCache>
            </c:strRef>
          </c:cat>
          <c:val>
            <c:numRef>
              <c:f>'Monthly Prices'!$M$31:$M$43</c:f>
              <c:numCache>
                <c:formatCode>0.00</c:formatCode>
                <c:ptCount val="13"/>
                <c:pt idx="0">
                  <c:v>51.52</c:v>
                </c:pt>
                <c:pt idx="1">
                  <c:v>54.95</c:v>
                </c:pt>
                <c:pt idx="2">
                  <c:v>58.15</c:v>
                </c:pt>
                <c:pt idx="3">
                  <c:v>63.87</c:v>
                </c:pt>
                <c:pt idx="4">
                  <c:v>60.84</c:v>
                </c:pt>
                <c:pt idx="5">
                  <c:v>54.68</c:v>
                </c:pt>
                <c:pt idx="6">
                  <c:v>57.52</c:v>
                </c:pt>
                <c:pt idx="7">
                  <c:v>54.84</c:v>
                </c:pt>
                <c:pt idx="8">
                  <c:v>56.95</c:v>
                </c:pt>
                <c:pt idx="9">
                  <c:v>53.98</c:v>
                </c:pt>
                <c:pt idx="10">
                  <c:v>57.06</c:v>
                </c:pt>
                <c:pt idx="11">
                  <c:v>59.8</c:v>
                </c:pt>
                <c:pt idx="12">
                  <c:v>57.52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1504-4C20-8E9C-2C9431C06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6339792"/>
        <c:axId val="236344272"/>
      </c:lineChart>
      <c:catAx>
        <c:axId val="23633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min_mitra Bold" pitchFamily="2" charset="0"/>
                <a:ea typeface="+mn-ea"/>
                <a:cs typeface="+mn-cs"/>
              </a:defRPr>
            </a:pPr>
            <a:endParaRPr lang="en-US"/>
          </a:p>
        </c:txPr>
        <c:crossAx val="236344272"/>
        <c:crosses val="autoZero"/>
        <c:auto val="0"/>
        <c:lblAlgn val="ctr"/>
        <c:lblOffset val="100"/>
        <c:noMultiLvlLbl val="0"/>
      </c:catAx>
      <c:valAx>
        <c:axId val="236344272"/>
        <c:scaling>
          <c:orientation val="minMax"/>
          <c:min val="40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mitra Bold" pitchFamily="2" charset="0"/>
                <a:ea typeface="+mn-ea"/>
                <a:cs typeface="+mn-cs"/>
              </a:defRPr>
            </a:pPr>
            <a:endParaRPr lang="en-US"/>
          </a:p>
        </c:txPr>
        <c:crossAx val="23633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44917271200625486"/>
          <c:y val="7.3728941101847578E-2"/>
          <c:w val="0.27530363725440932"/>
          <c:h val="7.16285038332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Armin_mitra Bold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 baseline="0">
          <a:latin typeface="Armin_mitra Bold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4189489801029E-2"/>
          <c:y val="6.0705592765897549E-2"/>
          <c:w val="0.91475810510198974"/>
          <c:h val="0.7681026358883162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11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6DF-465C-B183-99F0544967B6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76DF-465C-B183-99F0544967B6}"/>
              </c:ext>
            </c:extLst>
          </c:dPt>
          <c:dLbls>
            <c:dLbl>
              <c:idx val="0"/>
              <c:layout>
                <c:manualLayout>
                  <c:x val="-2.8924207897649414E-2"/>
                  <c:y val="3.0056482094978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DF-465C-B183-99F0544967B6}"/>
                </c:ext>
              </c:extLst>
            </c:dLbl>
            <c:dLbl>
              <c:idx val="1"/>
              <c:layout>
                <c:manualLayout>
                  <c:x val="-3.642180939005004E-2"/>
                  <c:y val="-3.1960746617597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DF-465C-B183-99F0544967B6}"/>
                </c:ext>
              </c:extLst>
            </c:dLbl>
            <c:dLbl>
              <c:idx val="2"/>
              <c:layout>
                <c:manualLayout>
                  <c:x val="-2.0142022637042328E-2"/>
                  <c:y val="3.8362937583894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DF-465C-B183-99F0544967B6}"/>
                </c:ext>
              </c:extLst>
            </c:dLbl>
            <c:dLbl>
              <c:idx val="3"/>
              <c:layout>
                <c:manualLayout>
                  <c:x val="-3.0565605119742736E-2"/>
                  <c:y val="-3.8707529000607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755509927372922E-2"/>
                      <c:h val="6.992287675042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6DF-465C-B183-99F0544967B6}"/>
                </c:ext>
              </c:extLst>
            </c:dLbl>
            <c:dLbl>
              <c:idx val="4"/>
              <c:layout>
                <c:manualLayout>
                  <c:x val="-2.2249415952831239E-2"/>
                  <c:y val="3.4817209649340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DF-465C-B183-99F0544967B6}"/>
                </c:ext>
              </c:extLst>
            </c:dLbl>
            <c:dLbl>
              <c:idx val="5"/>
              <c:layout>
                <c:manualLayout>
                  <c:x val="-3.7122893876079671E-2"/>
                  <c:y val="-4.2384744255665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DF-465C-B183-99F0544967B6}"/>
                </c:ext>
              </c:extLst>
            </c:dLbl>
            <c:dLbl>
              <c:idx val="6"/>
              <c:layout>
                <c:manualLayout>
                  <c:x val="-6.674824785849371E-3"/>
                  <c:y val="4.4764983834866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DF-465C-B183-99F0544967B6}"/>
                </c:ext>
              </c:extLst>
            </c:dLbl>
            <c:dLbl>
              <c:idx val="7"/>
              <c:layout>
                <c:manualLayout>
                  <c:x val="-2.8924207897649414E-2"/>
                  <c:y val="-4.0611793523226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DF-465C-B183-99F0544967B6}"/>
                </c:ext>
              </c:extLst>
            </c:dLbl>
            <c:dLbl>
              <c:idx val="8"/>
              <c:layout>
                <c:manualLayout>
                  <c:x val="-2.4474322665419643E-2"/>
                  <c:y val="4.1087913295135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DF-465C-B183-99F0544967B6}"/>
                </c:ext>
              </c:extLst>
            </c:dLbl>
            <c:dLbl>
              <c:idx val="9"/>
              <c:layout>
                <c:manualLayout>
                  <c:x val="-1.5226131102798888E-2"/>
                  <c:y val="-3.5506433517458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6DF-465C-B183-99F0544967B6}"/>
                </c:ext>
              </c:extLst>
            </c:dLbl>
            <c:dLbl>
              <c:idx val="10"/>
              <c:layout>
                <c:manualLayout>
                  <c:x val="-2.2249415952831239E-2"/>
                  <c:y val="4.4764983834866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6DF-465C-B183-99F0544967B6}"/>
                </c:ext>
              </c:extLst>
            </c:dLbl>
            <c:dLbl>
              <c:idx val="11"/>
              <c:layout>
                <c:manualLayout>
                  <c:x val="-3.5599081857839013E-2"/>
                  <c:y val="-3.69347928331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DF-465C-B183-99F0544967B6}"/>
                </c:ext>
              </c:extLst>
            </c:dLbl>
            <c:dLbl>
              <c:idx val="12"/>
              <c:layout>
                <c:manualLayout>
                  <c:x val="-1.2883649394676153E-2"/>
                  <c:y val="-4.563518969263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DF-465C-B183-99F0544967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FFC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 Prices'!$CC$67:$CC$79</c:f>
              <c:strCache>
                <c:ptCount val="13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</c:strCache>
            </c:strRef>
          </c:cat>
          <c:val>
            <c:numRef>
              <c:f>'Monthly Prices'!$CD$67:$CD$79</c:f>
              <c:numCache>
                <c:formatCode>#,##0</c:formatCode>
                <c:ptCount val="13"/>
                <c:pt idx="0">
                  <c:v>1291.75</c:v>
                </c:pt>
                <c:pt idx="1">
                  <c:v>1320.07</c:v>
                </c:pt>
                <c:pt idx="2">
                  <c:v>1300.9000000000001</c:v>
                </c:pt>
                <c:pt idx="3">
                  <c:v>1285.9100000000001</c:v>
                </c:pt>
                <c:pt idx="4">
                  <c:v>1283.7</c:v>
                </c:pt>
                <c:pt idx="5">
                  <c:v>1359.04</c:v>
                </c:pt>
                <c:pt idx="6">
                  <c:v>1412.89</c:v>
                </c:pt>
                <c:pt idx="7">
                  <c:v>1500.41</c:v>
                </c:pt>
                <c:pt idx="8">
                  <c:v>1510.58</c:v>
                </c:pt>
                <c:pt idx="9">
                  <c:v>1494.81</c:v>
                </c:pt>
                <c:pt idx="10">
                  <c:v>1470.79</c:v>
                </c:pt>
                <c:pt idx="11">
                  <c:v>1479.13</c:v>
                </c:pt>
                <c:pt idx="12">
                  <c:v>1560.67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76DF-465C-B183-99F054496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349312"/>
        <c:axId val="236348192"/>
      </c:lineChart>
      <c:catAx>
        <c:axId val="23634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min_nazanin" pitchFamily="2" charset="0"/>
                <a:ea typeface="+mn-ea"/>
                <a:cs typeface="+mn-cs"/>
              </a:defRPr>
            </a:pPr>
            <a:endParaRPr lang="en-US"/>
          </a:p>
        </c:txPr>
        <c:crossAx val="236348192"/>
        <c:crosses val="autoZero"/>
        <c:auto val="1"/>
        <c:lblAlgn val="ctr"/>
        <c:lblOffset val="100"/>
        <c:noMultiLvlLbl val="0"/>
      </c:catAx>
      <c:valAx>
        <c:axId val="236348192"/>
        <c:scaling>
          <c:orientation val="minMax"/>
          <c:min val="12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" pitchFamily="2" charset="0"/>
                <a:ea typeface="+mn-ea"/>
                <a:cs typeface="+mn-cs"/>
              </a:defRPr>
            </a:pPr>
            <a:endParaRPr lang="en-US"/>
          </a:p>
        </c:txPr>
        <c:crossAx val="23634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aseline="0">
          <a:latin typeface="Armin_nazanin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99458534878995E-2"/>
          <c:y val="6.9580015068625656E-2"/>
          <c:w val="0.93020176545376276"/>
          <c:h val="0.72414063827295072"/>
        </c:manualLayout>
      </c:layout>
      <c:lineChart>
        <c:grouping val="standard"/>
        <c:varyColors val="0"/>
        <c:ser>
          <c:idx val="0"/>
          <c:order val="0"/>
          <c:tx>
            <c:strRef>
              <c:f>Sheet1!$J$4</c:f>
              <c:strCache>
                <c:ptCount val="1"/>
                <c:pt idx="0">
                  <c:v>روی</c:v>
                </c:pt>
              </c:strCache>
            </c:strRef>
          </c:tx>
          <c:spPr>
            <a:ln w="44450" cap="sq" cmpd="sng" algn="ctr">
              <a:solidFill>
                <a:srgbClr val="CC0000"/>
              </a:solidFill>
              <a:bevel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105015853545472E-2"/>
                  <c:y val="-3.4844051238272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34-4A5B-95B9-1A3FAF36132D}"/>
                </c:ext>
              </c:extLst>
            </c:dLbl>
            <c:dLbl>
              <c:idx val="1"/>
              <c:layout>
                <c:manualLayout>
                  <c:x val="-1.3505749321111345E-2"/>
                  <c:y val="-5.0925921040551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34-4A5B-95B9-1A3FAF36132D}"/>
                </c:ext>
              </c:extLst>
            </c:dLbl>
            <c:dLbl>
              <c:idx val="2"/>
              <c:layout>
                <c:manualLayout>
                  <c:x val="-1.8416930892424532E-2"/>
                  <c:y val="-4.556529777312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34-4A5B-95B9-1A3FAF36132D}"/>
                </c:ext>
              </c:extLst>
            </c:dLbl>
            <c:dLbl>
              <c:idx val="3"/>
              <c:layout>
                <c:manualLayout>
                  <c:x val="-4.9111815713132534E-3"/>
                  <c:y val="-5.8966855941691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34-4A5B-95B9-1A3FAF36132D}"/>
                </c:ext>
              </c:extLst>
            </c:dLbl>
            <c:dLbl>
              <c:idx val="4"/>
              <c:layout>
                <c:manualLayout>
                  <c:x val="-4.9111815713132534E-3"/>
                  <c:y val="-4.556529777312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34-4A5B-95B9-1A3FAF36132D}"/>
                </c:ext>
              </c:extLst>
            </c:dLbl>
            <c:dLbl>
              <c:idx val="5"/>
              <c:layout>
                <c:manualLayout>
                  <c:x val="1.2277953928283021E-3"/>
                  <c:y val="-5.0925921040551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34-4A5B-95B9-1A3FAF36132D}"/>
                </c:ext>
              </c:extLst>
            </c:dLbl>
            <c:dLbl>
              <c:idx val="6"/>
              <c:layout>
                <c:manualLayout>
                  <c:x val="-9.0037288688966707E-17"/>
                  <c:y val="-2.948342797084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34-4A5B-95B9-1A3FAF36132D}"/>
                </c:ext>
              </c:extLst>
            </c:dLbl>
            <c:dLbl>
              <c:idx val="7"/>
              <c:layout>
                <c:manualLayout>
                  <c:x val="-1.3505749321111322E-2"/>
                  <c:y val="-5.6286544307978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34-4A5B-95B9-1A3FAF36132D}"/>
                </c:ext>
              </c:extLst>
            </c:dLbl>
            <c:dLbl>
              <c:idx val="8"/>
              <c:layout>
                <c:manualLayout>
                  <c:x val="-8.5945677497982053E-3"/>
                  <c:y val="-4.2884986139412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34-4A5B-95B9-1A3FAF36132D}"/>
                </c:ext>
              </c:extLst>
            </c:dLbl>
            <c:dLbl>
              <c:idx val="9"/>
              <c:layout>
                <c:manualLayout>
                  <c:x val="-2.4555907856566041E-3"/>
                  <c:y val="-2.1442493069706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34-4A5B-95B9-1A3FAF36132D}"/>
                </c:ext>
              </c:extLst>
            </c:dLbl>
            <c:dLbl>
              <c:idx val="10"/>
              <c:layout>
                <c:manualLayout>
                  <c:x val="-6.1389769641416007E-3"/>
                  <c:y val="-2.6803116337132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634-4A5B-95B9-1A3FAF36132D}"/>
                </c:ext>
              </c:extLst>
            </c:dLbl>
            <c:dLbl>
              <c:idx val="11"/>
              <c:layout>
                <c:manualLayout>
                  <c:x val="-1.2277953928283021E-3"/>
                  <c:y val="-6.1647167575404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34-4A5B-95B9-1A3FAF36132D}"/>
                </c:ext>
              </c:extLst>
            </c:dLbl>
            <c:dLbl>
              <c:idx val="12"/>
              <c:layout>
                <c:manualLayout>
                  <c:x val="-2.4555907856567841E-3"/>
                  <c:y val="-4.0204674505698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34-4A5B-95B9-1A3FAF3613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min_nazanin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Sheet1!$H$5:$I$17</c:f>
              <c:strCache>
                <c:ptCount val="13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</c:strCache>
            </c:strRef>
          </c:cat>
          <c:val>
            <c:numRef>
              <c:f>Sheet1!$J$5:$J$17</c:f>
              <c:numCache>
                <c:formatCode>#,##0</c:formatCode>
                <c:ptCount val="13"/>
                <c:pt idx="0">
                  <c:v>2569.6999999999998</c:v>
                </c:pt>
                <c:pt idx="1">
                  <c:v>2707.19</c:v>
                </c:pt>
                <c:pt idx="2">
                  <c:v>2850.6</c:v>
                </c:pt>
                <c:pt idx="3">
                  <c:v>2932.65</c:v>
                </c:pt>
                <c:pt idx="4">
                  <c:v>2742.81</c:v>
                </c:pt>
                <c:pt idx="5">
                  <c:v>2601.2199999999998</c:v>
                </c:pt>
                <c:pt idx="6">
                  <c:v>2446.5100000000002</c:v>
                </c:pt>
                <c:pt idx="7">
                  <c:v>2273.0100000000002</c:v>
                </c:pt>
                <c:pt idx="8">
                  <c:v>2331.56</c:v>
                </c:pt>
                <c:pt idx="9">
                  <c:v>2451.65</c:v>
                </c:pt>
                <c:pt idx="10">
                  <c:v>2425.48</c:v>
                </c:pt>
                <c:pt idx="11">
                  <c:v>2272.54</c:v>
                </c:pt>
                <c:pt idx="12">
                  <c:v>2354.31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634-4A5B-95B9-1A3FAF36132D}"/>
            </c:ext>
          </c:extLst>
        </c:ser>
        <c:ser>
          <c:idx val="1"/>
          <c:order val="1"/>
          <c:tx>
            <c:strRef>
              <c:f>Sheet1!$K$4</c:f>
              <c:strCache>
                <c:ptCount val="1"/>
                <c:pt idx="0">
                  <c:v>سرب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555907856566042E-2"/>
                  <c:y val="-4.0204674505698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634-4A5B-95B9-1A3FAF36132D}"/>
                </c:ext>
              </c:extLst>
            </c:dLbl>
            <c:dLbl>
              <c:idx val="1"/>
              <c:layout>
                <c:manualLayout>
                  <c:x val="-1.4733544713939648E-2"/>
                  <c:y val="-3.752436287198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634-4A5B-95B9-1A3FAF36132D}"/>
                </c:ext>
              </c:extLst>
            </c:dLbl>
            <c:dLbl>
              <c:idx val="2"/>
              <c:layout>
                <c:manualLayout>
                  <c:x val="-1.2277953928283021E-2"/>
                  <c:y val="-3.7524362871985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634-4A5B-95B9-1A3FAF36132D}"/>
                </c:ext>
              </c:extLst>
            </c:dLbl>
            <c:dLbl>
              <c:idx val="4"/>
              <c:layout>
                <c:manualLayout>
                  <c:x val="-1.2277953928283021E-2"/>
                  <c:y val="-5.8966855941691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634-4A5B-95B9-1A3FAF36132D}"/>
                </c:ext>
              </c:extLst>
            </c:dLbl>
            <c:dLbl>
              <c:idx val="5"/>
              <c:layout>
                <c:manualLayout>
                  <c:x val="-1.4733544713939626E-2"/>
                  <c:y val="-4.8245609406838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634-4A5B-95B9-1A3FAF36132D}"/>
                </c:ext>
              </c:extLst>
            </c:dLbl>
            <c:dLbl>
              <c:idx val="6"/>
              <c:layout>
                <c:manualLayout>
                  <c:x val="-1.718913549959623E-2"/>
                  <c:y val="-3.752436287198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634-4A5B-95B9-1A3FAF36132D}"/>
                </c:ext>
              </c:extLst>
            </c:dLbl>
            <c:dLbl>
              <c:idx val="10"/>
              <c:layout>
                <c:manualLayout>
                  <c:x val="-1.4733544713939626E-2"/>
                  <c:y val="-2.1442493069706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634-4A5B-95B9-1A3FAF36132D}"/>
                </c:ext>
              </c:extLst>
            </c:dLbl>
            <c:dLbl>
              <c:idx val="11"/>
              <c:layout>
                <c:manualLayout>
                  <c:x val="-1.2277953928283021E-2"/>
                  <c:y val="-2.9483427970845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34-4A5B-95B9-1A3FAF36132D}"/>
                </c:ext>
              </c:extLst>
            </c:dLbl>
            <c:dLbl>
              <c:idx val="12"/>
              <c:layout>
                <c:manualLayout>
                  <c:x val="-6.1389769641415105E-3"/>
                  <c:y val="-2.9483427970845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34-4A5B-95B9-1A3FAF3613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min_nazanin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Sheet1!$H$5:$I$17</c:f>
              <c:strCache>
                <c:ptCount val="13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</c:strCache>
            </c:strRef>
          </c:cat>
          <c:val>
            <c:numRef>
              <c:f>Sheet1!$K$5:$K$17</c:f>
              <c:numCache>
                <c:formatCode>#,##0</c:formatCode>
                <c:ptCount val="13"/>
                <c:pt idx="0">
                  <c:v>1997.14</c:v>
                </c:pt>
                <c:pt idx="1">
                  <c:v>2062.79</c:v>
                </c:pt>
                <c:pt idx="2">
                  <c:v>2046.46</c:v>
                </c:pt>
                <c:pt idx="3">
                  <c:v>1938.99</c:v>
                </c:pt>
                <c:pt idx="4">
                  <c:v>1815.19</c:v>
                </c:pt>
                <c:pt idx="5">
                  <c:v>1899.7</c:v>
                </c:pt>
                <c:pt idx="6">
                  <c:v>1975.64</c:v>
                </c:pt>
                <c:pt idx="7">
                  <c:v>2044.55</c:v>
                </c:pt>
                <c:pt idx="8">
                  <c:v>2071.85</c:v>
                </c:pt>
                <c:pt idx="9">
                  <c:v>2184.09</c:v>
                </c:pt>
                <c:pt idx="10">
                  <c:v>2021.15</c:v>
                </c:pt>
                <c:pt idx="11">
                  <c:v>1900.54</c:v>
                </c:pt>
                <c:pt idx="12">
                  <c:v>1923.93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D634-4A5B-95B9-1A3FAF36132D}"/>
            </c:ext>
          </c:extLst>
        </c:ser>
        <c:ser>
          <c:idx val="2"/>
          <c:order val="2"/>
          <c:tx>
            <c:strRef>
              <c:f>Sheet1!$L$4</c:f>
              <c:strCache>
                <c:ptCount val="1"/>
                <c:pt idx="0">
                  <c:v>آلومینیوم</c:v>
                </c:pt>
              </c:strCache>
            </c:strRef>
          </c:tx>
          <c:spPr>
            <a:ln w="22225" cap="rnd" cmpd="sng" algn="ctr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011498642222645E-2"/>
                  <c:y val="3.2163739604559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634-4A5B-95B9-1A3FAF36132D}"/>
                </c:ext>
              </c:extLst>
            </c:dLbl>
            <c:dLbl>
              <c:idx val="1"/>
              <c:layout>
                <c:manualLayout>
                  <c:x val="-1.2277953928283044E-2"/>
                  <c:y val="4.5565297773125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34-4A5B-95B9-1A3FAF36132D}"/>
                </c:ext>
              </c:extLst>
            </c:dLbl>
            <c:dLbl>
              <c:idx val="2"/>
              <c:layout>
                <c:manualLayout>
                  <c:x val="-8.5945677497981151E-3"/>
                  <c:y val="3.4844051238272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634-4A5B-95B9-1A3FAF36132D}"/>
                </c:ext>
              </c:extLst>
            </c:dLbl>
            <c:dLbl>
              <c:idx val="3"/>
              <c:layout>
                <c:manualLayout>
                  <c:x val="-9.8223631426264616E-3"/>
                  <c:y val="4.2884986139412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634-4A5B-95B9-1A3FAF36132D}"/>
                </c:ext>
              </c:extLst>
            </c:dLbl>
            <c:dLbl>
              <c:idx val="4"/>
              <c:layout>
                <c:manualLayout>
                  <c:x val="-4.9111815713131632E-3"/>
                  <c:y val="5.0925921040551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634-4A5B-95B9-1A3FAF36132D}"/>
                </c:ext>
              </c:extLst>
            </c:dLbl>
            <c:dLbl>
              <c:idx val="5"/>
              <c:layout>
                <c:manualLayout>
                  <c:x val="-4.9111815713132985E-3"/>
                  <c:y val="5.3606232674265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634-4A5B-95B9-1A3FAF36132D}"/>
                </c:ext>
              </c:extLst>
            </c:dLbl>
            <c:dLbl>
              <c:idx val="6"/>
              <c:layout>
                <c:manualLayout>
                  <c:x val="-2.4555907856566943E-3"/>
                  <c:y val="5.3606232674265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634-4A5B-95B9-1A3FAF36132D}"/>
                </c:ext>
              </c:extLst>
            </c:dLbl>
            <c:dLbl>
              <c:idx val="7"/>
              <c:layout>
                <c:manualLayout>
                  <c:x val="4.9111815713132083E-3"/>
                  <c:y val="2.6803116337132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634-4A5B-95B9-1A3FAF36132D}"/>
                </c:ext>
              </c:extLst>
            </c:dLbl>
            <c:dLbl>
              <c:idx val="8"/>
              <c:layout>
                <c:manualLayout>
                  <c:x val="-1.2277953928283921E-3"/>
                  <c:y val="3.7524362871985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634-4A5B-95B9-1A3FAF36132D}"/>
                </c:ext>
              </c:extLst>
            </c:dLbl>
            <c:dLbl>
              <c:idx val="9"/>
              <c:layout>
                <c:manualLayout>
                  <c:x val="-6.1389769641415105E-3"/>
                  <c:y val="4.8245609406838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634-4A5B-95B9-1A3FAF36132D}"/>
                </c:ext>
              </c:extLst>
            </c:dLbl>
            <c:dLbl>
              <c:idx val="10"/>
              <c:layout>
                <c:manualLayout>
                  <c:x val="-9.0037288688966707E-17"/>
                  <c:y val="3.4844051238272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634-4A5B-95B9-1A3FAF36132D}"/>
                </c:ext>
              </c:extLst>
            </c:dLbl>
            <c:dLbl>
              <c:idx val="11"/>
              <c:layout>
                <c:manualLayout>
                  <c:x val="-2.4555907856566041E-3"/>
                  <c:y val="3.2163739604559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634-4A5B-95B9-1A3FAF36132D}"/>
                </c:ext>
              </c:extLst>
            </c:dLbl>
            <c:dLbl>
              <c:idx val="12"/>
              <c:layout>
                <c:manualLayout>
                  <c:x val="-1.3505749321111322E-2"/>
                  <c:y val="4.8245609406838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634-4A5B-95B9-1A3FAF3613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min_nazanin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Sheet1!$H$5:$I$17</c:f>
              <c:strCache>
                <c:ptCount val="13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</c:strCache>
            </c:strRef>
          </c:cat>
          <c:val>
            <c:numRef>
              <c:f>Sheet1!$L$5:$L$17</c:f>
              <c:numCache>
                <c:formatCode>#,##0</c:formatCode>
                <c:ptCount val="13"/>
                <c:pt idx="0">
                  <c:v>1853.72</c:v>
                </c:pt>
                <c:pt idx="1">
                  <c:v>1862.99</c:v>
                </c:pt>
                <c:pt idx="2">
                  <c:v>1871.21</c:v>
                </c:pt>
                <c:pt idx="3">
                  <c:v>1845.42</c:v>
                </c:pt>
                <c:pt idx="4">
                  <c:v>1781.26</c:v>
                </c:pt>
                <c:pt idx="5">
                  <c:v>1755.95</c:v>
                </c:pt>
                <c:pt idx="6">
                  <c:v>1796.99</c:v>
                </c:pt>
                <c:pt idx="7">
                  <c:v>1740.68</c:v>
                </c:pt>
                <c:pt idx="8">
                  <c:v>1753.51</c:v>
                </c:pt>
                <c:pt idx="9">
                  <c:v>1725.96</c:v>
                </c:pt>
                <c:pt idx="10">
                  <c:v>1774.79</c:v>
                </c:pt>
                <c:pt idx="11">
                  <c:v>1771.38</c:v>
                </c:pt>
                <c:pt idx="12">
                  <c:v>1773.09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D634-4A5B-95B9-1A3FAF361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786384"/>
        <c:axId val="175786944"/>
      </c:lineChart>
      <c:catAx>
        <c:axId val="17578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rmin_nazanin" pitchFamily="2" charset="0"/>
                <a:ea typeface="+mn-ea"/>
                <a:cs typeface="+mn-cs"/>
              </a:defRPr>
            </a:pPr>
            <a:endParaRPr lang="en-US"/>
          </a:p>
        </c:txPr>
        <c:crossAx val="175786944"/>
        <c:crosses val="autoZero"/>
        <c:auto val="1"/>
        <c:lblAlgn val="ctr"/>
        <c:lblOffset val="100"/>
        <c:noMultiLvlLbl val="0"/>
      </c:catAx>
      <c:valAx>
        <c:axId val="175786944"/>
        <c:scaling>
          <c:orientation val="minMax"/>
          <c:min val="15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rmin_nazanin" pitchFamily="2" charset="0"/>
                <a:ea typeface="+mn-ea"/>
                <a:cs typeface="+mn-cs"/>
              </a:defRPr>
            </a:pPr>
            <a:endParaRPr lang="en-US"/>
          </a:p>
        </c:txPr>
        <c:crossAx val="17578638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220421001548009"/>
          <c:y val="4.3169727649992794E-2"/>
          <c:w val="7.6539167618489085E-2"/>
          <c:h val="0.23685128767065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min_nazani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400" b="1">
          <a:latin typeface="Armin_nazanin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954490533715193E-2"/>
          <c:y val="5.5946428140225608E-2"/>
          <c:w val="0.94867607605272364"/>
          <c:h val="0.70496592545667802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rgbClr val="F79646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6017461126383816E-2"/>
                  <c:y val="-1.74290578255111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39-4BA6-A341-B0BE644B8DE4}"/>
                </c:ext>
              </c:extLst>
            </c:dLbl>
            <c:dLbl>
              <c:idx val="2"/>
              <c:layout>
                <c:manualLayout>
                  <c:x val="-4.7545273796108213E-2"/>
                  <c:y val="-3.7982645473947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39-4BA6-A341-B0BE644B8DE4}"/>
                </c:ext>
              </c:extLst>
            </c:dLbl>
            <c:dLbl>
              <c:idx val="3"/>
              <c:layout>
                <c:manualLayout>
                  <c:x val="-2.0352675172038235E-2"/>
                  <c:y val="-3.06546967374644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39-4BA6-A341-B0BE644B8DE4}"/>
                </c:ext>
              </c:extLst>
            </c:dLbl>
            <c:dLbl>
              <c:idx val="4"/>
              <c:layout>
                <c:manualLayout>
                  <c:x val="-4.9663769239419363E-2"/>
                  <c:y val="2.49328517481763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39-4BA6-A341-B0BE644B8DE4}"/>
                </c:ext>
              </c:extLst>
            </c:dLbl>
            <c:dLbl>
              <c:idx val="5"/>
              <c:layout>
                <c:manualLayout>
                  <c:x val="-4.7823292826774048E-2"/>
                  <c:y val="3.66401448098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224855666970528E-2"/>
                      <c:h val="8.1267959603314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C39-4BA6-A341-B0BE644B8DE4}"/>
                </c:ext>
              </c:extLst>
            </c:dLbl>
            <c:dLbl>
              <c:idx val="6"/>
              <c:layout>
                <c:manualLayout>
                  <c:x val="-3.0944773466710446E-2"/>
                  <c:y val="-5.25509086927961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39-4BA6-A341-B0BE644B8DE4}"/>
                </c:ext>
              </c:extLst>
            </c:dLbl>
            <c:dLbl>
              <c:idx val="7"/>
              <c:layout>
                <c:manualLayout>
                  <c:x val="-4.3655291420316981E-2"/>
                  <c:y val="3.06546967374644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39-4BA6-A341-B0BE644B8DE4}"/>
                </c:ext>
              </c:extLst>
            </c:dLbl>
            <c:dLbl>
              <c:idx val="8"/>
              <c:layout>
                <c:manualLayout>
                  <c:x val="-4.7892130738185774E-2"/>
                  <c:y val="-3.94131815195971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39-4BA6-A341-B0BE644B8DE4}"/>
                </c:ext>
              </c:extLst>
            </c:dLbl>
            <c:dLbl>
              <c:idx val="9"/>
              <c:layout>
                <c:manualLayout>
                  <c:x val="-4.1502451209095764E-2"/>
                  <c:y val="1.7165758663796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39-4BA6-A341-B0BE644B8DE4}"/>
                </c:ext>
              </c:extLst>
            </c:dLbl>
            <c:dLbl>
              <c:idx val="10"/>
              <c:layout>
                <c:manualLayout>
                  <c:x val="-3.7509408862634194E-2"/>
                  <c:y val="-3.94131447114482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39-4BA6-A341-B0BE644B8DE4}"/>
                </c:ext>
              </c:extLst>
            </c:dLbl>
            <c:dLbl>
              <c:idx val="11"/>
              <c:layout>
                <c:manualLayout>
                  <c:x val="-5.0010550397120282E-2"/>
                  <c:y val="-3.94131815195971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C39-4BA6-A341-B0BE644B8DE4}"/>
                </c:ext>
              </c:extLst>
            </c:dLbl>
            <c:dLbl>
              <c:idx val="12"/>
              <c:layout>
                <c:manualLayout>
                  <c:x val="-3.8613953046145844E-2"/>
                  <c:y val="4.8171666301729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C39-4BA6-A341-B0BE644B8D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'Monthly Prices'!$AE$53:$AE$65</c:f>
              <c:strCache>
                <c:ptCount val="13"/>
                <c:pt idx="0">
                  <c:v>ژانویه 2019 (دی 1397)</c:v>
                </c:pt>
                <c:pt idx="1">
                  <c:v>فوریه 2019 (بهمن 1397)</c:v>
                </c:pt>
                <c:pt idx="2">
                  <c:v>مارس 2019 (اسفند 1397)</c:v>
                </c:pt>
                <c:pt idx="3">
                  <c:v>آوریل 2019 (فروردین 1398)</c:v>
                </c:pt>
                <c:pt idx="4">
                  <c:v>می 2019 (اردیبهشت 1398)</c:v>
                </c:pt>
                <c:pt idx="5">
                  <c:v>ژوئن 2019 (خرداد 1398)</c:v>
                </c:pt>
                <c:pt idx="6">
                  <c:v>جولای 2019 (تیر 1398)</c:v>
                </c:pt>
                <c:pt idx="7">
                  <c:v>آگوست 2019 (مرداد 1398)</c:v>
                </c:pt>
                <c:pt idx="8">
                  <c:v>سپتامبر 2019 (شهریور 1398)</c:v>
                </c:pt>
                <c:pt idx="9">
                  <c:v>اکتبر 2019 (مهر 1398)</c:v>
                </c:pt>
                <c:pt idx="10">
                  <c:v>نوامبر 2019 (آبان 1398) </c:v>
                </c:pt>
                <c:pt idx="11">
                  <c:v>دسامبر 2019 (آذر 1398)</c:v>
                </c:pt>
                <c:pt idx="12">
                  <c:v>ژانویه 2020 (دی 1398)</c:v>
                </c:pt>
              </c:strCache>
            </c:strRef>
          </c:cat>
          <c:val>
            <c:numRef>
              <c:f>'Monthly Prices'!$AF$53:$AF$65</c:f>
              <c:numCache>
                <c:formatCode>#,##0</c:formatCode>
                <c:ptCount val="13"/>
                <c:pt idx="0">
                  <c:v>5939.1</c:v>
                </c:pt>
                <c:pt idx="1">
                  <c:v>6300.49</c:v>
                </c:pt>
                <c:pt idx="2">
                  <c:v>6439.46</c:v>
                </c:pt>
                <c:pt idx="3">
                  <c:v>6438.36</c:v>
                </c:pt>
                <c:pt idx="4">
                  <c:v>6017.9</c:v>
                </c:pt>
                <c:pt idx="5">
                  <c:v>5882.23</c:v>
                </c:pt>
                <c:pt idx="6">
                  <c:v>5941.2</c:v>
                </c:pt>
                <c:pt idx="7">
                  <c:v>5709.44</c:v>
                </c:pt>
                <c:pt idx="8">
                  <c:v>5759.25</c:v>
                </c:pt>
                <c:pt idx="9">
                  <c:v>5757.3</c:v>
                </c:pt>
                <c:pt idx="10">
                  <c:v>5859.95</c:v>
                </c:pt>
                <c:pt idx="11">
                  <c:v>6077.06</c:v>
                </c:pt>
                <c:pt idx="12">
                  <c:v>6031.21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C39-4BA6-A341-B0BE644B8DE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1404928"/>
        <c:axId val="181405488"/>
      </c:lineChart>
      <c:catAx>
        <c:axId val="18140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1405488"/>
        <c:crosses val="autoZero"/>
        <c:auto val="1"/>
        <c:lblAlgn val="ctr"/>
        <c:lblOffset val="100"/>
        <c:noMultiLvlLbl val="0"/>
      </c:catAx>
      <c:valAx>
        <c:axId val="1814054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1404928"/>
        <c:crosses val="autoZero"/>
        <c:crossBetween val="between"/>
      </c:valAx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4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image" Target="../media/image10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F46BC-2DD9-45A6-94BC-3215C43C4414}" type="doc">
      <dgm:prSet loTypeId="urn:microsoft.com/office/officeart/2005/8/layout/vList2" loCatId="list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pPr rtl="1"/>
          <a:endParaRPr lang="fa-IR"/>
        </a:p>
      </dgm:t>
    </dgm:pt>
    <dgm:pt modelId="{23990349-C0D3-4236-B5EE-F445F3A34504}">
      <dgm:prSet/>
      <dgm:spPr/>
      <dgm:t>
        <a:bodyPr/>
        <a:lstStyle/>
        <a:p>
          <a:pPr algn="just" rtl="1"/>
          <a:r>
            <a:rPr lang="ar-SA" dirty="0" smtClean="0"/>
            <a:t>تشکیل و راه اندازی انواع شرکت و سرمایه</a:t>
          </a:r>
          <a:r>
            <a:rPr lang="fa-IR" dirty="0" smtClean="0"/>
            <a:t>‌</a:t>
          </a:r>
          <a:r>
            <a:rPr lang="ar-SA" dirty="0" smtClean="0"/>
            <a:t>گذاری در سهام</a:t>
          </a:r>
          <a:r>
            <a:rPr lang="fa-IR" dirty="0" smtClean="0"/>
            <a:t> و </a:t>
          </a:r>
          <a:r>
            <a:rPr lang="ar-SA" dirty="0" smtClean="0"/>
            <a:t>سهم الشرکه</a:t>
          </a:r>
          <a:r>
            <a:rPr lang="fa-IR" dirty="0" smtClean="0"/>
            <a:t> </a:t>
          </a:r>
          <a:r>
            <a:rPr lang="ar-SA" dirty="0" smtClean="0"/>
            <a:t>در </a:t>
          </a:r>
          <a:r>
            <a:rPr lang="fa-IR" dirty="0" smtClean="0"/>
            <a:t>صنایع زیر، با هدف کسب انتفاع به طوری که به تنهایی یا به همراه سایر اشخاص حقوقی، کنترل شرکت‌های سرمایه‌پذیر را در اختیار گرفته و یا در آن نفوذ قابل ملاحظه داشته باشد.</a:t>
          </a:r>
          <a:endParaRPr lang="fa-IR" dirty="0"/>
        </a:p>
      </dgm:t>
    </dgm:pt>
    <dgm:pt modelId="{6DD80594-8226-43B0-BD24-57E1A687DB06}" type="parTrans" cxnId="{F7DBBC9A-0E80-4B02-AFDB-FEF9E3105B14}">
      <dgm:prSet/>
      <dgm:spPr/>
      <dgm:t>
        <a:bodyPr/>
        <a:lstStyle/>
        <a:p>
          <a:pPr rtl="1"/>
          <a:endParaRPr lang="fa-IR"/>
        </a:p>
      </dgm:t>
    </dgm:pt>
    <dgm:pt modelId="{7390763A-CD1E-456A-8467-3DDB0292259C}" type="sibTrans" cxnId="{F7DBBC9A-0E80-4B02-AFDB-FEF9E3105B14}">
      <dgm:prSet/>
      <dgm:spPr/>
      <dgm:t>
        <a:bodyPr/>
        <a:lstStyle/>
        <a:p>
          <a:pPr rtl="1"/>
          <a:endParaRPr lang="fa-IR"/>
        </a:p>
      </dgm:t>
    </dgm:pt>
    <dgm:pt modelId="{CDCBDAAC-D23D-4F20-899B-0B4B087A0850}">
      <dgm:prSet custT="1"/>
      <dgm:spPr/>
      <dgm:t>
        <a:bodyPr anchor="ctr"/>
        <a:lstStyle/>
        <a:p>
          <a:pPr algn="r" rtl="1"/>
          <a:endParaRPr lang="fa-IR" sz="2400" dirty="0"/>
        </a:p>
      </dgm:t>
    </dgm:pt>
    <dgm:pt modelId="{0F7567F2-AC3D-4EC0-B93E-4AD9B2D46014}" type="parTrans" cxnId="{67BF17F2-2133-4C98-97ED-8BBB99E5875F}">
      <dgm:prSet/>
      <dgm:spPr/>
      <dgm:t>
        <a:bodyPr/>
        <a:lstStyle/>
        <a:p>
          <a:pPr rtl="1"/>
          <a:endParaRPr lang="fa-IR"/>
        </a:p>
      </dgm:t>
    </dgm:pt>
    <dgm:pt modelId="{6B5B153B-8E98-4A69-8AEB-D9FED8D9B4D9}" type="sibTrans" cxnId="{67BF17F2-2133-4C98-97ED-8BBB99E5875F}">
      <dgm:prSet/>
      <dgm:spPr/>
      <dgm:t>
        <a:bodyPr/>
        <a:lstStyle/>
        <a:p>
          <a:pPr rtl="1"/>
          <a:endParaRPr lang="fa-IR"/>
        </a:p>
      </dgm:t>
    </dgm:pt>
    <dgm:pt modelId="{6FA48FB8-C22E-4CF3-805D-16A09E7BB9AA}" type="pres">
      <dgm:prSet presAssocID="{CD8F46BC-2DD9-45A6-94BC-3215C43C44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F3DD38B5-68AC-4529-AB40-36E7459144EF}" type="pres">
      <dgm:prSet presAssocID="{23990349-C0D3-4236-B5EE-F445F3A34504}" presName="parentText" presStyleLbl="node1" presStyleIdx="0" presStyleCnt="1" custScaleY="65664" custLinFactNeighborX="362" custLinFactNeighborY="5112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08A92B2-9B0E-4B88-950C-DD71E93A8A40}" type="pres">
      <dgm:prSet presAssocID="{23990349-C0D3-4236-B5EE-F445F3A34504}" presName="childText" presStyleLbl="revTx" presStyleIdx="0" presStyleCnt="1" custScaleX="9609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7BF17F2-2133-4C98-97ED-8BBB99E5875F}" srcId="{23990349-C0D3-4236-B5EE-F445F3A34504}" destId="{CDCBDAAC-D23D-4F20-899B-0B4B087A0850}" srcOrd="0" destOrd="0" parTransId="{0F7567F2-AC3D-4EC0-B93E-4AD9B2D46014}" sibTransId="{6B5B153B-8E98-4A69-8AEB-D9FED8D9B4D9}"/>
    <dgm:cxn modelId="{F7DBBC9A-0E80-4B02-AFDB-FEF9E3105B14}" srcId="{CD8F46BC-2DD9-45A6-94BC-3215C43C4414}" destId="{23990349-C0D3-4236-B5EE-F445F3A34504}" srcOrd="0" destOrd="0" parTransId="{6DD80594-8226-43B0-BD24-57E1A687DB06}" sibTransId="{7390763A-CD1E-456A-8467-3DDB0292259C}"/>
    <dgm:cxn modelId="{EEDC7005-2EE8-49E6-A64D-145B0E793CB3}" type="presOf" srcId="{23990349-C0D3-4236-B5EE-F445F3A34504}" destId="{F3DD38B5-68AC-4529-AB40-36E7459144EF}" srcOrd="0" destOrd="0" presId="urn:microsoft.com/office/officeart/2005/8/layout/vList2"/>
    <dgm:cxn modelId="{58F35928-BD99-498C-A674-67A26A0C03D1}" type="presOf" srcId="{CDCBDAAC-D23D-4F20-899B-0B4B087A0850}" destId="{F08A92B2-9B0E-4B88-950C-DD71E93A8A40}" srcOrd="0" destOrd="0" presId="urn:microsoft.com/office/officeart/2005/8/layout/vList2"/>
    <dgm:cxn modelId="{EE7EAE03-7976-4468-8D4D-BD26E23A50ED}" type="presOf" srcId="{CD8F46BC-2DD9-45A6-94BC-3215C43C4414}" destId="{6FA48FB8-C22E-4CF3-805D-16A09E7BB9AA}" srcOrd="0" destOrd="0" presId="urn:microsoft.com/office/officeart/2005/8/layout/vList2"/>
    <dgm:cxn modelId="{AC1DE4B1-500D-44F5-B279-F0F15DAC16CE}" type="presParOf" srcId="{6FA48FB8-C22E-4CF3-805D-16A09E7BB9AA}" destId="{F3DD38B5-68AC-4529-AB40-36E7459144EF}" srcOrd="0" destOrd="0" presId="urn:microsoft.com/office/officeart/2005/8/layout/vList2"/>
    <dgm:cxn modelId="{D2203669-2AE2-424A-A9AC-3D1F88A03ACE}" type="presParOf" srcId="{6FA48FB8-C22E-4CF3-805D-16A09E7BB9AA}" destId="{F08A92B2-9B0E-4B88-950C-DD71E93A8A4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9BA1CF-CFAE-4DEA-B87D-257259AFB2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1030C03-D835-47A2-9620-F90424EE1098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+mj-cs"/>
            </a:rPr>
            <a:t>ارزش بازار شرکت‌های بورسی در سال مالی 98</a:t>
          </a:r>
          <a:endParaRPr lang="fa-IR" sz="2800" dirty="0">
            <a:cs typeface="+mj-cs"/>
          </a:endParaRPr>
        </a:p>
      </dgm:t>
    </dgm:pt>
    <dgm:pt modelId="{3CE34FE7-A915-4D1E-B654-6008C780591F}" type="parTrans" cxnId="{6A0D35A8-EDD8-43FF-A4F6-3CFA2D9C0950}">
      <dgm:prSet/>
      <dgm:spPr/>
      <dgm:t>
        <a:bodyPr/>
        <a:lstStyle/>
        <a:p>
          <a:pPr rtl="1"/>
          <a:endParaRPr lang="fa-IR"/>
        </a:p>
      </dgm:t>
    </dgm:pt>
    <dgm:pt modelId="{B62EB77D-B322-49FB-B129-B5D77ABA1D59}" type="sibTrans" cxnId="{6A0D35A8-EDD8-43FF-A4F6-3CFA2D9C0950}">
      <dgm:prSet/>
      <dgm:spPr/>
      <dgm:t>
        <a:bodyPr/>
        <a:lstStyle/>
        <a:p>
          <a:pPr rtl="1"/>
          <a:endParaRPr lang="fa-IR"/>
        </a:p>
      </dgm:t>
    </dgm:pt>
    <dgm:pt modelId="{1067E18F-6716-421D-B811-ACB2B9F7D51F}" type="pres">
      <dgm:prSet presAssocID="{909BA1CF-CFAE-4DEA-B87D-257259AFB2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94B98A1-A138-40F3-9AEC-0A7AE58EE60A}" type="pres">
      <dgm:prSet presAssocID="{21030C03-D835-47A2-9620-F90424EE1098}" presName="parentText" presStyleLbl="node1" presStyleIdx="0" presStyleCnt="1" custLinFactNeighborX="-341" custLinFactNeighborY="-2283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A0D35A8-EDD8-43FF-A4F6-3CFA2D9C0950}" srcId="{909BA1CF-CFAE-4DEA-B87D-257259AFB2C8}" destId="{21030C03-D835-47A2-9620-F90424EE1098}" srcOrd="0" destOrd="0" parTransId="{3CE34FE7-A915-4D1E-B654-6008C780591F}" sibTransId="{B62EB77D-B322-49FB-B129-B5D77ABA1D59}"/>
    <dgm:cxn modelId="{0A4767D3-F4F2-47C2-AD3F-919EE4A8906F}" type="presOf" srcId="{909BA1CF-CFAE-4DEA-B87D-257259AFB2C8}" destId="{1067E18F-6716-421D-B811-ACB2B9F7D51F}" srcOrd="0" destOrd="0" presId="urn:microsoft.com/office/officeart/2005/8/layout/vList2"/>
    <dgm:cxn modelId="{CB84A2F2-44B2-43F3-8001-5B9F8A42AE3D}" type="presOf" srcId="{21030C03-D835-47A2-9620-F90424EE1098}" destId="{594B98A1-A138-40F3-9AEC-0A7AE58EE60A}" srcOrd="0" destOrd="0" presId="urn:microsoft.com/office/officeart/2005/8/layout/vList2"/>
    <dgm:cxn modelId="{CA82E66A-47C1-4C91-A023-C23249BB2FE3}" type="presParOf" srcId="{1067E18F-6716-421D-B811-ACB2B9F7D51F}" destId="{594B98A1-A138-40F3-9AEC-0A7AE58EE6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/>
          <a:r>
            <a:rPr lang="fa-IR" sz="2800" dirty="0" smtClean="0">
              <a:solidFill>
                <a:schemeClr val="bg1"/>
              </a:solidFill>
              <a:cs typeface="+mj-cs"/>
            </a:rPr>
            <a:t>ارزش خالص دارایی‏های </a:t>
          </a:r>
          <a:r>
            <a:rPr lang="en-US" sz="2800" dirty="0" smtClean="0">
              <a:solidFill>
                <a:schemeClr val="bg1"/>
              </a:solidFill>
              <a:cs typeface="+mj-cs"/>
            </a:rPr>
            <a:t>(</a:t>
          </a:r>
          <a:r>
            <a: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NAV</a:t>
          </a:r>
          <a:r>
            <a:rPr lang="en-US" sz="2800" dirty="0" smtClean="0">
              <a:solidFill>
                <a:schemeClr val="bg1"/>
              </a:solidFill>
              <a:cs typeface="+mj-cs"/>
            </a:rPr>
            <a:t>)</a:t>
          </a:r>
          <a:r>
            <a:rPr lang="fa-IR" sz="2800" dirty="0" smtClean="0">
              <a:solidFill>
                <a:schemeClr val="bg1"/>
              </a:solidFill>
              <a:cs typeface="+mj-cs"/>
            </a:rPr>
            <a:t> بورسی شرکت </a:t>
          </a: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E90FCDFB-7C7C-44AA-8845-83B3C81799CD}" type="presOf" srcId="{C1791E58-3814-46F7-908E-BDEEFCD9905D}" destId="{E5FD5DE0-ED84-4CAD-A2DA-B9CFD4B060DE}" srcOrd="0" destOrd="0" presId="urn:microsoft.com/office/officeart/2005/8/layout/vList2"/>
    <dgm:cxn modelId="{80841AD1-3802-4A2B-A9E0-CC948971ECF5}" type="presOf" srcId="{98C351D6-5625-461A-B085-C0C6D41FADC1}" destId="{6C6137F4-AA4D-48DE-8D1D-0024CB2833D0}" srcOrd="0" destOrd="0" presId="urn:microsoft.com/office/officeart/2005/8/layout/vList2"/>
    <dgm:cxn modelId="{55729DA5-F57D-49A2-9628-F732BDBEE5DA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+mj-cs"/>
            </a:rPr>
            <a:t>روند ارزش خالص دارایی‏های </a:t>
          </a:r>
          <a:r>
            <a:rPr lang="en-US" sz="2800" dirty="0" smtClean="0">
              <a:cs typeface="+mj-cs"/>
            </a:rPr>
            <a:t>(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NAV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fa-IR" sz="2800" dirty="0" smtClean="0">
              <a:cs typeface="+mj-cs"/>
            </a:rPr>
            <a:t> بورسی شرکت- </a:t>
          </a:r>
          <a:r>
            <a:rPr lang="fa-IR" sz="2000" dirty="0" smtClean="0">
              <a:cs typeface="+mj-cs"/>
            </a:rPr>
            <a:t>میلیارد ریال</a:t>
          </a: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LinFactNeighborX="-961" custLinFactNeighborY="-286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1F2FA79-F37B-4A82-94CD-1AB2BE0E29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451114BF-BEED-4FC0-BE72-7272627FADA1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solidFill>
                <a:schemeClr val="bg1"/>
              </a:solidFill>
              <a:cs typeface="+mj-cs"/>
            </a:rPr>
            <a:t>صورت سود و زیان سال مالی منتهی به 1398/10/30</a:t>
          </a:r>
          <a:endParaRPr lang="fa-IR" sz="2800" dirty="0">
            <a:solidFill>
              <a:schemeClr val="bg1"/>
            </a:solidFill>
            <a:cs typeface="+mj-cs"/>
          </a:endParaRPr>
        </a:p>
      </dgm:t>
    </dgm:pt>
    <dgm:pt modelId="{286B843F-D2DC-4926-8BD7-6EEF8ACC6F42}" type="parTrans" cxnId="{ACB2B761-34FE-4E4E-9ADA-EB878B00BF0D}">
      <dgm:prSet/>
      <dgm:spPr/>
      <dgm:t>
        <a:bodyPr/>
        <a:lstStyle/>
        <a:p>
          <a:pPr rtl="1"/>
          <a:endParaRPr lang="fa-IR"/>
        </a:p>
      </dgm:t>
    </dgm:pt>
    <dgm:pt modelId="{A37F16A2-7BDB-4FBA-8D7D-684D5D9F64A2}" type="sibTrans" cxnId="{ACB2B761-34FE-4E4E-9ADA-EB878B00BF0D}">
      <dgm:prSet/>
      <dgm:spPr/>
      <dgm:t>
        <a:bodyPr/>
        <a:lstStyle/>
        <a:p>
          <a:pPr rtl="1"/>
          <a:endParaRPr lang="fa-IR"/>
        </a:p>
      </dgm:t>
    </dgm:pt>
    <dgm:pt modelId="{38BDD351-CF4C-4740-87C0-91885F6F47C3}" type="pres">
      <dgm:prSet presAssocID="{21F2FA79-F37B-4A82-94CD-1AB2BE0E29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BDC46F5-0A50-4403-BDF3-62741AB5366F}" type="pres">
      <dgm:prSet presAssocID="{451114BF-BEED-4FC0-BE72-7272627FADA1}" presName="parentText" presStyleLbl="node1" presStyleIdx="0" presStyleCnt="1" custLinFactNeighborX="-256" custLinFactNeighborY="-1416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F946FD31-BC6D-4DCB-AC39-669BEFD32701}" type="presOf" srcId="{21F2FA79-F37B-4A82-94CD-1AB2BE0E2985}" destId="{38BDD351-CF4C-4740-87C0-91885F6F47C3}" srcOrd="0" destOrd="0" presId="urn:microsoft.com/office/officeart/2005/8/layout/vList2"/>
    <dgm:cxn modelId="{1328B594-1A2A-4471-A753-922F8D43F570}" type="presOf" srcId="{451114BF-BEED-4FC0-BE72-7272627FADA1}" destId="{6BDC46F5-0A50-4403-BDF3-62741AB5366F}" srcOrd="0" destOrd="0" presId="urn:microsoft.com/office/officeart/2005/8/layout/vList2"/>
    <dgm:cxn modelId="{ACB2B761-34FE-4E4E-9ADA-EB878B00BF0D}" srcId="{21F2FA79-F37B-4A82-94CD-1AB2BE0E2985}" destId="{451114BF-BEED-4FC0-BE72-7272627FADA1}" srcOrd="0" destOrd="0" parTransId="{286B843F-D2DC-4926-8BD7-6EEF8ACC6F42}" sibTransId="{A37F16A2-7BDB-4FBA-8D7D-684D5D9F64A2}"/>
    <dgm:cxn modelId="{126B4256-3C2D-44A7-9BDF-FDE4383E4E35}" type="presParOf" srcId="{38BDD351-CF4C-4740-87C0-91885F6F47C3}" destId="{6BDC46F5-0A50-4403-BDF3-62741AB536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0301C5E-9D4E-41BF-949D-0AF12FB13FC4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942B8CF4-5237-479F-B812-31D5D88FCC43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/>
            <a:t>خط تولیدگندله</a:t>
          </a:r>
          <a:endParaRPr lang="fa-IR" dirty="0"/>
        </a:p>
      </dgm:t>
    </dgm:pt>
    <dgm:pt modelId="{13EF5604-AF81-49E7-AF84-8DB2CF707266}" type="parTrans" cxnId="{F40E0077-EC82-4C45-8E4C-7A20D7602B19}">
      <dgm:prSet/>
      <dgm:spPr/>
      <dgm:t>
        <a:bodyPr/>
        <a:lstStyle/>
        <a:p>
          <a:pPr rtl="1"/>
          <a:endParaRPr lang="fa-IR"/>
        </a:p>
      </dgm:t>
    </dgm:pt>
    <dgm:pt modelId="{E27959B3-110C-4E70-B3B8-C716B29F931E}" type="sibTrans" cxnId="{F40E0077-EC82-4C45-8E4C-7A20D7602B19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00EEDF6D-D78F-4EE0-9A82-592798841EDC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/>
            <a:t>احداث و تکمیل نیروگاه</a:t>
          </a:r>
          <a:endParaRPr lang="fa-IR" dirty="0"/>
        </a:p>
      </dgm:t>
    </dgm:pt>
    <dgm:pt modelId="{E587F483-348F-4956-9CEC-656DC09271AA}" type="parTrans" cxnId="{81C03DB1-3E7F-4B97-BB01-020717A70391}">
      <dgm:prSet/>
      <dgm:spPr/>
      <dgm:t>
        <a:bodyPr/>
        <a:lstStyle/>
        <a:p>
          <a:pPr rtl="1"/>
          <a:endParaRPr lang="fa-IR"/>
        </a:p>
      </dgm:t>
    </dgm:pt>
    <dgm:pt modelId="{F88BDC00-6508-4811-844D-C1506A8C692A}" type="sibTrans" cxnId="{81C03DB1-3E7F-4B97-BB01-020717A70391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D748B4EF-C8B3-4CC9-9CA3-643632EB4A3F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/>
            <a:t>خط تولید کنسانتره</a:t>
          </a:r>
          <a:endParaRPr lang="fa-IR" dirty="0"/>
        </a:p>
      </dgm:t>
    </dgm:pt>
    <dgm:pt modelId="{54A4B4FB-A494-4A3B-AD56-9469AF9489B3}" type="parTrans" cxnId="{4F07BE46-819B-46A2-91BB-051DBE89ADB2}">
      <dgm:prSet/>
      <dgm:spPr/>
      <dgm:t>
        <a:bodyPr/>
        <a:lstStyle/>
        <a:p>
          <a:pPr rtl="1"/>
          <a:endParaRPr lang="fa-IR"/>
        </a:p>
      </dgm:t>
    </dgm:pt>
    <dgm:pt modelId="{255B8446-8670-4E7E-858B-F8B8ED1EB306}" type="sibTrans" cxnId="{4F07BE46-819B-46A2-91BB-051DBE89ADB2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90E3640F-13CA-4197-B416-BFA7E062EE12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/>
            <a:t>واحدهای فولادسازی</a:t>
          </a:r>
          <a:endParaRPr lang="fa-IR" dirty="0"/>
        </a:p>
      </dgm:t>
    </dgm:pt>
    <dgm:pt modelId="{46C71F37-C4B2-4171-B817-B9D38964DC86}" type="parTrans" cxnId="{5643F4A1-2E99-4E2A-ABD9-2F857F610B5A}">
      <dgm:prSet/>
      <dgm:spPr/>
      <dgm:t>
        <a:bodyPr/>
        <a:lstStyle/>
        <a:p>
          <a:pPr rtl="1"/>
          <a:endParaRPr lang="fa-IR"/>
        </a:p>
      </dgm:t>
    </dgm:pt>
    <dgm:pt modelId="{2DA1F547-A924-442D-8A85-DC7406985C0D}" type="sibTrans" cxnId="{5643F4A1-2E99-4E2A-ABD9-2F857F610B5A}">
      <dgm:prSet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48D4CAE3-80B0-4F4A-93F7-2BA9E514DC50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/>
            <a:t>مخازن ذخیره نفت</a:t>
          </a:r>
          <a:endParaRPr lang="fa-IR" dirty="0"/>
        </a:p>
      </dgm:t>
    </dgm:pt>
    <dgm:pt modelId="{3498463F-32D1-48C7-8572-0575FE8D24B0}" type="parTrans" cxnId="{3DB04381-6465-4E60-976E-E7552D780DAF}">
      <dgm:prSet/>
      <dgm:spPr/>
      <dgm:t>
        <a:bodyPr/>
        <a:lstStyle/>
        <a:p>
          <a:pPr rtl="1"/>
          <a:endParaRPr lang="fa-IR"/>
        </a:p>
      </dgm:t>
    </dgm:pt>
    <dgm:pt modelId="{7E5B4A2E-0302-4D25-9E91-BD3C2F5BE8D8}" type="sibTrans" cxnId="{3DB04381-6465-4E60-976E-E7552D780DAF}">
      <dgm:prSet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DF38F0E3-A878-4C3C-8BDA-2DDD054136A8}" type="pres">
      <dgm:prSet presAssocID="{10301C5E-9D4E-41BF-949D-0AF12FB13FC4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pPr rtl="1"/>
          <a:endParaRPr lang="fa-IR"/>
        </a:p>
      </dgm:t>
    </dgm:pt>
    <dgm:pt modelId="{C99E5D06-115F-4B0A-B90E-582CB78AD04C}" type="pres">
      <dgm:prSet presAssocID="{942B8CF4-5237-479F-B812-31D5D88FCC43}" presName="text1" presStyleCnt="0"/>
      <dgm:spPr/>
    </dgm:pt>
    <dgm:pt modelId="{A553E059-2614-4B56-96C5-FFB40F1891BC}" type="pres">
      <dgm:prSet presAssocID="{942B8CF4-5237-479F-B812-31D5D88FCC43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B00A1CD-F502-4D2A-936F-AA802E820525}" type="pres">
      <dgm:prSet presAssocID="{942B8CF4-5237-479F-B812-31D5D88FCC43}" presName="textaccent1" presStyleCnt="0"/>
      <dgm:spPr/>
    </dgm:pt>
    <dgm:pt modelId="{3948C6E9-009E-40F8-9A19-7D4C4296583B}" type="pres">
      <dgm:prSet presAssocID="{942B8CF4-5237-479F-B812-31D5D88FCC43}" presName="accentRepeatNode" presStyleLbl="solidAlignAcc1" presStyleIdx="0" presStyleCnt="10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C0AABB88-B09C-4CDB-9DB8-27E3E35F51FE}" type="pres">
      <dgm:prSet presAssocID="{E27959B3-110C-4E70-B3B8-C716B29F931E}" presName="image1" presStyleCnt="0"/>
      <dgm:spPr/>
    </dgm:pt>
    <dgm:pt modelId="{7D344E67-82A1-47B1-AC3F-D7E6C7C14D63}" type="pres">
      <dgm:prSet presAssocID="{E27959B3-110C-4E70-B3B8-C716B29F931E}" presName="imageRepeatNode" presStyleLbl="alignAcc1" presStyleIdx="0" presStyleCnt="5"/>
      <dgm:spPr/>
      <dgm:t>
        <a:bodyPr/>
        <a:lstStyle/>
        <a:p>
          <a:pPr rtl="1"/>
          <a:endParaRPr lang="fa-IR"/>
        </a:p>
      </dgm:t>
    </dgm:pt>
    <dgm:pt modelId="{00FA9B9C-7E06-4567-929C-533175348192}" type="pres">
      <dgm:prSet presAssocID="{E27959B3-110C-4E70-B3B8-C716B29F931E}" presName="imageaccent1" presStyleCnt="0"/>
      <dgm:spPr/>
    </dgm:pt>
    <dgm:pt modelId="{2A8FFDD6-F63D-442E-A610-6EE2765FC534}" type="pres">
      <dgm:prSet presAssocID="{E27959B3-110C-4E70-B3B8-C716B29F931E}" presName="accentRepeatNode" presStyleLbl="solidAlignAcc1" presStyleIdx="1" presStyleCnt="10"/>
      <dgm:spPr>
        <a:noFill/>
        <a:ln>
          <a:noFill/>
        </a:ln>
      </dgm:spPr>
    </dgm:pt>
    <dgm:pt modelId="{3A639B56-2879-4B64-BFB0-008A756EF4EE}" type="pres">
      <dgm:prSet presAssocID="{00EEDF6D-D78F-4EE0-9A82-592798841EDC}" presName="text2" presStyleCnt="0"/>
      <dgm:spPr/>
    </dgm:pt>
    <dgm:pt modelId="{34D91F9A-8F6C-4A48-84E9-3AD8874F092D}" type="pres">
      <dgm:prSet presAssocID="{00EEDF6D-D78F-4EE0-9A82-592798841EDC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86D73A4-C8C9-4B36-8975-CE2D971AA7FB}" type="pres">
      <dgm:prSet presAssocID="{00EEDF6D-D78F-4EE0-9A82-592798841EDC}" presName="textaccent2" presStyleCnt="0"/>
      <dgm:spPr/>
    </dgm:pt>
    <dgm:pt modelId="{F24C3A30-2090-433B-A121-EAE80A5A0499}" type="pres">
      <dgm:prSet presAssocID="{00EEDF6D-D78F-4EE0-9A82-592798841EDC}" presName="accentRepeatNode" presStyleLbl="solidAlignAcc1" presStyleIdx="2" presStyleCnt="10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02960F91-DC4F-41CA-9736-3F3434F9AA76}" type="pres">
      <dgm:prSet presAssocID="{F88BDC00-6508-4811-844D-C1506A8C692A}" presName="image2" presStyleCnt="0"/>
      <dgm:spPr/>
    </dgm:pt>
    <dgm:pt modelId="{13717C66-26C0-4640-94EC-C318855FBBEC}" type="pres">
      <dgm:prSet presAssocID="{F88BDC00-6508-4811-844D-C1506A8C692A}" presName="imageRepeatNode" presStyleLbl="alignAcc1" presStyleIdx="1" presStyleCnt="5"/>
      <dgm:spPr/>
      <dgm:t>
        <a:bodyPr/>
        <a:lstStyle/>
        <a:p>
          <a:pPr rtl="1"/>
          <a:endParaRPr lang="fa-IR"/>
        </a:p>
      </dgm:t>
    </dgm:pt>
    <dgm:pt modelId="{A7B55BEE-71B1-4C8A-95A0-1E6CD6B4BDA1}" type="pres">
      <dgm:prSet presAssocID="{F88BDC00-6508-4811-844D-C1506A8C692A}" presName="imageaccent2" presStyleCnt="0"/>
      <dgm:spPr/>
    </dgm:pt>
    <dgm:pt modelId="{0820FDC5-ECE3-4840-9D0E-9CEFF8A4C1DF}" type="pres">
      <dgm:prSet presAssocID="{F88BDC00-6508-4811-844D-C1506A8C692A}" presName="accentRepeatNode" presStyleLbl="solidAlignAcc1" presStyleIdx="3" presStyleCnt="10"/>
      <dgm:spPr>
        <a:noFill/>
        <a:ln>
          <a:noFill/>
        </a:ln>
      </dgm:spPr>
    </dgm:pt>
    <dgm:pt modelId="{BF15407A-2EFB-4BE1-BD4C-52B61EDA6DEC}" type="pres">
      <dgm:prSet presAssocID="{D748B4EF-C8B3-4CC9-9CA3-643632EB4A3F}" presName="text3" presStyleCnt="0"/>
      <dgm:spPr/>
    </dgm:pt>
    <dgm:pt modelId="{D1C59AC8-CC79-4C36-8F16-D7EC2816F945}" type="pres">
      <dgm:prSet presAssocID="{D748B4EF-C8B3-4CC9-9CA3-643632EB4A3F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581A13B-8CB3-44E6-987E-60BB6A9C74D2}" type="pres">
      <dgm:prSet presAssocID="{D748B4EF-C8B3-4CC9-9CA3-643632EB4A3F}" presName="textaccent3" presStyleCnt="0"/>
      <dgm:spPr/>
    </dgm:pt>
    <dgm:pt modelId="{7F909097-FA7B-4821-9FDD-13DFAEC59FFD}" type="pres">
      <dgm:prSet presAssocID="{D748B4EF-C8B3-4CC9-9CA3-643632EB4A3F}" presName="accentRepeatNode" presStyleLbl="solidAlignAcc1" presStyleIdx="4" presStyleCnt="10"/>
      <dgm:spPr>
        <a:noFill/>
        <a:ln>
          <a:noFill/>
        </a:ln>
      </dgm:spPr>
    </dgm:pt>
    <dgm:pt modelId="{54DE6218-3DE5-4103-950B-DDE0AC58CF22}" type="pres">
      <dgm:prSet presAssocID="{255B8446-8670-4E7E-858B-F8B8ED1EB306}" presName="image3" presStyleCnt="0"/>
      <dgm:spPr/>
    </dgm:pt>
    <dgm:pt modelId="{1E6EAD1F-3A95-48CF-817A-2CF32BA36715}" type="pres">
      <dgm:prSet presAssocID="{255B8446-8670-4E7E-858B-F8B8ED1EB306}" presName="imageRepeatNode" presStyleLbl="alignAcc1" presStyleIdx="2" presStyleCnt="5"/>
      <dgm:spPr/>
      <dgm:t>
        <a:bodyPr/>
        <a:lstStyle/>
        <a:p>
          <a:pPr rtl="1"/>
          <a:endParaRPr lang="fa-IR"/>
        </a:p>
      </dgm:t>
    </dgm:pt>
    <dgm:pt modelId="{0CE5FB49-957C-4099-A281-A9B860532B39}" type="pres">
      <dgm:prSet presAssocID="{255B8446-8670-4E7E-858B-F8B8ED1EB306}" presName="imageaccent3" presStyleCnt="0"/>
      <dgm:spPr/>
    </dgm:pt>
    <dgm:pt modelId="{F4D5BEED-FA4E-4838-9FEE-E8EAF1E8BA45}" type="pres">
      <dgm:prSet presAssocID="{255B8446-8670-4E7E-858B-F8B8ED1EB306}" presName="accentRepeatNode" presStyleLbl="solidAlignAcc1" presStyleIdx="5" presStyleCnt="10"/>
      <dgm:spPr>
        <a:noFill/>
        <a:ln>
          <a:noFill/>
        </a:ln>
      </dgm:spPr>
    </dgm:pt>
    <dgm:pt modelId="{881FF56B-C468-4085-8700-7CCC6E3D8B29}" type="pres">
      <dgm:prSet presAssocID="{90E3640F-13CA-4197-B416-BFA7E062EE12}" presName="text4" presStyleCnt="0"/>
      <dgm:spPr/>
    </dgm:pt>
    <dgm:pt modelId="{24E6E47D-8B16-49CC-9CF9-4B22F2FCFF42}" type="pres">
      <dgm:prSet presAssocID="{90E3640F-13CA-4197-B416-BFA7E062EE12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546C7A4-7324-4566-94B0-54AECB2B3D5C}" type="pres">
      <dgm:prSet presAssocID="{90E3640F-13CA-4197-B416-BFA7E062EE12}" presName="textaccent4" presStyleCnt="0"/>
      <dgm:spPr/>
    </dgm:pt>
    <dgm:pt modelId="{862F4242-A0FC-4D29-9A86-25C97C17ACDF}" type="pres">
      <dgm:prSet presAssocID="{90E3640F-13CA-4197-B416-BFA7E062EE12}" presName="accentRepeatNode" presStyleLbl="solidAlignAcc1" presStyleIdx="6" presStyleCnt="10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1E20ADA7-EA23-4BC4-9A21-90F851CA7550}" type="pres">
      <dgm:prSet presAssocID="{2DA1F547-A924-442D-8A85-DC7406985C0D}" presName="image4" presStyleCnt="0"/>
      <dgm:spPr/>
    </dgm:pt>
    <dgm:pt modelId="{40AB7A20-97CA-496B-9BCA-10A7FBAFDE1E}" type="pres">
      <dgm:prSet presAssocID="{2DA1F547-A924-442D-8A85-DC7406985C0D}" presName="imageRepeatNode" presStyleLbl="alignAcc1" presStyleIdx="3" presStyleCnt="5"/>
      <dgm:spPr/>
      <dgm:t>
        <a:bodyPr/>
        <a:lstStyle/>
        <a:p>
          <a:pPr rtl="1"/>
          <a:endParaRPr lang="fa-IR"/>
        </a:p>
      </dgm:t>
    </dgm:pt>
    <dgm:pt modelId="{6E1DAE9F-3CED-4683-B5F9-B0F48CA209F6}" type="pres">
      <dgm:prSet presAssocID="{2DA1F547-A924-442D-8A85-DC7406985C0D}" presName="imageaccent4" presStyleCnt="0"/>
      <dgm:spPr/>
    </dgm:pt>
    <dgm:pt modelId="{97CF5AF8-2C7F-4AD1-98F0-89A1F2CC07FE}" type="pres">
      <dgm:prSet presAssocID="{2DA1F547-A924-442D-8A85-DC7406985C0D}" presName="accentRepeatNode" presStyleLbl="solidAlignAcc1" presStyleIdx="7" presStyleCnt="10"/>
      <dgm:spPr>
        <a:noFill/>
        <a:ln>
          <a:noFill/>
        </a:ln>
      </dgm:spPr>
    </dgm:pt>
    <dgm:pt modelId="{C5D28BF8-3D31-4E58-9BF6-B6B846275FB1}" type="pres">
      <dgm:prSet presAssocID="{48D4CAE3-80B0-4F4A-93F7-2BA9E514DC50}" presName="text5" presStyleCnt="0"/>
      <dgm:spPr/>
    </dgm:pt>
    <dgm:pt modelId="{D004447C-8DB8-452D-970C-10B6990B907C}" type="pres">
      <dgm:prSet presAssocID="{48D4CAE3-80B0-4F4A-93F7-2BA9E514DC50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0B85152-CBEF-4D2A-8E03-63B237CAF21A}" type="pres">
      <dgm:prSet presAssocID="{48D4CAE3-80B0-4F4A-93F7-2BA9E514DC50}" presName="textaccent5" presStyleCnt="0"/>
      <dgm:spPr/>
    </dgm:pt>
    <dgm:pt modelId="{CEFFAA8C-05E6-4E5F-9A70-CBA258BBBE0C}" type="pres">
      <dgm:prSet presAssocID="{48D4CAE3-80B0-4F4A-93F7-2BA9E514DC50}" presName="accentRepeatNode" presStyleLbl="solidAlignAcc1" presStyleIdx="8" presStyleCnt="10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113C09C8-A541-4DD6-8E50-C1E3984C2B5F}" type="pres">
      <dgm:prSet presAssocID="{7E5B4A2E-0302-4D25-9E91-BD3C2F5BE8D8}" presName="image5" presStyleCnt="0"/>
      <dgm:spPr/>
    </dgm:pt>
    <dgm:pt modelId="{963AFA56-820E-4776-A366-CC9D7136D996}" type="pres">
      <dgm:prSet presAssocID="{7E5B4A2E-0302-4D25-9E91-BD3C2F5BE8D8}" presName="imageRepeatNode" presStyleLbl="alignAcc1" presStyleIdx="4" presStyleCnt="5"/>
      <dgm:spPr/>
      <dgm:t>
        <a:bodyPr/>
        <a:lstStyle/>
        <a:p>
          <a:pPr rtl="1"/>
          <a:endParaRPr lang="fa-IR"/>
        </a:p>
      </dgm:t>
    </dgm:pt>
    <dgm:pt modelId="{F639F969-E2C1-4097-A419-C56F6697B3BD}" type="pres">
      <dgm:prSet presAssocID="{7E5B4A2E-0302-4D25-9E91-BD3C2F5BE8D8}" presName="imageaccent5" presStyleCnt="0"/>
      <dgm:spPr/>
    </dgm:pt>
    <dgm:pt modelId="{08C7BE48-7DAD-4559-8AD4-65ADF8DE6F7B}" type="pres">
      <dgm:prSet presAssocID="{7E5B4A2E-0302-4D25-9E91-BD3C2F5BE8D8}" presName="accentRepeatNode" presStyleLbl="solidAlignAcc1" presStyleIdx="9" presStyleCnt="10"/>
      <dgm:spPr>
        <a:noFill/>
        <a:ln>
          <a:noFill/>
        </a:ln>
      </dgm:spPr>
    </dgm:pt>
  </dgm:ptLst>
  <dgm:cxnLst>
    <dgm:cxn modelId="{5643F4A1-2E99-4E2A-ABD9-2F857F610B5A}" srcId="{10301C5E-9D4E-41BF-949D-0AF12FB13FC4}" destId="{90E3640F-13CA-4197-B416-BFA7E062EE12}" srcOrd="3" destOrd="0" parTransId="{46C71F37-C4B2-4171-B817-B9D38964DC86}" sibTransId="{2DA1F547-A924-442D-8A85-DC7406985C0D}"/>
    <dgm:cxn modelId="{82D64BFA-F4FA-4BFB-AF47-9F5CBAE78858}" type="presOf" srcId="{48D4CAE3-80B0-4F4A-93F7-2BA9E514DC50}" destId="{D004447C-8DB8-452D-970C-10B6990B907C}" srcOrd="0" destOrd="0" presId="urn:microsoft.com/office/officeart/2008/layout/HexagonCluster"/>
    <dgm:cxn modelId="{1C5617C3-3578-4BE2-B5C6-4C9839C5B0A0}" type="presOf" srcId="{10301C5E-9D4E-41BF-949D-0AF12FB13FC4}" destId="{DF38F0E3-A878-4C3C-8BDA-2DDD054136A8}" srcOrd="0" destOrd="0" presId="urn:microsoft.com/office/officeart/2008/layout/HexagonCluster"/>
    <dgm:cxn modelId="{E2C34262-65BA-43CB-B01F-D360738D2861}" type="presOf" srcId="{2DA1F547-A924-442D-8A85-DC7406985C0D}" destId="{40AB7A20-97CA-496B-9BCA-10A7FBAFDE1E}" srcOrd="0" destOrd="0" presId="urn:microsoft.com/office/officeart/2008/layout/HexagonCluster"/>
    <dgm:cxn modelId="{3B25920B-65F0-4591-BD89-DDF4A34C7115}" type="presOf" srcId="{00EEDF6D-D78F-4EE0-9A82-592798841EDC}" destId="{34D91F9A-8F6C-4A48-84E9-3AD8874F092D}" srcOrd="0" destOrd="0" presId="urn:microsoft.com/office/officeart/2008/layout/HexagonCluster"/>
    <dgm:cxn modelId="{A3AA5D32-1F8C-4314-B940-81685AEA83A2}" type="presOf" srcId="{7E5B4A2E-0302-4D25-9E91-BD3C2F5BE8D8}" destId="{963AFA56-820E-4776-A366-CC9D7136D996}" srcOrd="0" destOrd="0" presId="urn:microsoft.com/office/officeart/2008/layout/HexagonCluster"/>
    <dgm:cxn modelId="{2B2BE7BC-6F60-4F9C-B7AE-7C8D16A2D02B}" type="presOf" srcId="{E27959B3-110C-4E70-B3B8-C716B29F931E}" destId="{7D344E67-82A1-47B1-AC3F-D7E6C7C14D63}" srcOrd="0" destOrd="0" presId="urn:microsoft.com/office/officeart/2008/layout/HexagonCluster"/>
    <dgm:cxn modelId="{A6E4E02D-6C10-4B89-B303-C53EA2835D5D}" type="presOf" srcId="{942B8CF4-5237-479F-B812-31D5D88FCC43}" destId="{A553E059-2614-4B56-96C5-FFB40F1891BC}" srcOrd="0" destOrd="0" presId="urn:microsoft.com/office/officeart/2008/layout/HexagonCluster"/>
    <dgm:cxn modelId="{A129C08F-3B4A-4CE5-9045-681000CA4DA7}" type="presOf" srcId="{90E3640F-13CA-4197-B416-BFA7E062EE12}" destId="{24E6E47D-8B16-49CC-9CF9-4B22F2FCFF42}" srcOrd="0" destOrd="0" presId="urn:microsoft.com/office/officeart/2008/layout/HexagonCluster"/>
    <dgm:cxn modelId="{12346FF5-4296-42C5-ABB9-F2017F3CA93A}" type="presOf" srcId="{F88BDC00-6508-4811-844D-C1506A8C692A}" destId="{13717C66-26C0-4640-94EC-C318855FBBEC}" srcOrd="0" destOrd="0" presId="urn:microsoft.com/office/officeart/2008/layout/HexagonCluster"/>
    <dgm:cxn modelId="{F40E0077-EC82-4C45-8E4C-7A20D7602B19}" srcId="{10301C5E-9D4E-41BF-949D-0AF12FB13FC4}" destId="{942B8CF4-5237-479F-B812-31D5D88FCC43}" srcOrd="0" destOrd="0" parTransId="{13EF5604-AF81-49E7-AF84-8DB2CF707266}" sibTransId="{E27959B3-110C-4E70-B3B8-C716B29F931E}"/>
    <dgm:cxn modelId="{239148EA-694E-48C5-BE79-FACE46808D20}" type="presOf" srcId="{255B8446-8670-4E7E-858B-F8B8ED1EB306}" destId="{1E6EAD1F-3A95-48CF-817A-2CF32BA36715}" srcOrd="0" destOrd="0" presId="urn:microsoft.com/office/officeart/2008/layout/HexagonCluster"/>
    <dgm:cxn modelId="{3DB04381-6465-4E60-976E-E7552D780DAF}" srcId="{10301C5E-9D4E-41BF-949D-0AF12FB13FC4}" destId="{48D4CAE3-80B0-4F4A-93F7-2BA9E514DC50}" srcOrd="4" destOrd="0" parTransId="{3498463F-32D1-48C7-8572-0575FE8D24B0}" sibTransId="{7E5B4A2E-0302-4D25-9E91-BD3C2F5BE8D8}"/>
    <dgm:cxn modelId="{4F07BE46-819B-46A2-91BB-051DBE89ADB2}" srcId="{10301C5E-9D4E-41BF-949D-0AF12FB13FC4}" destId="{D748B4EF-C8B3-4CC9-9CA3-643632EB4A3F}" srcOrd="2" destOrd="0" parTransId="{54A4B4FB-A494-4A3B-AD56-9469AF9489B3}" sibTransId="{255B8446-8670-4E7E-858B-F8B8ED1EB306}"/>
    <dgm:cxn modelId="{71ADECF0-53B6-4514-AF70-00B3EEB8B11E}" type="presOf" srcId="{D748B4EF-C8B3-4CC9-9CA3-643632EB4A3F}" destId="{D1C59AC8-CC79-4C36-8F16-D7EC2816F945}" srcOrd="0" destOrd="0" presId="urn:microsoft.com/office/officeart/2008/layout/HexagonCluster"/>
    <dgm:cxn modelId="{81C03DB1-3E7F-4B97-BB01-020717A70391}" srcId="{10301C5E-9D4E-41BF-949D-0AF12FB13FC4}" destId="{00EEDF6D-D78F-4EE0-9A82-592798841EDC}" srcOrd="1" destOrd="0" parTransId="{E587F483-348F-4956-9CEC-656DC09271AA}" sibTransId="{F88BDC00-6508-4811-844D-C1506A8C692A}"/>
    <dgm:cxn modelId="{0B8A336B-E71A-4DF1-A19C-C02CEB615573}" type="presParOf" srcId="{DF38F0E3-A878-4C3C-8BDA-2DDD054136A8}" destId="{C99E5D06-115F-4B0A-B90E-582CB78AD04C}" srcOrd="0" destOrd="0" presId="urn:microsoft.com/office/officeart/2008/layout/HexagonCluster"/>
    <dgm:cxn modelId="{6CCD2519-4306-4771-ADDE-47099B0F8C1E}" type="presParOf" srcId="{C99E5D06-115F-4B0A-B90E-582CB78AD04C}" destId="{A553E059-2614-4B56-96C5-FFB40F1891BC}" srcOrd="0" destOrd="0" presId="urn:microsoft.com/office/officeart/2008/layout/HexagonCluster"/>
    <dgm:cxn modelId="{A14934F0-EA38-4B8E-AD47-0609D13C9ABC}" type="presParOf" srcId="{DF38F0E3-A878-4C3C-8BDA-2DDD054136A8}" destId="{FB00A1CD-F502-4D2A-936F-AA802E820525}" srcOrd="1" destOrd="0" presId="urn:microsoft.com/office/officeart/2008/layout/HexagonCluster"/>
    <dgm:cxn modelId="{89EE73EF-CE27-46AE-9DBF-B9215254CB1A}" type="presParOf" srcId="{FB00A1CD-F502-4D2A-936F-AA802E820525}" destId="{3948C6E9-009E-40F8-9A19-7D4C4296583B}" srcOrd="0" destOrd="0" presId="urn:microsoft.com/office/officeart/2008/layout/HexagonCluster"/>
    <dgm:cxn modelId="{AB5D99DC-D531-4BAF-A586-77A66197522E}" type="presParOf" srcId="{DF38F0E3-A878-4C3C-8BDA-2DDD054136A8}" destId="{C0AABB88-B09C-4CDB-9DB8-27E3E35F51FE}" srcOrd="2" destOrd="0" presId="urn:microsoft.com/office/officeart/2008/layout/HexagonCluster"/>
    <dgm:cxn modelId="{BAC8CE15-6B3E-4DA5-A825-932CA4D40275}" type="presParOf" srcId="{C0AABB88-B09C-4CDB-9DB8-27E3E35F51FE}" destId="{7D344E67-82A1-47B1-AC3F-D7E6C7C14D63}" srcOrd="0" destOrd="0" presId="urn:microsoft.com/office/officeart/2008/layout/HexagonCluster"/>
    <dgm:cxn modelId="{55B0E9E7-349B-4AAC-9C86-6C4F0C5B193B}" type="presParOf" srcId="{DF38F0E3-A878-4C3C-8BDA-2DDD054136A8}" destId="{00FA9B9C-7E06-4567-929C-533175348192}" srcOrd="3" destOrd="0" presId="urn:microsoft.com/office/officeart/2008/layout/HexagonCluster"/>
    <dgm:cxn modelId="{C22D3BA4-5F17-4F1A-942E-88609C402EE4}" type="presParOf" srcId="{00FA9B9C-7E06-4567-929C-533175348192}" destId="{2A8FFDD6-F63D-442E-A610-6EE2765FC534}" srcOrd="0" destOrd="0" presId="urn:microsoft.com/office/officeart/2008/layout/HexagonCluster"/>
    <dgm:cxn modelId="{42EAF505-5C35-4C9A-BD87-3630A7DE0AA3}" type="presParOf" srcId="{DF38F0E3-A878-4C3C-8BDA-2DDD054136A8}" destId="{3A639B56-2879-4B64-BFB0-008A756EF4EE}" srcOrd="4" destOrd="0" presId="urn:microsoft.com/office/officeart/2008/layout/HexagonCluster"/>
    <dgm:cxn modelId="{6E735EE0-44E4-4045-972E-3F0AC3BA8487}" type="presParOf" srcId="{3A639B56-2879-4B64-BFB0-008A756EF4EE}" destId="{34D91F9A-8F6C-4A48-84E9-3AD8874F092D}" srcOrd="0" destOrd="0" presId="urn:microsoft.com/office/officeart/2008/layout/HexagonCluster"/>
    <dgm:cxn modelId="{C744DD4C-6BF6-4D36-AEB1-98D7F72E29E7}" type="presParOf" srcId="{DF38F0E3-A878-4C3C-8BDA-2DDD054136A8}" destId="{C86D73A4-C8C9-4B36-8975-CE2D971AA7FB}" srcOrd="5" destOrd="0" presId="urn:microsoft.com/office/officeart/2008/layout/HexagonCluster"/>
    <dgm:cxn modelId="{9E572DF6-FA75-409F-B20C-E2DA993E0E73}" type="presParOf" srcId="{C86D73A4-C8C9-4B36-8975-CE2D971AA7FB}" destId="{F24C3A30-2090-433B-A121-EAE80A5A0499}" srcOrd="0" destOrd="0" presId="urn:microsoft.com/office/officeart/2008/layout/HexagonCluster"/>
    <dgm:cxn modelId="{70C645F4-8A1B-4000-B469-E8EE0FBC9616}" type="presParOf" srcId="{DF38F0E3-A878-4C3C-8BDA-2DDD054136A8}" destId="{02960F91-DC4F-41CA-9736-3F3434F9AA76}" srcOrd="6" destOrd="0" presId="urn:microsoft.com/office/officeart/2008/layout/HexagonCluster"/>
    <dgm:cxn modelId="{EBFC1991-99D2-4F93-947E-376ADA0D94EF}" type="presParOf" srcId="{02960F91-DC4F-41CA-9736-3F3434F9AA76}" destId="{13717C66-26C0-4640-94EC-C318855FBBEC}" srcOrd="0" destOrd="0" presId="urn:microsoft.com/office/officeart/2008/layout/HexagonCluster"/>
    <dgm:cxn modelId="{D6832818-116E-4380-B724-CE5E57D07270}" type="presParOf" srcId="{DF38F0E3-A878-4C3C-8BDA-2DDD054136A8}" destId="{A7B55BEE-71B1-4C8A-95A0-1E6CD6B4BDA1}" srcOrd="7" destOrd="0" presId="urn:microsoft.com/office/officeart/2008/layout/HexagonCluster"/>
    <dgm:cxn modelId="{BC7B727F-55BC-41D8-8BD9-608AB85BD255}" type="presParOf" srcId="{A7B55BEE-71B1-4C8A-95A0-1E6CD6B4BDA1}" destId="{0820FDC5-ECE3-4840-9D0E-9CEFF8A4C1DF}" srcOrd="0" destOrd="0" presId="urn:microsoft.com/office/officeart/2008/layout/HexagonCluster"/>
    <dgm:cxn modelId="{7847F6F2-5B15-4CC7-AA7D-62BE682B91BE}" type="presParOf" srcId="{DF38F0E3-A878-4C3C-8BDA-2DDD054136A8}" destId="{BF15407A-2EFB-4BE1-BD4C-52B61EDA6DEC}" srcOrd="8" destOrd="0" presId="urn:microsoft.com/office/officeart/2008/layout/HexagonCluster"/>
    <dgm:cxn modelId="{5B06E8DC-5339-4CEC-A4FC-9BEDEFEDBFE7}" type="presParOf" srcId="{BF15407A-2EFB-4BE1-BD4C-52B61EDA6DEC}" destId="{D1C59AC8-CC79-4C36-8F16-D7EC2816F945}" srcOrd="0" destOrd="0" presId="urn:microsoft.com/office/officeart/2008/layout/HexagonCluster"/>
    <dgm:cxn modelId="{A6B6F022-89A1-4A96-8344-D5ECF7ABA2B9}" type="presParOf" srcId="{DF38F0E3-A878-4C3C-8BDA-2DDD054136A8}" destId="{2581A13B-8CB3-44E6-987E-60BB6A9C74D2}" srcOrd="9" destOrd="0" presId="urn:microsoft.com/office/officeart/2008/layout/HexagonCluster"/>
    <dgm:cxn modelId="{7B68D542-2420-44E2-BB31-0B39747A061C}" type="presParOf" srcId="{2581A13B-8CB3-44E6-987E-60BB6A9C74D2}" destId="{7F909097-FA7B-4821-9FDD-13DFAEC59FFD}" srcOrd="0" destOrd="0" presId="urn:microsoft.com/office/officeart/2008/layout/HexagonCluster"/>
    <dgm:cxn modelId="{989CC130-5E85-488C-8707-14C42791895D}" type="presParOf" srcId="{DF38F0E3-A878-4C3C-8BDA-2DDD054136A8}" destId="{54DE6218-3DE5-4103-950B-DDE0AC58CF22}" srcOrd="10" destOrd="0" presId="urn:microsoft.com/office/officeart/2008/layout/HexagonCluster"/>
    <dgm:cxn modelId="{F2CB75AB-7EA4-4CFD-B0BC-6CE05CF24758}" type="presParOf" srcId="{54DE6218-3DE5-4103-950B-DDE0AC58CF22}" destId="{1E6EAD1F-3A95-48CF-817A-2CF32BA36715}" srcOrd="0" destOrd="0" presId="urn:microsoft.com/office/officeart/2008/layout/HexagonCluster"/>
    <dgm:cxn modelId="{473A09A1-B729-4CA2-93C8-0E9F5626EA23}" type="presParOf" srcId="{DF38F0E3-A878-4C3C-8BDA-2DDD054136A8}" destId="{0CE5FB49-957C-4099-A281-A9B860532B39}" srcOrd="11" destOrd="0" presId="urn:microsoft.com/office/officeart/2008/layout/HexagonCluster"/>
    <dgm:cxn modelId="{212B2475-0448-4E8A-9B1C-345270D875BD}" type="presParOf" srcId="{0CE5FB49-957C-4099-A281-A9B860532B39}" destId="{F4D5BEED-FA4E-4838-9FEE-E8EAF1E8BA45}" srcOrd="0" destOrd="0" presId="urn:microsoft.com/office/officeart/2008/layout/HexagonCluster"/>
    <dgm:cxn modelId="{18647106-1691-44B1-ADE3-02D194E7150B}" type="presParOf" srcId="{DF38F0E3-A878-4C3C-8BDA-2DDD054136A8}" destId="{881FF56B-C468-4085-8700-7CCC6E3D8B29}" srcOrd="12" destOrd="0" presId="urn:microsoft.com/office/officeart/2008/layout/HexagonCluster"/>
    <dgm:cxn modelId="{BA20C0CC-103B-4E2B-865A-BDD04DCAFDBA}" type="presParOf" srcId="{881FF56B-C468-4085-8700-7CCC6E3D8B29}" destId="{24E6E47D-8B16-49CC-9CF9-4B22F2FCFF42}" srcOrd="0" destOrd="0" presId="urn:microsoft.com/office/officeart/2008/layout/HexagonCluster"/>
    <dgm:cxn modelId="{D1396B46-DFC9-4921-A46A-B854F533146F}" type="presParOf" srcId="{DF38F0E3-A878-4C3C-8BDA-2DDD054136A8}" destId="{A546C7A4-7324-4566-94B0-54AECB2B3D5C}" srcOrd="13" destOrd="0" presId="urn:microsoft.com/office/officeart/2008/layout/HexagonCluster"/>
    <dgm:cxn modelId="{52B04D74-89C7-4895-A0B9-0ECC930A54A7}" type="presParOf" srcId="{A546C7A4-7324-4566-94B0-54AECB2B3D5C}" destId="{862F4242-A0FC-4D29-9A86-25C97C17ACDF}" srcOrd="0" destOrd="0" presId="urn:microsoft.com/office/officeart/2008/layout/HexagonCluster"/>
    <dgm:cxn modelId="{57612012-BCD2-4535-8B51-EFAFECCDA5E6}" type="presParOf" srcId="{DF38F0E3-A878-4C3C-8BDA-2DDD054136A8}" destId="{1E20ADA7-EA23-4BC4-9A21-90F851CA7550}" srcOrd="14" destOrd="0" presId="urn:microsoft.com/office/officeart/2008/layout/HexagonCluster"/>
    <dgm:cxn modelId="{B4BDFB91-652F-46BB-94E9-79990A663118}" type="presParOf" srcId="{1E20ADA7-EA23-4BC4-9A21-90F851CA7550}" destId="{40AB7A20-97CA-496B-9BCA-10A7FBAFDE1E}" srcOrd="0" destOrd="0" presId="urn:microsoft.com/office/officeart/2008/layout/HexagonCluster"/>
    <dgm:cxn modelId="{15E58856-EAF4-4564-93DB-D6BEC83F0339}" type="presParOf" srcId="{DF38F0E3-A878-4C3C-8BDA-2DDD054136A8}" destId="{6E1DAE9F-3CED-4683-B5F9-B0F48CA209F6}" srcOrd="15" destOrd="0" presId="urn:microsoft.com/office/officeart/2008/layout/HexagonCluster"/>
    <dgm:cxn modelId="{E70B4D05-2792-4118-8605-F2A4A1D172B1}" type="presParOf" srcId="{6E1DAE9F-3CED-4683-B5F9-B0F48CA209F6}" destId="{97CF5AF8-2C7F-4AD1-98F0-89A1F2CC07FE}" srcOrd="0" destOrd="0" presId="urn:microsoft.com/office/officeart/2008/layout/HexagonCluster"/>
    <dgm:cxn modelId="{C0E6F593-CBF3-4CBD-885D-A21E76DD4421}" type="presParOf" srcId="{DF38F0E3-A878-4C3C-8BDA-2DDD054136A8}" destId="{C5D28BF8-3D31-4E58-9BF6-B6B846275FB1}" srcOrd="16" destOrd="0" presId="urn:microsoft.com/office/officeart/2008/layout/HexagonCluster"/>
    <dgm:cxn modelId="{2C6B6223-BE41-439B-8EB0-48F7A59CAC15}" type="presParOf" srcId="{C5D28BF8-3D31-4E58-9BF6-B6B846275FB1}" destId="{D004447C-8DB8-452D-970C-10B6990B907C}" srcOrd="0" destOrd="0" presId="urn:microsoft.com/office/officeart/2008/layout/HexagonCluster"/>
    <dgm:cxn modelId="{FB006DC2-697B-4C1D-9E64-8DF17F48B2CE}" type="presParOf" srcId="{DF38F0E3-A878-4C3C-8BDA-2DDD054136A8}" destId="{D0B85152-CBEF-4D2A-8E03-63B237CAF21A}" srcOrd="17" destOrd="0" presId="urn:microsoft.com/office/officeart/2008/layout/HexagonCluster"/>
    <dgm:cxn modelId="{470CEC61-0D82-4305-9C05-F0C961989B0E}" type="presParOf" srcId="{D0B85152-CBEF-4D2A-8E03-63B237CAF21A}" destId="{CEFFAA8C-05E6-4E5F-9A70-CBA258BBBE0C}" srcOrd="0" destOrd="0" presId="urn:microsoft.com/office/officeart/2008/layout/HexagonCluster"/>
    <dgm:cxn modelId="{50786113-4B24-4B5C-BF7B-0F45580DE508}" type="presParOf" srcId="{DF38F0E3-A878-4C3C-8BDA-2DDD054136A8}" destId="{113C09C8-A541-4DD6-8E50-C1E3984C2B5F}" srcOrd="18" destOrd="0" presId="urn:microsoft.com/office/officeart/2008/layout/HexagonCluster"/>
    <dgm:cxn modelId="{6CA9C5E0-1FE6-47D7-B0B0-5CBAA9972B6C}" type="presParOf" srcId="{113C09C8-A541-4DD6-8E50-C1E3984C2B5F}" destId="{963AFA56-820E-4776-A366-CC9D7136D996}" srcOrd="0" destOrd="0" presId="urn:microsoft.com/office/officeart/2008/layout/HexagonCluster"/>
    <dgm:cxn modelId="{97943D08-8DE4-4724-9373-62CC203A4660}" type="presParOf" srcId="{DF38F0E3-A878-4C3C-8BDA-2DDD054136A8}" destId="{F639F969-E2C1-4097-A419-C56F6697B3BD}" srcOrd="19" destOrd="0" presId="urn:microsoft.com/office/officeart/2008/layout/HexagonCluster"/>
    <dgm:cxn modelId="{B2EB9B7C-2219-40CA-A05A-49A2D706DF67}" type="presParOf" srcId="{F639F969-E2C1-4097-A419-C56F6697B3BD}" destId="{08C7BE48-7DAD-4559-8AD4-65ADF8DE6F7B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3124468-6E06-43DB-AC23-F203B8E9FC08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B20762-027B-4A4F-8028-D461083D0717}">
      <dgm:prSet phldrT="[Text]" custT="1"/>
      <dgm:spPr/>
      <dgm:t>
        <a:bodyPr/>
        <a:lstStyle/>
        <a:p>
          <a:pPr rtl="1"/>
          <a:r>
            <a:rPr lang="fa-IR" sz="3200" dirty="0" smtClean="0">
              <a:solidFill>
                <a:schemeClr val="bg1"/>
              </a:solidFill>
              <a:cs typeface="+mj-cs"/>
            </a:rPr>
            <a:t> اقدامات انجام شده </a:t>
          </a:r>
          <a:endParaRPr lang="fa-IR" sz="3200" dirty="0">
            <a:solidFill>
              <a:schemeClr val="bg1"/>
            </a:solidFill>
            <a:cs typeface="+mj-cs"/>
          </a:endParaRPr>
        </a:p>
      </dgm:t>
    </dgm:pt>
    <dgm:pt modelId="{546C5681-0CF3-4373-8B2E-0CABE00C8716}" type="parTrans" cxnId="{129D1A3C-84BF-48EB-BECD-C3028CBB68CC}">
      <dgm:prSet/>
      <dgm:spPr/>
      <dgm:t>
        <a:bodyPr/>
        <a:lstStyle/>
        <a:p>
          <a:pPr rtl="1"/>
          <a:endParaRPr lang="fa-IR"/>
        </a:p>
      </dgm:t>
    </dgm:pt>
    <dgm:pt modelId="{B2059501-CBF4-4213-8292-5B7DE867766C}" type="sibTrans" cxnId="{129D1A3C-84BF-48EB-BECD-C3028CBB68CC}">
      <dgm:prSet/>
      <dgm:spPr/>
      <dgm:t>
        <a:bodyPr/>
        <a:lstStyle/>
        <a:p>
          <a:pPr rtl="1"/>
          <a:endParaRPr lang="fa-IR"/>
        </a:p>
      </dgm:t>
    </dgm:pt>
    <dgm:pt modelId="{A07DD464-B683-4904-94D0-F5553EE133FD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bg1"/>
              </a:solidFill>
              <a:cs typeface="+mj-cs"/>
            </a:rPr>
            <a:t>برنامه‌های آتی</a:t>
          </a:r>
          <a:endParaRPr lang="fa-IR" dirty="0">
            <a:solidFill>
              <a:schemeClr val="bg1"/>
            </a:solidFill>
            <a:cs typeface="+mj-cs"/>
          </a:endParaRPr>
        </a:p>
      </dgm:t>
    </dgm:pt>
    <dgm:pt modelId="{0959200D-41A8-4DEC-9D02-894849DB552A}" type="parTrans" cxnId="{A25BEA7C-652C-4C04-A70D-9663A52E757C}">
      <dgm:prSet/>
      <dgm:spPr/>
      <dgm:t>
        <a:bodyPr/>
        <a:lstStyle/>
        <a:p>
          <a:pPr rtl="1"/>
          <a:endParaRPr lang="fa-IR"/>
        </a:p>
      </dgm:t>
    </dgm:pt>
    <dgm:pt modelId="{7AE3E3D8-4621-4587-B708-10AF57A2B8E2}" type="sibTrans" cxnId="{A25BEA7C-652C-4C04-A70D-9663A52E757C}">
      <dgm:prSet/>
      <dgm:spPr/>
      <dgm:t>
        <a:bodyPr/>
        <a:lstStyle/>
        <a:p>
          <a:pPr rtl="1"/>
          <a:endParaRPr lang="fa-IR"/>
        </a:p>
      </dgm:t>
    </dgm:pt>
    <dgm:pt modelId="{A2C54E0F-B1E8-42FE-929C-F75C8235AC06}" type="pres">
      <dgm:prSet presAssocID="{63124468-6E06-43DB-AC23-F203B8E9FC0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324D116-9784-400A-BC92-F71964A2D999}" type="pres">
      <dgm:prSet presAssocID="{63124468-6E06-43DB-AC23-F203B8E9FC08}" presName="ribbon" presStyleLbl="node1" presStyleIdx="0" presStyleCnt="1"/>
      <dgm:spPr>
        <a:solidFill>
          <a:srgbClr val="822B00"/>
        </a:solidFill>
      </dgm:spPr>
      <dgm:t>
        <a:bodyPr/>
        <a:lstStyle/>
        <a:p>
          <a:pPr rtl="1"/>
          <a:endParaRPr lang="fa-IR"/>
        </a:p>
      </dgm:t>
    </dgm:pt>
    <dgm:pt modelId="{4859C744-3E78-4FAB-811F-55451DEC2D11}" type="pres">
      <dgm:prSet presAssocID="{63124468-6E06-43DB-AC23-F203B8E9FC08}" presName="leftArrowText" presStyleLbl="node1" presStyleIdx="0" presStyleCnt="1" custLinFactX="7934" custLinFactNeighborX="100000" custLinFactNeighborY="3532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28D6743-D2E6-4CFF-8857-E0D1F59C8BCC}" type="pres">
      <dgm:prSet presAssocID="{63124468-6E06-43DB-AC23-F203B8E9FC08}" presName="rightArrowText" presStyleLbl="node1" presStyleIdx="0" presStyleCnt="1" custLinFactX="-11127" custLinFactNeighborX="-100000" custLinFactNeighborY="-2628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E9FCD62-AB6F-409E-A29A-312238EE95C9}" type="presOf" srcId="{A07DD464-B683-4904-94D0-F5553EE133FD}" destId="{928D6743-D2E6-4CFF-8857-E0D1F59C8BCC}" srcOrd="0" destOrd="0" presId="urn:microsoft.com/office/officeart/2005/8/layout/arrow6"/>
    <dgm:cxn modelId="{1972E4A8-6927-454B-87D0-9E980B96082A}" type="presOf" srcId="{C1B20762-027B-4A4F-8028-D461083D0717}" destId="{4859C744-3E78-4FAB-811F-55451DEC2D11}" srcOrd="0" destOrd="0" presId="urn:microsoft.com/office/officeart/2005/8/layout/arrow6"/>
    <dgm:cxn modelId="{A25BEA7C-652C-4C04-A70D-9663A52E757C}" srcId="{63124468-6E06-43DB-AC23-F203B8E9FC08}" destId="{A07DD464-B683-4904-94D0-F5553EE133FD}" srcOrd="1" destOrd="0" parTransId="{0959200D-41A8-4DEC-9D02-894849DB552A}" sibTransId="{7AE3E3D8-4621-4587-B708-10AF57A2B8E2}"/>
    <dgm:cxn modelId="{8E50EFBE-CC74-4435-BA48-E8A3153CAC3C}" type="presOf" srcId="{63124468-6E06-43DB-AC23-F203B8E9FC08}" destId="{A2C54E0F-B1E8-42FE-929C-F75C8235AC06}" srcOrd="0" destOrd="0" presId="urn:microsoft.com/office/officeart/2005/8/layout/arrow6"/>
    <dgm:cxn modelId="{129D1A3C-84BF-48EB-BECD-C3028CBB68CC}" srcId="{63124468-6E06-43DB-AC23-F203B8E9FC08}" destId="{C1B20762-027B-4A4F-8028-D461083D0717}" srcOrd="0" destOrd="0" parTransId="{546C5681-0CF3-4373-8B2E-0CABE00C8716}" sibTransId="{B2059501-CBF4-4213-8292-5B7DE867766C}"/>
    <dgm:cxn modelId="{0AD93CE1-8294-4288-9C04-DF5867DD7883}" type="presParOf" srcId="{A2C54E0F-B1E8-42FE-929C-F75C8235AC06}" destId="{5324D116-9784-400A-BC92-F71964A2D999}" srcOrd="0" destOrd="0" presId="urn:microsoft.com/office/officeart/2005/8/layout/arrow6"/>
    <dgm:cxn modelId="{D1AC2794-3723-4DBF-BA23-98D990734328}" type="presParOf" srcId="{A2C54E0F-B1E8-42FE-929C-F75C8235AC06}" destId="{4859C744-3E78-4FAB-811F-55451DEC2D11}" srcOrd="1" destOrd="0" presId="urn:microsoft.com/office/officeart/2005/8/layout/arrow6"/>
    <dgm:cxn modelId="{B2AD8C5C-2713-4F47-AE0E-FEB9A38B514D}" type="presParOf" srcId="{A2C54E0F-B1E8-42FE-929C-F75C8235AC06}" destId="{928D6743-D2E6-4CFF-8857-E0D1F59C8BC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D6F313-9079-4614-A19B-C2A41F80935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EB7C482-B860-4655-B017-42234CC13B58}">
      <dgm:prSet phldrT="[Text]" custT="1"/>
      <dgm:spPr/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cs typeface="+mj-cs"/>
            </a:rPr>
            <a:t>سنگ آهن و فولاد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4CCF91FF-8664-4ECF-A2D4-D30DFB3A47B1}" type="parTrans" cxnId="{FC1377F4-7890-447F-96D6-8D99BAAF938F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424ACA1D-B5B0-4ED5-850C-884616C68AF5}" type="sibTrans" cxnId="{FC1377F4-7890-447F-96D6-8D99BAAF938F}">
      <dgm:prSet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241EA75A-82A6-48E1-AEFB-9CA7214BDAE8}">
      <dgm:prSet phldrT="[Text]" custT="1"/>
      <dgm:spPr/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cs typeface="+mj-cs"/>
            </a:rPr>
            <a:t>سیمان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C57DA128-E098-4EA1-81EE-FC819DF5AFDE}" type="parTrans" cxnId="{D634042E-AE62-4F19-9FCB-82EBDAE43D94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D25BC07F-2E51-40DD-A000-EB4D84649E97}" type="sibTrans" cxnId="{D634042E-AE62-4F19-9FCB-82EBDAE43D94}">
      <dgm:prSet/>
      <dgm:spPr>
        <a:blipFill dpi="0"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75024448-7D89-4E88-A9B2-099CAAC0AA00}">
      <dgm:prSet phldrT="[Text]" custT="1"/>
      <dgm:spPr/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cs typeface="+mj-cs"/>
            </a:rPr>
            <a:t>نفت و گاز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E1C5763C-B89A-4810-8358-A55304CD6DDB}" type="parTrans" cxnId="{D67C20D3-3AA6-4BF1-8E90-EF005C37D703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C8A79434-84CD-4FD5-9A6E-59BEA628B21C}" type="sibTrans" cxnId="{D67C20D3-3AA6-4BF1-8E90-EF005C37D703}">
      <dgm:prSet/>
      <dgm:spPr>
        <a:blipFill dpi="0"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5E4D78E2-4421-428C-9F39-93C9ACE37B34}">
      <dgm:prSet phldrT="[Text]" custT="1"/>
      <dgm:spPr/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cs typeface="+mj-cs"/>
            </a:rPr>
            <a:t>نیروگاه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F0F05836-43FF-4488-B7BC-4CE5562447DA}" type="parTrans" cxnId="{111B5CC9-7DF7-4722-88DC-A579BA7FCF18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BD817811-0731-4937-98FF-23D2AACF8321}" type="sibTrans" cxnId="{111B5CC9-7DF7-4722-88DC-A579BA7FCF18}">
      <dgm:prSet/>
      <dgm:spPr>
        <a:blipFill>
          <a:blip xmlns:r="http://schemas.openxmlformats.org/officeDocument/2006/relationships" r:embed="rId4"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EEBB836C-9E82-4A93-B1F0-CD21B63DC957}">
      <dgm:prSet custT="1"/>
      <dgm:spPr/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cs typeface="+mj-cs"/>
            </a:rPr>
            <a:t>واسطه‌گری‌های مالی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8FF6B34D-B015-4961-BB95-22BA7C389F19}" type="parTrans" cxnId="{0F52E71A-CB45-45AB-A111-4DAD5957E733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</a:endParaRPr>
        </a:p>
      </dgm:t>
    </dgm:pt>
    <dgm:pt modelId="{DE031609-ACC6-480E-85FF-CBE3E5069F54}" type="sibTrans" cxnId="{0F52E71A-CB45-45AB-A111-4DAD5957E733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</a:endParaRPr>
        </a:p>
      </dgm:t>
    </dgm:pt>
    <dgm:pt modelId="{1007F38B-2B28-4A6D-B591-6072A8895950}">
      <dgm:prSet phldrT="[Text]" custT="1"/>
      <dgm:spPr/>
      <dgm:t>
        <a:bodyPr/>
        <a:lstStyle/>
        <a:p>
          <a:pPr algn="ctr" rtl="1"/>
          <a:endParaRPr lang="fa-IR" sz="1000" dirty="0">
            <a:solidFill>
              <a:srgbClr val="0070C0"/>
            </a:solidFill>
            <a:cs typeface="+mj-cs"/>
          </a:endParaRPr>
        </a:p>
      </dgm:t>
    </dgm:pt>
    <dgm:pt modelId="{A651AF78-593F-4059-B0B2-47A9A6E5A9AE}" type="sibTrans" cxnId="{6C7EF2C4-631A-45B6-BDC1-0C5D57F29D48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8A26CA54-756C-447C-AB31-433C95A44BA5}" type="parTrans" cxnId="{6C7EF2C4-631A-45B6-BDC1-0C5D57F29D48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AD23BF71-A2C2-47B9-9F79-B5706D86BAE0}">
      <dgm:prSet phldrT="[Text]" custT="1"/>
      <dgm:spPr/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cs typeface="+mj-cs"/>
            </a:rPr>
            <a:t>ساختمان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70D551AC-1A19-44F5-9DD6-B974B5F6AFF3}" type="parTrans" cxnId="{2E639DBB-6BC1-428C-A050-5CB59CA79A81}">
      <dgm:prSet/>
      <dgm:spPr/>
      <dgm:t>
        <a:bodyPr/>
        <a:lstStyle/>
        <a:p>
          <a:pPr rtl="1"/>
          <a:endParaRPr lang="fa-IR" sz="1400"/>
        </a:p>
      </dgm:t>
    </dgm:pt>
    <dgm:pt modelId="{34097507-379B-4B17-B0D7-6553BD452382}" type="sibTrans" cxnId="{2E639DBB-6BC1-428C-A050-5CB59CA79A81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</a:endParaRPr>
        </a:p>
      </dgm:t>
    </dgm:pt>
    <dgm:pt modelId="{B7D1F776-3CEE-4D9F-9197-363E45372B8C}" type="pres">
      <dgm:prSet presAssocID="{47D6F313-9079-4614-A19B-C2A41F80935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rtl="1"/>
          <a:endParaRPr lang="fa-IR"/>
        </a:p>
      </dgm:t>
    </dgm:pt>
    <dgm:pt modelId="{8A6A76B1-785F-457B-AE57-73382597EA0F}" type="pres">
      <dgm:prSet presAssocID="{47D6F313-9079-4614-A19B-C2A41F80935B}" presName="Name1" presStyleCnt="0"/>
      <dgm:spPr/>
    </dgm:pt>
    <dgm:pt modelId="{51FB23C3-D047-441E-9C98-5621352FE726}" type="pres">
      <dgm:prSet presAssocID="{A651AF78-593F-4059-B0B2-47A9A6E5A9AE}" presName="picture_1" presStyleCnt="0"/>
      <dgm:spPr/>
    </dgm:pt>
    <dgm:pt modelId="{D44B9045-5206-4700-B660-0772CF59D11F}" type="pres">
      <dgm:prSet presAssocID="{A651AF78-593F-4059-B0B2-47A9A6E5A9AE}" presName="pictureRepeatNode" presStyleLbl="alignImgPlace1" presStyleIdx="0" presStyleCnt="7" custScaleX="94387" custScaleY="93827"/>
      <dgm:spPr/>
      <dgm:t>
        <a:bodyPr/>
        <a:lstStyle/>
        <a:p>
          <a:pPr rtl="1"/>
          <a:endParaRPr lang="fa-IR"/>
        </a:p>
      </dgm:t>
    </dgm:pt>
    <dgm:pt modelId="{76F01026-7484-46A1-B917-D6EBFA7A20A9}" type="pres">
      <dgm:prSet presAssocID="{1007F38B-2B28-4A6D-B591-6072A8895950}" presName="text_1" presStyleLbl="node1" presStyleIdx="0" presStyleCnt="0" custScaleY="40892" custLinFactNeighborX="-4260" custLinFactNeighborY="590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09A8087-BEB1-4901-9524-79503D6972FB}" type="pres">
      <dgm:prSet presAssocID="{424ACA1D-B5B0-4ED5-850C-884616C68AF5}" presName="picture_2" presStyleCnt="0"/>
      <dgm:spPr/>
    </dgm:pt>
    <dgm:pt modelId="{C66DF444-DA83-454B-BC85-B9D30FBCB5BE}" type="pres">
      <dgm:prSet presAssocID="{424ACA1D-B5B0-4ED5-850C-884616C68AF5}" presName="pictureRepeatNode" presStyleLbl="alignImgPlace1" presStyleIdx="1" presStyleCnt="7"/>
      <dgm:spPr/>
      <dgm:t>
        <a:bodyPr/>
        <a:lstStyle/>
        <a:p>
          <a:pPr rtl="1"/>
          <a:endParaRPr lang="fa-IR"/>
        </a:p>
      </dgm:t>
    </dgm:pt>
    <dgm:pt modelId="{8AE79772-A4C3-4D98-A969-3A3C4D9B6EA3}" type="pres">
      <dgm:prSet presAssocID="{2EB7C482-B860-4655-B017-42234CC13B58}" presName="line_2" presStyleLbl="parChTrans1D1" presStyleIdx="0" presStyleCnt="6"/>
      <dgm:spPr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BE0264AC-93CF-4C79-911B-B02BA22A5BD2}" type="pres">
      <dgm:prSet presAssocID="{2EB7C482-B860-4655-B017-42234CC13B58}" presName="textparent_2" presStyleLbl="node1" presStyleIdx="0" presStyleCnt="0"/>
      <dgm:spPr/>
    </dgm:pt>
    <dgm:pt modelId="{F7B91411-AE71-4411-9386-586879D7A35F}" type="pres">
      <dgm:prSet presAssocID="{2EB7C482-B860-4655-B017-42234CC13B58}" presName="text_2" presStyleLbl="revTx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4B9B486-0E20-45DB-B2F4-8F24CE84CD3F}" type="pres">
      <dgm:prSet presAssocID="{DE031609-ACC6-480E-85FF-CBE3E5069F54}" presName="picture_3" presStyleCnt="0"/>
      <dgm:spPr/>
    </dgm:pt>
    <dgm:pt modelId="{A1511A4A-5215-4BD4-874C-079CFA4B1F5C}" type="pres">
      <dgm:prSet presAssocID="{DE031609-ACC6-480E-85FF-CBE3E5069F54}" presName="pictureRepeatNode" presStyleLbl="alignImgPlace1" presStyleIdx="2" presStyleCnt="7"/>
      <dgm:spPr/>
      <dgm:t>
        <a:bodyPr/>
        <a:lstStyle/>
        <a:p>
          <a:pPr rtl="1"/>
          <a:endParaRPr lang="fa-IR"/>
        </a:p>
      </dgm:t>
    </dgm:pt>
    <dgm:pt modelId="{06EC8653-4D06-4625-839F-1113D9FE378A}" type="pres">
      <dgm:prSet presAssocID="{EEBB836C-9E82-4A93-B1F0-CD21B63DC957}" presName="line_3" presStyleLbl="parChTrans1D1" presStyleIdx="1" presStyleCnt="6"/>
      <dgm:spPr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C782999D-FEA6-4378-9760-D89E560F2511}" type="pres">
      <dgm:prSet presAssocID="{EEBB836C-9E82-4A93-B1F0-CD21B63DC957}" presName="textparent_3" presStyleLbl="node1" presStyleIdx="0" presStyleCnt="0"/>
      <dgm:spPr/>
    </dgm:pt>
    <dgm:pt modelId="{BDE018DE-CE28-4737-8DA5-250B23896253}" type="pres">
      <dgm:prSet presAssocID="{EEBB836C-9E82-4A93-B1F0-CD21B63DC957}" presName="text_3" presStyleLbl="revTx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48405F4D-D175-4F32-AC87-EEE46A89539C}" type="pres">
      <dgm:prSet presAssocID="{BD817811-0731-4937-98FF-23D2AACF8321}" presName="picture_4" presStyleCnt="0"/>
      <dgm:spPr/>
    </dgm:pt>
    <dgm:pt modelId="{F5AE2F2B-FA94-4DEE-9826-00EAD9529C32}" type="pres">
      <dgm:prSet presAssocID="{BD817811-0731-4937-98FF-23D2AACF8321}" presName="pictureRepeatNode" presStyleLbl="alignImgPlace1" presStyleIdx="3" presStyleCnt="7"/>
      <dgm:spPr/>
      <dgm:t>
        <a:bodyPr/>
        <a:lstStyle/>
        <a:p>
          <a:pPr rtl="1"/>
          <a:endParaRPr lang="fa-IR"/>
        </a:p>
      </dgm:t>
    </dgm:pt>
    <dgm:pt modelId="{B985E896-F230-4D33-A6EF-1F666B5E1173}" type="pres">
      <dgm:prSet presAssocID="{5E4D78E2-4421-428C-9F39-93C9ACE37B34}" presName="line_4" presStyleLbl="parChTrans1D1" presStyleIdx="2" presStyleCnt="6"/>
      <dgm:spPr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EE5C3748-9547-4974-A0C4-0E09FC99C330}" type="pres">
      <dgm:prSet presAssocID="{5E4D78E2-4421-428C-9F39-93C9ACE37B34}" presName="textparent_4" presStyleLbl="node1" presStyleIdx="0" presStyleCnt="0"/>
      <dgm:spPr/>
    </dgm:pt>
    <dgm:pt modelId="{BB772E75-9DDB-400D-9742-6C4FB2A835AE}" type="pres">
      <dgm:prSet presAssocID="{5E4D78E2-4421-428C-9F39-93C9ACE37B34}" presName="text_4" presStyleLbl="revTx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8F33306-BF40-4172-B13F-4BAFCB91F401}" type="pres">
      <dgm:prSet presAssocID="{D25BC07F-2E51-40DD-A000-EB4D84649E97}" presName="picture_5" presStyleCnt="0"/>
      <dgm:spPr/>
    </dgm:pt>
    <dgm:pt modelId="{A2AF489D-A782-4E10-98E4-9B1079E74CC5}" type="pres">
      <dgm:prSet presAssocID="{D25BC07F-2E51-40DD-A000-EB4D84649E97}" presName="pictureRepeatNode" presStyleLbl="alignImgPlace1" presStyleIdx="4" presStyleCnt="7"/>
      <dgm:spPr/>
      <dgm:t>
        <a:bodyPr/>
        <a:lstStyle/>
        <a:p>
          <a:pPr rtl="1"/>
          <a:endParaRPr lang="fa-IR"/>
        </a:p>
      </dgm:t>
    </dgm:pt>
    <dgm:pt modelId="{72DD275C-A823-46A6-BFAE-91B7E3D5EDEF}" type="pres">
      <dgm:prSet presAssocID="{241EA75A-82A6-48E1-AEFB-9CA7214BDAE8}" presName="line_5" presStyleLbl="parChTrans1D1" presStyleIdx="3" presStyleCnt="6"/>
      <dgm:spPr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D6DE132C-133B-4D77-B940-43C1FA037624}" type="pres">
      <dgm:prSet presAssocID="{241EA75A-82A6-48E1-AEFB-9CA7214BDAE8}" presName="textparent_5" presStyleLbl="node1" presStyleIdx="0" presStyleCnt="0"/>
      <dgm:spPr/>
    </dgm:pt>
    <dgm:pt modelId="{48FAAAE4-ED84-4621-AD58-A549D9883C7D}" type="pres">
      <dgm:prSet presAssocID="{241EA75A-82A6-48E1-AEFB-9CA7214BDAE8}" presName="text_5" presStyleLbl="revTx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045E39A-5C49-4F61-83DA-9D457DCD7AF9}" type="pres">
      <dgm:prSet presAssocID="{C8A79434-84CD-4FD5-9A6E-59BEA628B21C}" presName="picture_6" presStyleCnt="0"/>
      <dgm:spPr/>
    </dgm:pt>
    <dgm:pt modelId="{0D782060-9CFA-4B11-B47C-69622CCB4869}" type="pres">
      <dgm:prSet presAssocID="{C8A79434-84CD-4FD5-9A6E-59BEA628B21C}" presName="pictureRepeatNode" presStyleLbl="alignImgPlace1" presStyleIdx="5" presStyleCnt="7"/>
      <dgm:spPr/>
      <dgm:t>
        <a:bodyPr/>
        <a:lstStyle/>
        <a:p>
          <a:pPr rtl="1"/>
          <a:endParaRPr lang="fa-IR"/>
        </a:p>
      </dgm:t>
    </dgm:pt>
    <dgm:pt modelId="{17309A38-B49A-4A89-A983-C65DECA55808}" type="pres">
      <dgm:prSet presAssocID="{75024448-7D89-4E88-A9B2-099CAAC0AA00}" presName="line_6" presStyleLbl="parChTrans1D1" presStyleIdx="4" presStyleCnt="6"/>
      <dgm:spPr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22FFEA44-6AC5-4F11-9DAB-85CB07E658C6}" type="pres">
      <dgm:prSet presAssocID="{75024448-7D89-4E88-A9B2-099CAAC0AA00}" presName="textparent_6" presStyleLbl="node1" presStyleIdx="0" presStyleCnt="0"/>
      <dgm:spPr/>
    </dgm:pt>
    <dgm:pt modelId="{FD980DEC-2042-40A0-BE9C-59BE92FEAA36}" type="pres">
      <dgm:prSet presAssocID="{75024448-7D89-4E88-A9B2-099CAAC0AA00}" presName="text_6" presStyleLbl="revTx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78CE177-806D-4D25-9F45-035D0D3B2E56}" type="pres">
      <dgm:prSet presAssocID="{34097507-379B-4B17-B0D7-6553BD452382}" presName="picture_7" presStyleCnt="0"/>
      <dgm:spPr/>
    </dgm:pt>
    <dgm:pt modelId="{05762191-5F64-47EA-A8EF-A8D3F7759C3B}" type="pres">
      <dgm:prSet presAssocID="{34097507-379B-4B17-B0D7-6553BD452382}" presName="pictureRepeatNode" presStyleLbl="alignImgPlace1" presStyleIdx="6" presStyleCnt="7"/>
      <dgm:spPr/>
      <dgm:t>
        <a:bodyPr/>
        <a:lstStyle/>
        <a:p>
          <a:pPr rtl="1"/>
          <a:endParaRPr lang="fa-IR"/>
        </a:p>
      </dgm:t>
    </dgm:pt>
    <dgm:pt modelId="{A8B0E182-84CD-43EF-A1E6-2FEFC530B9DA}" type="pres">
      <dgm:prSet presAssocID="{AD23BF71-A2C2-47B9-9F79-B5706D86BAE0}" presName="line_7" presStyleLbl="parChTrans1D1" presStyleIdx="5" presStyleCnt="6"/>
      <dgm:spPr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9BD0245E-E50D-4914-BDB7-459F807917D2}" type="pres">
      <dgm:prSet presAssocID="{AD23BF71-A2C2-47B9-9F79-B5706D86BAE0}" presName="textparent_7" presStyleLbl="node1" presStyleIdx="0" presStyleCnt="0"/>
      <dgm:spPr/>
    </dgm:pt>
    <dgm:pt modelId="{3DB83CE0-9241-473D-BC50-306FD5415F01}" type="pres">
      <dgm:prSet presAssocID="{AD23BF71-A2C2-47B9-9F79-B5706D86BAE0}" presName="text_7" presStyleLbl="revTx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1E6D16D-3717-4374-BF78-F5849922A165}" type="presOf" srcId="{34097507-379B-4B17-B0D7-6553BD452382}" destId="{05762191-5F64-47EA-A8EF-A8D3F7759C3B}" srcOrd="0" destOrd="0" presId="urn:microsoft.com/office/officeart/2008/layout/CircularPictureCallout"/>
    <dgm:cxn modelId="{95E12B7D-C77C-45C9-BF0D-0537F4BB3ED2}" type="presOf" srcId="{AD23BF71-A2C2-47B9-9F79-B5706D86BAE0}" destId="{3DB83CE0-9241-473D-BC50-306FD5415F01}" srcOrd="0" destOrd="0" presId="urn:microsoft.com/office/officeart/2008/layout/CircularPictureCallout"/>
    <dgm:cxn modelId="{D634042E-AE62-4F19-9FCB-82EBDAE43D94}" srcId="{47D6F313-9079-4614-A19B-C2A41F80935B}" destId="{241EA75A-82A6-48E1-AEFB-9CA7214BDAE8}" srcOrd="4" destOrd="0" parTransId="{C57DA128-E098-4EA1-81EE-FC819DF5AFDE}" sibTransId="{D25BC07F-2E51-40DD-A000-EB4D84649E97}"/>
    <dgm:cxn modelId="{2FD875C1-661C-4D10-97B0-FA15A698011B}" type="presOf" srcId="{EEBB836C-9E82-4A93-B1F0-CD21B63DC957}" destId="{BDE018DE-CE28-4737-8DA5-250B23896253}" srcOrd="0" destOrd="0" presId="urn:microsoft.com/office/officeart/2008/layout/CircularPictureCallout"/>
    <dgm:cxn modelId="{FC1377F4-7890-447F-96D6-8D99BAAF938F}" srcId="{47D6F313-9079-4614-A19B-C2A41F80935B}" destId="{2EB7C482-B860-4655-B017-42234CC13B58}" srcOrd="1" destOrd="0" parTransId="{4CCF91FF-8664-4ECF-A2D4-D30DFB3A47B1}" sibTransId="{424ACA1D-B5B0-4ED5-850C-884616C68AF5}"/>
    <dgm:cxn modelId="{09D0D359-B502-46BE-882D-C91D6CC3FCEB}" type="presOf" srcId="{A651AF78-593F-4059-B0B2-47A9A6E5A9AE}" destId="{D44B9045-5206-4700-B660-0772CF59D11F}" srcOrd="0" destOrd="0" presId="urn:microsoft.com/office/officeart/2008/layout/CircularPictureCallout"/>
    <dgm:cxn modelId="{CDA4C336-4444-4E97-9B1F-A78BE020C56A}" type="presOf" srcId="{DE031609-ACC6-480E-85FF-CBE3E5069F54}" destId="{A1511A4A-5215-4BD4-874C-079CFA4B1F5C}" srcOrd="0" destOrd="0" presId="urn:microsoft.com/office/officeart/2008/layout/CircularPictureCallout"/>
    <dgm:cxn modelId="{F2516C3A-4743-4F95-89CA-515523FCF9CB}" type="presOf" srcId="{75024448-7D89-4E88-A9B2-099CAAC0AA00}" destId="{FD980DEC-2042-40A0-BE9C-59BE92FEAA36}" srcOrd="0" destOrd="0" presId="urn:microsoft.com/office/officeart/2008/layout/CircularPictureCallout"/>
    <dgm:cxn modelId="{8BE341CD-FB00-4207-B115-CDFCF1642CC0}" type="presOf" srcId="{BD817811-0731-4937-98FF-23D2AACF8321}" destId="{F5AE2F2B-FA94-4DEE-9826-00EAD9529C32}" srcOrd="0" destOrd="0" presId="urn:microsoft.com/office/officeart/2008/layout/CircularPictureCallout"/>
    <dgm:cxn modelId="{D67C20D3-3AA6-4BF1-8E90-EF005C37D703}" srcId="{47D6F313-9079-4614-A19B-C2A41F80935B}" destId="{75024448-7D89-4E88-A9B2-099CAAC0AA00}" srcOrd="5" destOrd="0" parTransId="{E1C5763C-B89A-4810-8358-A55304CD6DDB}" sibTransId="{C8A79434-84CD-4FD5-9A6E-59BEA628B21C}"/>
    <dgm:cxn modelId="{2E639DBB-6BC1-428C-A050-5CB59CA79A81}" srcId="{47D6F313-9079-4614-A19B-C2A41F80935B}" destId="{AD23BF71-A2C2-47B9-9F79-B5706D86BAE0}" srcOrd="6" destOrd="0" parTransId="{70D551AC-1A19-44F5-9DD6-B974B5F6AFF3}" sibTransId="{34097507-379B-4B17-B0D7-6553BD452382}"/>
    <dgm:cxn modelId="{5CE23727-8A6D-42ED-9911-F2AE8C1A0C45}" type="presOf" srcId="{1007F38B-2B28-4A6D-B591-6072A8895950}" destId="{76F01026-7484-46A1-B917-D6EBFA7A20A9}" srcOrd="0" destOrd="0" presId="urn:microsoft.com/office/officeart/2008/layout/CircularPictureCallout"/>
    <dgm:cxn modelId="{111B5CC9-7DF7-4722-88DC-A579BA7FCF18}" srcId="{47D6F313-9079-4614-A19B-C2A41F80935B}" destId="{5E4D78E2-4421-428C-9F39-93C9ACE37B34}" srcOrd="3" destOrd="0" parTransId="{F0F05836-43FF-4488-B7BC-4CE5562447DA}" sibTransId="{BD817811-0731-4937-98FF-23D2AACF8321}"/>
    <dgm:cxn modelId="{903A5315-3722-4C7F-9F20-B25285CDB8A3}" type="presOf" srcId="{D25BC07F-2E51-40DD-A000-EB4D84649E97}" destId="{A2AF489D-A782-4E10-98E4-9B1079E74CC5}" srcOrd="0" destOrd="0" presId="urn:microsoft.com/office/officeart/2008/layout/CircularPictureCallout"/>
    <dgm:cxn modelId="{A2242FEF-7AD9-4281-8EA5-126C8416F4CB}" type="presOf" srcId="{47D6F313-9079-4614-A19B-C2A41F80935B}" destId="{B7D1F776-3CEE-4D9F-9197-363E45372B8C}" srcOrd="0" destOrd="0" presId="urn:microsoft.com/office/officeart/2008/layout/CircularPictureCallout"/>
    <dgm:cxn modelId="{1A417BE7-C30B-4C72-B9AA-D6391C1BFB1B}" type="presOf" srcId="{241EA75A-82A6-48E1-AEFB-9CA7214BDAE8}" destId="{48FAAAE4-ED84-4621-AD58-A549D9883C7D}" srcOrd="0" destOrd="0" presId="urn:microsoft.com/office/officeart/2008/layout/CircularPictureCallout"/>
    <dgm:cxn modelId="{90D81487-1808-432A-B4E6-74F44DD331BA}" type="presOf" srcId="{424ACA1D-B5B0-4ED5-850C-884616C68AF5}" destId="{C66DF444-DA83-454B-BC85-B9D30FBCB5BE}" srcOrd="0" destOrd="0" presId="urn:microsoft.com/office/officeart/2008/layout/CircularPictureCallout"/>
    <dgm:cxn modelId="{B3575B37-A70E-4C56-BA96-66E4FA2D92C1}" type="presOf" srcId="{C8A79434-84CD-4FD5-9A6E-59BEA628B21C}" destId="{0D782060-9CFA-4B11-B47C-69622CCB4869}" srcOrd="0" destOrd="0" presId="urn:microsoft.com/office/officeart/2008/layout/CircularPictureCallout"/>
    <dgm:cxn modelId="{6C7EF2C4-631A-45B6-BDC1-0C5D57F29D48}" srcId="{47D6F313-9079-4614-A19B-C2A41F80935B}" destId="{1007F38B-2B28-4A6D-B591-6072A8895950}" srcOrd="0" destOrd="0" parTransId="{8A26CA54-756C-447C-AB31-433C95A44BA5}" sibTransId="{A651AF78-593F-4059-B0B2-47A9A6E5A9AE}"/>
    <dgm:cxn modelId="{E3FF7CBA-DA31-4917-ADC7-3278C994C7FC}" type="presOf" srcId="{2EB7C482-B860-4655-B017-42234CC13B58}" destId="{F7B91411-AE71-4411-9386-586879D7A35F}" srcOrd="0" destOrd="0" presId="urn:microsoft.com/office/officeart/2008/layout/CircularPictureCallout"/>
    <dgm:cxn modelId="{7DC2C798-7947-458F-97F5-9F85F131B0C9}" type="presOf" srcId="{5E4D78E2-4421-428C-9F39-93C9ACE37B34}" destId="{BB772E75-9DDB-400D-9742-6C4FB2A835AE}" srcOrd="0" destOrd="0" presId="urn:microsoft.com/office/officeart/2008/layout/CircularPictureCallout"/>
    <dgm:cxn modelId="{0F52E71A-CB45-45AB-A111-4DAD5957E733}" srcId="{47D6F313-9079-4614-A19B-C2A41F80935B}" destId="{EEBB836C-9E82-4A93-B1F0-CD21B63DC957}" srcOrd="2" destOrd="0" parTransId="{8FF6B34D-B015-4961-BB95-22BA7C389F19}" sibTransId="{DE031609-ACC6-480E-85FF-CBE3E5069F54}"/>
    <dgm:cxn modelId="{29B1D0DE-6C1E-4BA6-9F09-100591FEB96E}" type="presParOf" srcId="{B7D1F776-3CEE-4D9F-9197-363E45372B8C}" destId="{8A6A76B1-785F-457B-AE57-73382597EA0F}" srcOrd="0" destOrd="0" presId="urn:microsoft.com/office/officeart/2008/layout/CircularPictureCallout"/>
    <dgm:cxn modelId="{F5E5C4B9-5466-4711-BAB1-30637F4DD183}" type="presParOf" srcId="{8A6A76B1-785F-457B-AE57-73382597EA0F}" destId="{51FB23C3-D047-441E-9C98-5621352FE726}" srcOrd="0" destOrd="0" presId="urn:microsoft.com/office/officeart/2008/layout/CircularPictureCallout"/>
    <dgm:cxn modelId="{95E7F979-6ADA-4E18-9884-21C380FD7A7F}" type="presParOf" srcId="{51FB23C3-D047-441E-9C98-5621352FE726}" destId="{D44B9045-5206-4700-B660-0772CF59D11F}" srcOrd="0" destOrd="0" presId="urn:microsoft.com/office/officeart/2008/layout/CircularPictureCallout"/>
    <dgm:cxn modelId="{73D251C1-0EF4-4D9B-826B-37FC90D0B330}" type="presParOf" srcId="{8A6A76B1-785F-457B-AE57-73382597EA0F}" destId="{76F01026-7484-46A1-B917-D6EBFA7A20A9}" srcOrd="1" destOrd="0" presId="urn:microsoft.com/office/officeart/2008/layout/CircularPictureCallout"/>
    <dgm:cxn modelId="{9CCE829C-88C1-4021-895C-8A77FD6898D8}" type="presParOf" srcId="{8A6A76B1-785F-457B-AE57-73382597EA0F}" destId="{E09A8087-BEB1-4901-9524-79503D6972FB}" srcOrd="2" destOrd="0" presId="urn:microsoft.com/office/officeart/2008/layout/CircularPictureCallout"/>
    <dgm:cxn modelId="{C5B8E94D-65F5-4177-9B94-082B6F499420}" type="presParOf" srcId="{E09A8087-BEB1-4901-9524-79503D6972FB}" destId="{C66DF444-DA83-454B-BC85-B9D30FBCB5BE}" srcOrd="0" destOrd="0" presId="urn:microsoft.com/office/officeart/2008/layout/CircularPictureCallout"/>
    <dgm:cxn modelId="{FF0F071C-20F1-44FA-9CF3-33022426D5A6}" type="presParOf" srcId="{8A6A76B1-785F-457B-AE57-73382597EA0F}" destId="{8AE79772-A4C3-4D98-A969-3A3C4D9B6EA3}" srcOrd="3" destOrd="0" presId="urn:microsoft.com/office/officeart/2008/layout/CircularPictureCallout"/>
    <dgm:cxn modelId="{FE1DCA8B-43A1-4ACB-94BC-101C4A436867}" type="presParOf" srcId="{8A6A76B1-785F-457B-AE57-73382597EA0F}" destId="{BE0264AC-93CF-4C79-911B-B02BA22A5BD2}" srcOrd="4" destOrd="0" presId="urn:microsoft.com/office/officeart/2008/layout/CircularPictureCallout"/>
    <dgm:cxn modelId="{A9E98A86-A5AD-44E2-87C1-A0E799BB8480}" type="presParOf" srcId="{BE0264AC-93CF-4C79-911B-B02BA22A5BD2}" destId="{F7B91411-AE71-4411-9386-586879D7A35F}" srcOrd="0" destOrd="0" presId="urn:microsoft.com/office/officeart/2008/layout/CircularPictureCallout"/>
    <dgm:cxn modelId="{79111EE5-062C-4BF8-9E9E-BD76B89DCC1C}" type="presParOf" srcId="{8A6A76B1-785F-457B-AE57-73382597EA0F}" destId="{24B9B486-0E20-45DB-B2F4-8F24CE84CD3F}" srcOrd="5" destOrd="0" presId="urn:microsoft.com/office/officeart/2008/layout/CircularPictureCallout"/>
    <dgm:cxn modelId="{7EA756B6-B458-4068-8580-CFB6246BC1BF}" type="presParOf" srcId="{24B9B486-0E20-45DB-B2F4-8F24CE84CD3F}" destId="{A1511A4A-5215-4BD4-874C-079CFA4B1F5C}" srcOrd="0" destOrd="0" presId="urn:microsoft.com/office/officeart/2008/layout/CircularPictureCallout"/>
    <dgm:cxn modelId="{5D1210F7-F287-4C27-A3C8-32DCB2B149E4}" type="presParOf" srcId="{8A6A76B1-785F-457B-AE57-73382597EA0F}" destId="{06EC8653-4D06-4625-839F-1113D9FE378A}" srcOrd="6" destOrd="0" presId="urn:microsoft.com/office/officeart/2008/layout/CircularPictureCallout"/>
    <dgm:cxn modelId="{BB86AEB3-6860-489E-8A29-926F161B5275}" type="presParOf" srcId="{8A6A76B1-785F-457B-AE57-73382597EA0F}" destId="{C782999D-FEA6-4378-9760-D89E560F2511}" srcOrd="7" destOrd="0" presId="urn:microsoft.com/office/officeart/2008/layout/CircularPictureCallout"/>
    <dgm:cxn modelId="{3EA04DB9-19AB-40F9-B2CF-3B6E2ACD4BD1}" type="presParOf" srcId="{C782999D-FEA6-4378-9760-D89E560F2511}" destId="{BDE018DE-CE28-4737-8DA5-250B23896253}" srcOrd="0" destOrd="0" presId="urn:microsoft.com/office/officeart/2008/layout/CircularPictureCallout"/>
    <dgm:cxn modelId="{BF7DC4DD-5D17-42BF-9F61-4875F41CEA2A}" type="presParOf" srcId="{8A6A76B1-785F-457B-AE57-73382597EA0F}" destId="{48405F4D-D175-4F32-AC87-EEE46A89539C}" srcOrd="8" destOrd="0" presId="urn:microsoft.com/office/officeart/2008/layout/CircularPictureCallout"/>
    <dgm:cxn modelId="{16548DD5-C151-4097-B497-34A66D747776}" type="presParOf" srcId="{48405F4D-D175-4F32-AC87-EEE46A89539C}" destId="{F5AE2F2B-FA94-4DEE-9826-00EAD9529C32}" srcOrd="0" destOrd="0" presId="urn:microsoft.com/office/officeart/2008/layout/CircularPictureCallout"/>
    <dgm:cxn modelId="{47A43A85-D781-4790-8837-0EA3AEBA3D72}" type="presParOf" srcId="{8A6A76B1-785F-457B-AE57-73382597EA0F}" destId="{B985E896-F230-4D33-A6EF-1F666B5E1173}" srcOrd="9" destOrd="0" presId="urn:microsoft.com/office/officeart/2008/layout/CircularPictureCallout"/>
    <dgm:cxn modelId="{247539AC-9F79-47C8-B378-A30049366058}" type="presParOf" srcId="{8A6A76B1-785F-457B-AE57-73382597EA0F}" destId="{EE5C3748-9547-4974-A0C4-0E09FC99C330}" srcOrd="10" destOrd="0" presId="urn:microsoft.com/office/officeart/2008/layout/CircularPictureCallout"/>
    <dgm:cxn modelId="{D3CDEF4F-214F-4556-9D3A-EF5F51C8402E}" type="presParOf" srcId="{EE5C3748-9547-4974-A0C4-0E09FC99C330}" destId="{BB772E75-9DDB-400D-9742-6C4FB2A835AE}" srcOrd="0" destOrd="0" presId="urn:microsoft.com/office/officeart/2008/layout/CircularPictureCallout"/>
    <dgm:cxn modelId="{D7D070D8-0B7D-4FD1-9492-344FC583265F}" type="presParOf" srcId="{8A6A76B1-785F-457B-AE57-73382597EA0F}" destId="{28F33306-BF40-4172-B13F-4BAFCB91F401}" srcOrd="11" destOrd="0" presId="urn:microsoft.com/office/officeart/2008/layout/CircularPictureCallout"/>
    <dgm:cxn modelId="{B885EA52-A480-4570-8889-7A7055F47A90}" type="presParOf" srcId="{28F33306-BF40-4172-B13F-4BAFCB91F401}" destId="{A2AF489D-A782-4E10-98E4-9B1079E74CC5}" srcOrd="0" destOrd="0" presId="urn:microsoft.com/office/officeart/2008/layout/CircularPictureCallout"/>
    <dgm:cxn modelId="{6EE43E14-D762-4002-BA51-C42D71615DC8}" type="presParOf" srcId="{8A6A76B1-785F-457B-AE57-73382597EA0F}" destId="{72DD275C-A823-46A6-BFAE-91B7E3D5EDEF}" srcOrd="12" destOrd="0" presId="urn:microsoft.com/office/officeart/2008/layout/CircularPictureCallout"/>
    <dgm:cxn modelId="{1248B05F-0FFB-4176-9ACB-1D8379DA9792}" type="presParOf" srcId="{8A6A76B1-785F-457B-AE57-73382597EA0F}" destId="{D6DE132C-133B-4D77-B940-43C1FA037624}" srcOrd="13" destOrd="0" presId="urn:microsoft.com/office/officeart/2008/layout/CircularPictureCallout"/>
    <dgm:cxn modelId="{84B9DD06-083F-4C7F-990D-6557F3059801}" type="presParOf" srcId="{D6DE132C-133B-4D77-B940-43C1FA037624}" destId="{48FAAAE4-ED84-4621-AD58-A549D9883C7D}" srcOrd="0" destOrd="0" presId="urn:microsoft.com/office/officeart/2008/layout/CircularPictureCallout"/>
    <dgm:cxn modelId="{990355D3-E494-4C6C-908D-1EB5C8E0F692}" type="presParOf" srcId="{8A6A76B1-785F-457B-AE57-73382597EA0F}" destId="{3045E39A-5C49-4F61-83DA-9D457DCD7AF9}" srcOrd="14" destOrd="0" presId="urn:microsoft.com/office/officeart/2008/layout/CircularPictureCallout"/>
    <dgm:cxn modelId="{E3930FEC-7B51-4BD6-B265-9E003DEF77E9}" type="presParOf" srcId="{3045E39A-5C49-4F61-83DA-9D457DCD7AF9}" destId="{0D782060-9CFA-4B11-B47C-69622CCB4869}" srcOrd="0" destOrd="0" presId="urn:microsoft.com/office/officeart/2008/layout/CircularPictureCallout"/>
    <dgm:cxn modelId="{D1061685-82BB-413E-96B8-3D45E57D3CF1}" type="presParOf" srcId="{8A6A76B1-785F-457B-AE57-73382597EA0F}" destId="{17309A38-B49A-4A89-A983-C65DECA55808}" srcOrd="15" destOrd="0" presId="urn:microsoft.com/office/officeart/2008/layout/CircularPictureCallout"/>
    <dgm:cxn modelId="{78110BB2-1B80-45C5-A1BE-F5C32A1BBFB4}" type="presParOf" srcId="{8A6A76B1-785F-457B-AE57-73382597EA0F}" destId="{22FFEA44-6AC5-4F11-9DAB-85CB07E658C6}" srcOrd="16" destOrd="0" presId="urn:microsoft.com/office/officeart/2008/layout/CircularPictureCallout"/>
    <dgm:cxn modelId="{39BA82B7-F7E6-40E6-A2F8-128371B1609F}" type="presParOf" srcId="{22FFEA44-6AC5-4F11-9DAB-85CB07E658C6}" destId="{FD980DEC-2042-40A0-BE9C-59BE92FEAA36}" srcOrd="0" destOrd="0" presId="urn:microsoft.com/office/officeart/2008/layout/CircularPictureCallout"/>
    <dgm:cxn modelId="{E8626243-30CB-4086-894D-6B16D0C386D8}" type="presParOf" srcId="{8A6A76B1-785F-457B-AE57-73382597EA0F}" destId="{C78CE177-806D-4D25-9F45-035D0D3B2E56}" srcOrd="17" destOrd="0" presId="urn:microsoft.com/office/officeart/2008/layout/CircularPictureCallout"/>
    <dgm:cxn modelId="{2D765414-A528-42A6-8C34-E4C18677770D}" type="presParOf" srcId="{C78CE177-806D-4D25-9F45-035D0D3B2E56}" destId="{05762191-5F64-47EA-A8EF-A8D3F7759C3B}" srcOrd="0" destOrd="0" presId="urn:microsoft.com/office/officeart/2008/layout/CircularPictureCallout"/>
    <dgm:cxn modelId="{EC48CFE1-B5A2-450B-8653-27AE495FF35A}" type="presParOf" srcId="{8A6A76B1-785F-457B-AE57-73382597EA0F}" destId="{A8B0E182-84CD-43EF-A1E6-2FEFC530B9DA}" srcOrd="18" destOrd="0" presId="urn:microsoft.com/office/officeart/2008/layout/CircularPictureCallout"/>
    <dgm:cxn modelId="{E075AA11-DC7D-4541-B979-E794937BCC27}" type="presParOf" srcId="{8A6A76B1-785F-457B-AE57-73382597EA0F}" destId="{9BD0245E-E50D-4914-BDB7-459F807917D2}" srcOrd="19" destOrd="0" presId="urn:microsoft.com/office/officeart/2008/layout/CircularPictureCallout"/>
    <dgm:cxn modelId="{8E725D36-15C5-42EA-A3F7-CBC65969ECD4}" type="presParOf" srcId="{9BD0245E-E50D-4914-BDB7-459F807917D2}" destId="{3DB83CE0-9241-473D-BC50-306FD5415F0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146991-5C40-4734-A3FC-C5AC57874F88}" type="doc">
      <dgm:prSet loTypeId="urn:microsoft.com/office/officeart/2008/layout/PictureStrip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A4EFA870-3942-4BD2-AE58-85AA4C556F80}">
      <dgm:prSet phldrT="[Text]"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</a:rPr>
            <a:t>حسنعلی قنبری ممان</a:t>
          </a:r>
          <a:endParaRPr lang="fa-IR" sz="2000" b="1" dirty="0">
            <a:solidFill>
              <a:srgbClr val="822B00"/>
            </a:solidFill>
          </a:endParaRPr>
        </a:p>
      </dgm:t>
    </dgm:pt>
    <dgm:pt modelId="{A680533B-B35F-4A1F-AE61-35C225E8AE91}" type="parTrans" cxnId="{68372281-058D-4934-B19A-FCE8A4EAD26D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B642555B-5655-47C8-93AC-0CC09D1DA6C2}" type="sibTrans" cxnId="{68372281-058D-4934-B19A-FCE8A4EAD26D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2BB9271F-A9EF-46B1-B5E4-6D7553A164B8}">
      <dgm:prSet phldrT="[Text]"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</a:rPr>
            <a:t>علی سعیدی</a:t>
          </a:r>
          <a:endParaRPr lang="fa-IR" sz="2000" b="1" dirty="0">
            <a:solidFill>
              <a:srgbClr val="822B00"/>
            </a:solidFill>
          </a:endParaRPr>
        </a:p>
      </dgm:t>
    </dgm:pt>
    <dgm:pt modelId="{C85C2C2B-1777-458A-BF98-932244008389}" type="parTrans" cxnId="{9EFAD513-6154-4297-B416-5E27357CACA9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341C22DF-BFB6-4CB7-B2A0-49E3C7F7F4EE}" type="sibTrans" cxnId="{9EFAD513-6154-4297-B416-5E27357CACA9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E0139DEC-4C71-4665-90A4-82B0C3CE69DC}">
      <dgm:prSet phldrT="[Text]"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</a:rPr>
            <a:t>حیدر فروغ نژاد</a:t>
          </a:r>
          <a:endParaRPr lang="fa-IR" sz="2000" b="1" dirty="0">
            <a:solidFill>
              <a:srgbClr val="822B00"/>
            </a:solidFill>
          </a:endParaRPr>
        </a:p>
      </dgm:t>
    </dgm:pt>
    <dgm:pt modelId="{295CCAEB-8D62-40A3-AA2E-EBDCBB74E753}" type="parTrans" cxnId="{709AA57E-3621-4D80-89C9-8DE28B8FB4CD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38E767D0-EF4D-4001-B913-5BEBF5B1589F}" type="sibTrans" cxnId="{709AA57E-3621-4D80-89C9-8DE28B8FB4CD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041C07BD-F686-47A2-80BC-A736D4910685}">
      <dgm:prSet phldrT="[Text]"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</a:rPr>
            <a:t>غلامرضا زال پور</a:t>
          </a:r>
          <a:endParaRPr lang="fa-IR" sz="2000" b="1" dirty="0">
            <a:solidFill>
              <a:srgbClr val="822B00"/>
            </a:solidFill>
          </a:endParaRPr>
        </a:p>
      </dgm:t>
    </dgm:pt>
    <dgm:pt modelId="{38DFD2AA-15F2-4D6A-ADEC-EC7A30406CFC}" type="parTrans" cxnId="{D57C8C27-2DB2-44E3-AF0F-A8C722AF730C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8399F4D-5586-485B-93D3-7C3A0CBDF4E3}" type="sibTrans" cxnId="{D57C8C27-2DB2-44E3-AF0F-A8C722AF730C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7B558F7D-9DB2-458F-A049-6F94C1B71AC8}">
      <dgm:prSet phldrT="[Text]"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</a:rPr>
            <a:t>علی خورسندیان</a:t>
          </a:r>
          <a:endParaRPr lang="fa-IR" sz="2000" b="1" dirty="0">
            <a:solidFill>
              <a:srgbClr val="822B00"/>
            </a:solidFill>
          </a:endParaRPr>
        </a:p>
      </dgm:t>
    </dgm:pt>
    <dgm:pt modelId="{161BFAAC-24FB-4F7E-85A1-4F6FC6CB6CB9}" type="parTrans" cxnId="{8C038BA6-A71D-4155-BCB0-371470F321F6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F243CC72-D95F-435A-A0C0-26B2F3BB10A5}" type="sibTrans" cxnId="{8C038BA6-A71D-4155-BCB0-371470F321F6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4239CFE-FE3A-476E-8F75-D793541AFD9A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</a:rPr>
            <a:t>خدمات آینده اندیش نگر</a:t>
          </a:r>
          <a:endParaRPr lang="fa-IR" sz="1800" b="1" dirty="0">
            <a:solidFill>
              <a:srgbClr val="822B00"/>
            </a:solidFill>
          </a:endParaRPr>
        </a:p>
      </dgm:t>
    </dgm:pt>
    <dgm:pt modelId="{8C14DD62-CCEC-47FB-A888-5C2C4E5BD9EA}" type="parTrans" cxnId="{15F83360-9DED-44B6-A48B-4C045DCE28B5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CB8FD637-AF77-41A1-AE1A-725F378D4E4A}" type="sibTrans" cxnId="{15F83360-9DED-44B6-A48B-4C045DCE28B5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8351F8A-2CBB-4CA0-B366-E454FB484D93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</a:rPr>
            <a:t>رئیس هیئت مدیره</a:t>
          </a:r>
          <a:endParaRPr lang="fa-IR" sz="1800" b="1" dirty="0">
            <a:solidFill>
              <a:srgbClr val="822B00"/>
            </a:solidFill>
          </a:endParaRPr>
        </a:p>
      </dgm:t>
    </dgm:pt>
    <dgm:pt modelId="{5F5E860E-42DD-4019-A3E5-38F9FC6070F6}" type="parTrans" cxnId="{0E0C1358-EAC0-4273-A3C6-4F5AC5243A41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D2FA08F-3917-4423-8CF9-BB749C2301CE}" type="sibTrans" cxnId="{0E0C1358-EAC0-4273-A3C6-4F5AC5243A41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988D647E-3338-46C1-B263-3E448830B0E2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</a:rPr>
            <a:t>صندوق بازنشستگی کارکنان بانک‌ها</a:t>
          </a:r>
          <a:endParaRPr lang="fa-IR" sz="1800" b="1" dirty="0">
            <a:solidFill>
              <a:srgbClr val="822B00"/>
            </a:solidFill>
          </a:endParaRPr>
        </a:p>
      </dgm:t>
    </dgm:pt>
    <dgm:pt modelId="{C323A2FC-349D-4119-8717-C05D22E7F367}" type="parTrans" cxnId="{B22D258A-3AF4-489B-942A-B11FA98BDE52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59A6161E-543B-472D-A78F-2F59CBE25CB8}" type="sibTrans" cxnId="{B22D258A-3AF4-489B-942A-B11FA98BDE52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ED7ED904-903A-43AC-AD2F-82CFDEAFCC4C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</a:rPr>
            <a:t>نایب رئیس هیئت مدیره</a:t>
          </a:r>
          <a:endParaRPr lang="fa-IR" sz="1800" b="1" dirty="0">
            <a:solidFill>
              <a:srgbClr val="822B00"/>
            </a:solidFill>
          </a:endParaRPr>
        </a:p>
      </dgm:t>
    </dgm:pt>
    <dgm:pt modelId="{5610040A-81A6-4D96-AD6C-539A027B64F8}" type="parTrans" cxnId="{C6439B42-BA81-4B2B-A0AD-6BB8FC4659AC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06DCA5B-CF9C-437F-95F9-41F8883D4B42}" type="sibTrans" cxnId="{C6439B42-BA81-4B2B-A0AD-6BB8FC4659AC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F60421AD-BEA9-41C2-BFC5-35946DD46862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</a:rPr>
            <a:t>بانک سپه</a:t>
          </a:r>
          <a:endParaRPr lang="fa-IR" sz="1800" b="1" dirty="0">
            <a:solidFill>
              <a:srgbClr val="822B00"/>
            </a:solidFill>
          </a:endParaRPr>
        </a:p>
      </dgm:t>
    </dgm:pt>
    <dgm:pt modelId="{5C6FC7AC-349B-4FBB-AF19-5081E2932CE1}" type="parTrans" cxnId="{D6CF9215-D921-4381-9B10-C4D88394DBC5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35A7471F-A923-4B73-A737-921DB3FA6D53}" type="sibTrans" cxnId="{D6CF9215-D921-4381-9B10-C4D88394DBC5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A30BBAE-2B6D-42AC-B362-9AC8BA1324B1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</a:rPr>
            <a:t>عضو هیئت مدیره</a:t>
          </a:r>
          <a:endParaRPr lang="fa-IR" sz="1800" b="1" dirty="0">
            <a:solidFill>
              <a:srgbClr val="822B00"/>
            </a:solidFill>
          </a:endParaRPr>
        </a:p>
      </dgm:t>
    </dgm:pt>
    <dgm:pt modelId="{72E02CF3-B5B7-425C-9B83-543CC2A24B35}" type="parTrans" cxnId="{2A656061-03F4-4063-BE82-FF19B3B28478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D3A14197-FB4E-482C-AA90-A9CE57DD7867}" type="sibTrans" cxnId="{2A656061-03F4-4063-BE82-FF19B3B28478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D7B68ED3-607A-467E-89A0-A1573046AB4F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600" b="1" dirty="0" smtClean="0">
              <a:solidFill>
                <a:srgbClr val="822B00"/>
              </a:solidFill>
            </a:rPr>
            <a:t>سرمایه‌گذاری ساختمانی سپه</a:t>
          </a:r>
          <a:endParaRPr lang="fa-IR" sz="1600" b="1" dirty="0">
            <a:solidFill>
              <a:srgbClr val="822B00"/>
            </a:solidFill>
          </a:endParaRPr>
        </a:p>
      </dgm:t>
    </dgm:pt>
    <dgm:pt modelId="{7903C2A5-BB7F-4283-AB72-29B5F4C32C2B}" type="parTrans" cxnId="{E782ED1D-E355-49D7-AD55-21CEB68958CE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34DFEA52-A5A1-4D7E-A2CA-2F40BCC831E4}" type="sibTrans" cxnId="{E782ED1D-E355-49D7-AD55-21CEB68958CE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91F3C2C-CE0C-46D9-85FF-BA41894834DE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</a:rPr>
            <a:t>عضو هیئت مدیره</a:t>
          </a:r>
          <a:endParaRPr lang="fa-IR" sz="1800" b="1" dirty="0">
            <a:solidFill>
              <a:srgbClr val="822B00"/>
            </a:solidFill>
          </a:endParaRPr>
        </a:p>
      </dgm:t>
    </dgm:pt>
    <dgm:pt modelId="{46BA4D1E-EAC0-49A3-B2B3-3C7C4910E1C2}" type="parTrans" cxnId="{D9B24FEB-328F-42BB-B5E2-ACB8CE679A6E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2225616-0A09-4157-B990-340351769186}" type="sibTrans" cxnId="{D9B24FEB-328F-42BB-B5E2-ACB8CE679A6E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23FB10C0-B978-4676-BB76-B8EEA8D7ACFA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600" b="1" dirty="0" smtClean="0">
              <a:solidFill>
                <a:srgbClr val="822B00"/>
              </a:solidFill>
            </a:rPr>
            <a:t>عضو هیئت مدیره و مدیر عامل</a:t>
          </a:r>
          <a:endParaRPr lang="fa-IR" sz="1600" b="1" dirty="0">
            <a:solidFill>
              <a:srgbClr val="822B00"/>
            </a:solidFill>
          </a:endParaRPr>
        </a:p>
      </dgm:t>
    </dgm:pt>
    <dgm:pt modelId="{E9E921B3-F750-4D23-B34F-EB607EA5FF0A}" type="parTrans" cxnId="{82CFF0CE-743D-41C7-9D0E-1730BC21FDC4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BFBE31A5-0041-4D33-877B-97E28C013278}" type="sibTrans" cxnId="{82CFF0CE-743D-41C7-9D0E-1730BC21FDC4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FC0D8C7-F5C2-4EA2-AA77-B1FA526ACB4C}">
      <dgm:prSet custT="1"/>
      <dgm:spPr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</a:rPr>
            <a:t>سرمایه‏گذاری توسعه گوهران امید</a:t>
          </a:r>
          <a:endParaRPr lang="fa-IR" sz="1800" b="1" dirty="0">
            <a:solidFill>
              <a:srgbClr val="822B00"/>
            </a:solidFill>
          </a:endParaRPr>
        </a:p>
      </dgm:t>
    </dgm:pt>
    <dgm:pt modelId="{F078A39F-945B-4ECE-8999-A4655FD51790}" type="sibTrans" cxnId="{1436DA21-BC5F-467F-AED8-19C078DE1FF1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2A1CBE61-EA86-4E2B-AA42-A594719D646E}" type="parTrans" cxnId="{1436DA21-BC5F-467F-AED8-19C078DE1FF1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E7A3175C-8716-40FF-8518-3D681492447F}" type="pres">
      <dgm:prSet presAssocID="{F5146991-5C40-4734-A3FC-C5AC57874F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231472B-5B30-45F2-9CAB-C39CE85E6BD3}" type="pres">
      <dgm:prSet presAssocID="{7B558F7D-9DB2-458F-A049-6F94C1B71AC8}" presName="composite" presStyleCnt="0"/>
      <dgm:spPr/>
    </dgm:pt>
    <dgm:pt modelId="{A77004F3-523E-46FB-A3D2-0F96405223DE}" type="pres">
      <dgm:prSet presAssocID="{7B558F7D-9DB2-458F-A049-6F94C1B71AC8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BCA8E0B-1A48-4E65-A7D6-BB1B094EA54D}" type="pres">
      <dgm:prSet presAssocID="{7B558F7D-9DB2-458F-A049-6F94C1B71AC8}" presName="rect2" presStyleLbl="fgImgPlace1" presStyleIdx="0" presStyleCnt="5" custScaleX="152835" custScaleY="1184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E755D511-6598-493B-A026-4145BADCA30F}" type="pres">
      <dgm:prSet presAssocID="{F243CC72-D95F-435A-A0C0-26B2F3BB10A5}" presName="sibTrans" presStyleCnt="0"/>
      <dgm:spPr/>
    </dgm:pt>
    <dgm:pt modelId="{2CD1E825-7A91-43C6-B2FC-86008D9A8F01}" type="pres">
      <dgm:prSet presAssocID="{041C07BD-F686-47A2-80BC-A736D4910685}" presName="composite" presStyleCnt="0"/>
      <dgm:spPr/>
    </dgm:pt>
    <dgm:pt modelId="{27AF2A31-DD00-443D-AE2B-7D41FA798E3A}" type="pres">
      <dgm:prSet presAssocID="{041C07BD-F686-47A2-80BC-A736D4910685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60DC89F-8E99-4374-A27F-AF5C62A11BF0}" type="pres">
      <dgm:prSet presAssocID="{041C07BD-F686-47A2-80BC-A736D4910685}" presName="rect2" presStyleLbl="fgImgPlace1" presStyleIdx="1" presStyleCnt="5" custScaleX="152396" custScaleY="115653" custLinFactNeighborX="-1166" custLinFactNeighborY="233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4633629F-B012-4368-8649-87BF3042B6A6}" type="pres">
      <dgm:prSet presAssocID="{A8399F4D-5586-485B-93D3-7C3A0CBDF4E3}" presName="sibTrans" presStyleCnt="0"/>
      <dgm:spPr/>
    </dgm:pt>
    <dgm:pt modelId="{0B324B80-3093-4D19-B749-6F547ADE7FE5}" type="pres">
      <dgm:prSet presAssocID="{E0139DEC-4C71-4665-90A4-82B0C3CE69DC}" presName="composite" presStyleCnt="0"/>
      <dgm:spPr/>
    </dgm:pt>
    <dgm:pt modelId="{1819CF05-FBA9-49C1-AA17-C0A974DC695F}" type="pres">
      <dgm:prSet presAssocID="{E0139DEC-4C71-4665-90A4-82B0C3CE69DC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8E609940-8594-423C-8ACA-F6A69229FF2E}" type="pres">
      <dgm:prSet presAssocID="{E0139DEC-4C71-4665-90A4-82B0C3CE69DC}" presName="rect2" presStyleLbl="fgImgPlace1" presStyleIdx="2" presStyleCnt="5" custScaleX="164932" custScaleY="99141" custLinFactNeighborX="54394" custLinFactNeighborY="1516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6E5F8199-BEB8-4377-B16A-C35B2B5ED55A}" type="pres">
      <dgm:prSet presAssocID="{38E767D0-EF4D-4001-B913-5BEBF5B1589F}" presName="sibTrans" presStyleCnt="0"/>
      <dgm:spPr/>
    </dgm:pt>
    <dgm:pt modelId="{EE4E6B79-079D-4EAE-8B91-F83A00A2BCA9}" type="pres">
      <dgm:prSet presAssocID="{2BB9271F-A9EF-46B1-B5E4-6D7553A164B8}" presName="composite" presStyleCnt="0"/>
      <dgm:spPr/>
    </dgm:pt>
    <dgm:pt modelId="{19138158-D8AC-4262-9D32-69DD5EF76484}" type="pres">
      <dgm:prSet presAssocID="{2BB9271F-A9EF-46B1-B5E4-6D7553A164B8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C9CA21F-E5EC-4850-9DF7-7B9CE52444BC}" type="pres">
      <dgm:prSet presAssocID="{2BB9271F-A9EF-46B1-B5E4-6D7553A164B8}" presName="rect2" presStyleLbl="fgImgPlace1" presStyleIdx="3" presStyleCnt="5" custScaleX="146165" custScaleY="111597" custLinFactNeighborX="2934" custLinFactNeighborY="14086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44EF10A9-A1BD-4A4A-A13E-7B4A10DA6F50}" type="pres">
      <dgm:prSet presAssocID="{341C22DF-BFB6-4CB7-B2A0-49E3C7F7F4EE}" presName="sibTrans" presStyleCnt="0"/>
      <dgm:spPr/>
    </dgm:pt>
    <dgm:pt modelId="{0FFAE0E3-32FA-432F-8DED-A6D1A18EC7D7}" type="pres">
      <dgm:prSet presAssocID="{A4EFA870-3942-4BD2-AE58-85AA4C556F80}" presName="composite" presStyleCnt="0"/>
      <dgm:spPr/>
    </dgm:pt>
    <dgm:pt modelId="{7CB96E70-E056-44B9-8629-710BE0EAFA0F}" type="pres">
      <dgm:prSet presAssocID="{A4EFA870-3942-4BD2-AE58-85AA4C556F80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79225CF-553B-42F1-870E-4CD38F37DFD1}" type="pres">
      <dgm:prSet presAssocID="{A4EFA870-3942-4BD2-AE58-85AA4C556F80}" presName="rect2" presStyleLbl="fgImgPlace1" presStyleIdx="4" presStyleCnt="5" custScaleX="150708" custScaleY="117270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</dgm:ptLst>
  <dgm:cxnLst>
    <dgm:cxn modelId="{15F83360-9DED-44B6-A48B-4C045DCE28B5}" srcId="{041C07BD-F686-47A2-80BC-A736D4910685}" destId="{14239CFE-FE3A-476E-8F75-D793541AFD9A}" srcOrd="0" destOrd="0" parTransId="{8C14DD62-CCEC-47FB-A888-5C2C4E5BD9EA}" sibTransId="{CB8FD637-AF77-41A1-AE1A-725F378D4E4A}"/>
    <dgm:cxn modelId="{0E0C1358-EAC0-4273-A3C6-4F5AC5243A41}" srcId="{041C07BD-F686-47A2-80BC-A736D4910685}" destId="{A8351F8A-2CBB-4CA0-B366-E454FB484D93}" srcOrd="1" destOrd="0" parTransId="{5F5E860E-42DD-4019-A3E5-38F9FC6070F6}" sibTransId="{1D2FA08F-3917-4423-8CF9-BB749C2301CE}"/>
    <dgm:cxn modelId="{D57C8C27-2DB2-44E3-AF0F-A8C722AF730C}" srcId="{F5146991-5C40-4734-A3FC-C5AC57874F88}" destId="{041C07BD-F686-47A2-80BC-A736D4910685}" srcOrd="1" destOrd="0" parTransId="{38DFD2AA-15F2-4D6A-ADEC-EC7A30406CFC}" sibTransId="{A8399F4D-5586-485B-93D3-7C3A0CBDF4E3}"/>
    <dgm:cxn modelId="{1436DA21-BC5F-467F-AED8-19C078DE1FF1}" srcId="{A4EFA870-3942-4BD2-AE58-85AA4C556F80}" destId="{1FC0D8C7-F5C2-4EA2-AA77-B1FA526ACB4C}" srcOrd="0" destOrd="0" parTransId="{2A1CBE61-EA86-4E2B-AA42-A594719D646E}" sibTransId="{F078A39F-945B-4ECE-8999-A4655FD51790}"/>
    <dgm:cxn modelId="{FA18940D-B2DC-4CE1-BA4E-17118B8C74A9}" type="presOf" srcId="{191F3C2C-CE0C-46D9-85FF-BA41894834DE}" destId="{19138158-D8AC-4262-9D32-69DD5EF76484}" srcOrd="0" destOrd="2" presId="urn:microsoft.com/office/officeart/2008/layout/PictureStrips"/>
    <dgm:cxn modelId="{709AA57E-3621-4D80-89C9-8DE28B8FB4CD}" srcId="{F5146991-5C40-4734-A3FC-C5AC57874F88}" destId="{E0139DEC-4C71-4665-90A4-82B0C3CE69DC}" srcOrd="2" destOrd="0" parTransId="{295CCAEB-8D62-40A3-AA2E-EBDCBB74E753}" sibTransId="{38E767D0-EF4D-4001-B913-5BEBF5B1589F}"/>
    <dgm:cxn modelId="{48C4388F-4B3E-488E-AE96-89195DE1C809}" type="presOf" srcId="{23FB10C0-B978-4676-BB76-B8EEA8D7ACFA}" destId="{7CB96E70-E056-44B9-8629-710BE0EAFA0F}" srcOrd="0" destOrd="2" presId="urn:microsoft.com/office/officeart/2008/layout/PictureStrips"/>
    <dgm:cxn modelId="{C6439B42-BA81-4B2B-A0AD-6BB8FC4659AC}" srcId="{7B558F7D-9DB2-458F-A049-6F94C1B71AC8}" destId="{ED7ED904-903A-43AC-AD2F-82CFDEAFCC4C}" srcOrd="1" destOrd="0" parTransId="{5610040A-81A6-4D96-AD6C-539A027B64F8}" sibTransId="{A06DCA5B-CF9C-437F-95F9-41F8883D4B42}"/>
    <dgm:cxn modelId="{82CFF0CE-743D-41C7-9D0E-1730BC21FDC4}" srcId="{A4EFA870-3942-4BD2-AE58-85AA4C556F80}" destId="{23FB10C0-B978-4676-BB76-B8EEA8D7ACFA}" srcOrd="1" destOrd="0" parTransId="{E9E921B3-F750-4D23-B34F-EB607EA5FF0A}" sibTransId="{BFBE31A5-0041-4D33-877B-97E28C013278}"/>
    <dgm:cxn modelId="{628CD4E5-C468-4E6F-B998-832DB5ADE614}" type="presOf" srcId="{A4EFA870-3942-4BD2-AE58-85AA4C556F80}" destId="{7CB96E70-E056-44B9-8629-710BE0EAFA0F}" srcOrd="0" destOrd="0" presId="urn:microsoft.com/office/officeart/2008/layout/PictureStrips"/>
    <dgm:cxn modelId="{D6CF9215-D921-4381-9B10-C4D88394DBC5}" srcId="{E0139DEC-4C71-4665-90A4-82B0C3CE69DC}" destId="{F60421AD-BEA9-41C2-BFC5-35946DD46862}" srcOrd="0" destOrd="0" parTransId="{5C6FC7AC-349B-4FBB-AF19-5081E2932CE1}" sibTransId="{35A7471F-A923-4B73-A737-921DB3FA6D53}"/>
    <dgm:cxn modelId="{2A656061-03F4-4063-BE82-FF19B3B28478}" srcId="{E0139DEC-4C71-4665-90A4-82B0C3CE69DC}" destId="{1A30BBAE-2B6D-42AC-B362-9AC8BA1324B1}" srcOrd="1" destOrd="0" parTransId="{72E02CF3-B5B7-425C-9B83-543CC2A24B35}" sibTransId="{D3A14197-FB4E-482C-AA90-A9CE57DD7867}"/>
    <dgm:cxn modelId="{FDA36E4B-15FA-4A3E-9108-7C507E97D0F3}" type="presOf" srcId="{2BB9271F-A9EF-46B1-B5E4-6D7553A164B8}" destId="{19138158-D8AC-4262-9D32-69DD5EF76484}" srcOrd="0" destOrd="0" presId="urn:microsoft.com/office/officeart/2008/layout/PictureStrips"/>
    <dgm:cxn modelId="{BE3FF076-275C-4EA6-AEEC-A06AD7C944F6}" type="presOf" srcId="{1FC0D8C7-F5C2-4EA2-AA77-B1FA526ACB4C}" destId="{7CB96E70-E056-44B9-8629-710BE0EAFA0F}" srcOrd="0" destOrd="1" presId="urn:microsoft.com/office/officeart/2008/layout/PictureStrips"/>
    <dgm:cxn modelId="{8C038BA6-A71D-4155-BCB0-371470F321F6}" srcId="{F5146991-5C40-4734-A3FC-C5AC57874F88}" destId="{7B558F7D-9DB2-458F-A049-6F94C1B71AC8}" srcOrd="0" destOrd="0" parTransId="{161BFAAC-24FB-4F7E-85A1-4F6FC6CB6CB9}" sibTransId="{F243CC72-D95F-435A-A0C0-26B2F3BB10A5}"/>
    <dgm:cxn modelId="{E782ED1D-E355-49D7-AD55-21CEB68958CE}" srcId="{2BB9271F-A9EF-46B1-B5E4-6D7553A164B8}" destId="{D7B68ED3-607A-467E-89A0-A1573046AB4F}" srcOrd="0" destOrd="0" parTransId="{7903C2A5-BB7F-4283-AB72-29B5F4C32C2B}" sibTransId="{34DFEA52-A5A1-4D7E-A2CA-2F40BCC831E4}"/>
    <dgm:cxn modelId="{BAAA121D-E1CF-4369-A49A-F31E5CFE9D88}" type="presOf" srcId="{041C07BD-F686-47A2-80BC-A736D4910685}" destId="{27AF2A31-DD00-443D-AE2B-7D41FA798E3A}" srcOrd="0" destOrd="0" presId="urn:microsoft.com/office/officeart/2008/layout/PictureStrips"/>
    <dgm:cxn modelId="{ED5C4669-257E-4B8A-A666-CFC5D81D613C}" type="presOf" srcId="{A8351F8A-2CBB-4CA0-B366-E454FB484D93}" destId="{27AF2A31-DD00-443D-AE2B-7D41FA798E3A}" srcOrd="0" destOrd="2" presId="urn:microsoft.com/office/officeart/2008/layout/PictureStrips"/>
    <dgm:cxn modelId="{68372281-058D-4934-B19A-FCE8A4EAD26D}" srcId="{F5146991-5C40-4734-A3FC-C5AC57874F88}" destId="{A4EFA870-3942-4BD2-AE58-85AA4C556F80}" srcOrd="4" destOrd="0" parTransId="{A680533B-B35F-4A1F-AE61-35C225E8AE91}" sibTransId="{B642555B-5655-47C8-93AC-0CC09D1DA6C2}"/>
    <dgm:cxn modelId="{A9B4B6BC-03EF-49FF-A160-820526CC915D}" type="presOf" srcId="{7B558F7D-9DB2-458F-A049-6F94C1B71AC8}" destId="{A77004F3-523E-46FB-A3D2-0F96405223DE}" srcOrd="0" destOrd="0" presId="urn:microsoft.com/office/officeart/2008/layout/PictureStrips"/>
    <dgm:cxn modelId="{B22D258A-3AF4-489B-942A-B11FA98BDE52}" srcId="{7B558F7D-9DB2-458F-A049-6F94C1B71AC8}" destId="{988D647E-3338-46C1-B263-3E448830B0E2}" srcOrd="0" destOrd="0" parTransId="{C323A2FC-349D-4119-8717-C05D22E7F367}" sibTransId="{59A6161E-543B-472D-A78F-2F59CBE25CB8}"/>
    <dgm:cxn modelId="{B51C94B5-E435-487C-A5FB-4BC9A3CB141F}" type="presOf" srcId="{F5146991-5C40-4734-A3FC-C5AC57874F88}" destId="{E7A3175C-8716-40FF-8518-3D681492447F}" srcOrd="0" destOrd="0" presId="urn:microsoft.com/office/officeart/2008/layout/PictureStrips"/>
    <dgm:cxn modelId="{BE909BAA-4F9C-4A5F-83EA-ECF65F867F84}" type="presOf" srcId="{D7B68ED3-607A-467E-89A0-A1573046AB4F}" destId="{19138158-D8AC-4262-9D32-69DD5EF76484}" srcOrd="0" destOrd="1" presId="urn:microsoft.com/office/officeart/2008/layout/PictureStrips"/>
    <dgm:cxn modelId="{DED32C1E-2673-43C4-953B-2F399E48078F}" type="presOf" srcId="{1A30BBAE-2B6D-42AC-B362-9AC8BA1324B1}" destId="{1819CF05-FBA9-49C1-AA17-C0A974DC695F}" srcOrd="0" destOrd="2" presId="urn:microsoft.com/office/officeart/2008/layout/PictureStrips"/>
    <dgm:cxn modelId="{0EA61136-A2C3-48C7-9D1D-4947A0D4E439}" type="presOf" srcId="{ED7ED904-903A-43AC-AD2F-82CFDEAFCC4C}" destId="{A77004F3-523E-46FB-A3D2-0F96405223DE}" srcOrd="0" destOrd="2" presId="urn:microsoft.com/office/officeart/2008/layout/PictureStrips"/>
    <dgm:cxn modelId="{9EFAD513-6154-4297-B416-5E27357CACA9}" srcId="{F5146991-5C40-4734-A3FC-C5AC57874F88}" destId="{2BB9271F-A9EF-46B1-B5E4-6D7553A164B8}" srcOrd="3" destOrd="0" parTransId="{C85C2C2B-1777-458A-BF98-932244008389}" sibTransId="{341C22DF-BFB6-4CB7-B2A0-49E3C7F7F4EE}"/>
    <dgm:cxn modelId="{7915CC67-3C18-42AF-A7CE-E1F439DAF35E}" type="presOf" srcId="{E0139DEC-4C71-4665-90A4-82B0C3CE69DC}" destId="{1819CF05-FBA9-49C1-AA17-C0A974DC695F}" srcOrd="0" destOrd="0" presId="urn:microsoft.com/office/officeart/2008/layout/PictureStrips"/>
    <dgm:cxn modelId="{D9B24FEB-328F-42BB-B5E2-ACB8CE679A6E}" srcId="{2BB9271F-A9EF-46B1-B5E4-6D7553A164B8}" destId="{191F3C2C-CE0C-46D9-85FF-BA41894834DE}" srcOrd="1" destOrd="0" parTransId="{46BA4D1E-EAC0-49A3-B2B3-3C7C4910E1C2}" sibTransId="{A2225616-0A09-4157-B990-340351769186}"/>
    <dgm:cxn modelId="{63597042-305A-498B-8613-EB2848E423BB}" type="presOf" srcId="{14239CFE-FE3A-476E-8F75-D793541AFD9A}" destId="{27AF2A31-DD00-443D-AE2B-7D41FA798E3A}" srcOrd="0" destOrd="1" presId="urn:microsoft.com/office/officeart/2008/layout/PictureStrips"/>
    <dgm:cxn modelId="{F235B067-E345-49F6-AB47-58C23DEFBFF8}" type="presOf" srcId="{988D647E-3338-46C1-B263-3E448830B0E2}" destId="{A77004F3-523E-46FB-A3D2-0F96405223DE}" srcOrd="0" destOrd="1" presId="urn:microsoft.com/office/officeart/2008/layout/PictureStrips"/>
    <dgm:cxn modelId="{2D0429DF-BDFE-4A4B-BFF5-77954B6D3CA6}" type="presOf" srcId="{F60421AD-BEA9-41C2-BFC5-35946DD46862}" destId="{1819CF05-FBA9-49C1-AA17-C0A974DC695F}" srcOrd="0" destOrd="1" presId="urn:microsoft.com/office/officeart/2008/layout/PictureStrips"/>
    <dgm:cxn modelId="{A7A2DCCC-5EFD-49FD-BA28-EEADF0BD5A65}" type="presParOf" srcId="{E7A3175C-8716-40FF-8518-3D681492447F}" destId="{0231472B-5B30-45F2-9CAB-C39CE85E6BD3}" srcOrd="0" destOrd="0" presId="urn:microsoft.com/office/officeart/2008/layout/PictureStrips"/>
    <dgm:cxn modelId="{70B7743A-CC6A-4BD9-A11B-CD51D03BD1F2}" type="presParOf" srcId="{0231472B-5B30-45F2-9CAB-C39CE85E6BD3}" destId="{A77004F3-523E-46FB-A3D2-0F96405223DE}" srcOrd="0" destOrd="0" presId="urn:microsoft.com/office/officeart/2008/layout/PictureStrips"/>
    <dgm:cxn modelId="{46504B3E-165B-408D-84AE-F431F7B5AF85}" type="presParOf" srcId="{0231472B-5B30-45F2-9CAB-C39CE85E6BD3}" destId="{6BCA8E0B-1A48-4E65-A7D6-BB1B094EA54D}" srcOrd="1" destOrd="0" presId="urn:microsoft.com/office/officeart/2008/layout/PictureStrips"/>
    <dgm:cxn modelId="{C0D70E30-89AA-4947-BFFD-6BF12B2AA91D}" type="presParOf" srcId="{E7A3175C-8716-40FF-8518-3D681492447F}" destId="{E755D511-6598-493B-A026-4145BADCA30F}" srcOrd="1" destOrd="0" presId="urn:microsoft.com/office/officeart/2008/layout/PictureStrips"/>
    <dgm:cxn modelId="{E9834C38-3BBB-4FAF-9BCB-568A0416F151}" type="presParOf" srcId="{E7A3175C-8716-40FF-8518-3D681492447F}" destId="{2CD1E825-7A91-43C6-B2FC-86008D9A8F01}" srcOrd="2" destOrd="0" presId="urn:microsoft.com/office/officeart/2008/layout/PictureStrips"/>
    <dgm:cxn modelId="{E48E0040-AC6D-4051-9AF3-B8E99ACF9000}" type="presParOf" srcId="{2CD1E825-7A91-43C6-B2FC-86008D9A8F01}" destId="{27AF2A31-DD00-443D-AE2B-7D41FA798E3A}" srcOrd="0" destOrd="0" presId="urn:microsoft.com/office/officeart/2008/layout/PictureStrips"/>
    <dgm:cxn modelId="{C1FE2BD9-E807-4908-82BC-EBD976911F6B}" type="presParOf" srcId="{2CD1E825-7A91-43C6-B2FC-86008D9A8F01}" destId="{160DC89F-8E99-4374-A27F-AF5C62A11BF0}" srcOrd="1" destOrd="0" presId="urn:microsoft.com/office/officeart/2008/layout/PictureStrips"/>
    <dgm:cxn modelId="{773F16E4-AA5F-4924-8D58-B3DC188F91BA}" type="presParOf" srcId="{E7A3175C-8716-40FF-8518-3D681492447F}" destId="{4633629F-B012-4368-8649-87BF3042B6A6}" srcOrd="3" destOrd="0" presId="urn:microsoft.com/office/officeart/2008/layout/PictureStrips"/>
    <dgm:cxn modelId="{2F65510E-DE99-4A8E-85A8-D5FB801040ED}" type="presParOf" srcId="{E7A3175C-8716-40FF-8518-3D681492447F}" destId="{0B324B80-3093-4D19-B749-6F547ADE7FE5}" srcOrd="4" destOrd="0" presId="urn:microsoft.com/office/officeart/2008/layout/PictureStrips"/>
    <dgm:cxn modelId="{664579B4-3047-4C17-A3DD-2FA179CCEB31}" type="presParOf" srcId="{0B324B80-3093-4D19-B749-6F547ADE7FE5}" destId="{1819CF05-FBA9-49C1-AA17-C0A974DC695F}" srcOrd="0" destOrd="0" presId="urn:microsoft.com/office/officeart/2008/layout/PictureStrips"/>
    <dgm:cxn modelId="{7B05B6AF-8C8E-4697-9E89-DE3A8B7045EC}" type="presParOf" srcId="{0B324B80-3093-4D19-B749-6F547ADE7FE5}" destId="{8E609940-8594-423C-8ACA-F6A69229FF2E}" srcOrd="1" destOrd="0" presId="urn:microsoft.com/office/officeart/2008/layout/PictureStrips"/>
    <dgm:cxn modelId="{16184554-6878-4382-B331-274B15E94EC4}" type="presParOf" srcId="{E7A3175C-8716-40FF-8518-3D681492447F}" destId="{6E5F8199-BEB8-4377-B16A-C35B2B5ED55A}" srcOrd="5" destOrd="0" presId="urn:microsoft.com/office/officeart/2008/layout/PictureStrips"/>
    <dgm:cxn modelId="{E0FC63BC-392D-4E4A-9ED5-A2E41CD18651}" type="presParOf" srcId="{E7A3175C-8716-40FF-8518-3D681492447F}" destId="{EE4E6B79-079D-4EAE-8B91-F83A00A2BCA9}" srcOrd="6" destOrd="0" presId="urn:microsoft.com/office/officeart/2008/layout/PictureStrips"/>
    <dgm:cxn modelId="{00C4BE2C-61BB-4DDA-80CA-4BF872032FC9}" type="presParOf" srcId="{EE4E6B79-079D-4EAE-8B91-F83A00A2BCA9}" destId="{19138158-D8AC-4262-9D32-69DD5EF76484}" srcOrd="0" destOrd="0" presId="urn:microsoft.com/office/officeart/2008/layout/PictureStrips"/>
    <dgm:cxn modelId="{99C2F1FD-3810-4F92-9B41-90E8473EB2C8}" type="presParOf" srcId="{EE4E6B79-079D-4EAE-8B91-F83A00A2BCA9}" destId="{EC9CA21F-E5EC-4850-9DF7-7B9CE52444BC}" srcOrd="1" destOrd="0" presId="urn:microsoft.com/office/officeart/2008/layout/PictureStrips"/>
    <dgm:cxn modelId="{86985CB7-9AE7-43AB-B293-A2080F56D359}" type="presParOf" srcId="{E7A3175C-8716-40FF-8518-3D681492447F}" destId="{44EF10A9-A1BD-4A4A-A13E-7B4A10DA6F50}" srcOrd="7" destOrd="0" presId="urn:microsoft.com/office/officeart/2008/layout/PictureStrips"/>
    <dgm:cxn modelId="{E1A20335-94F4-4167-B35D-B2FBFE62CEB4}" type="presParOf" srcId="{E7A3175C-8716-40FF-8518-3D681492447F}" destId="{0FFAE0E3-32FA-432F-8DED-A6D1A18EC7D7}" srcOrd="8" destOrd="0" presId="urn:microsoft.com/office/officeart/2008/layout/PictureStrips"/>
    <dgm:cxn modelId="{3CB748D4-1605-4B09-8EC0-3C3F5BF6C34C}" type="presParOf" srcId="{0FFAE0E3-32FA-432F-8DED-A6D1A18EC7D7}" destId="{7CB96E70-E056-44B9-8629-710BE0EAFA0F}" srcOrd="0" destOrd="0" presId="urn:microsoft.com/office/officeart/2008/layout/PictureStrips"/>
    <dgm:cxn modelId="{33B70092-C38F-4A58-98A8-1C3AF06C7F7F}" type="presParOf" srcId="{0FFAE0E3-32FA-432F-8DED-A6D1A18EC7D7}" destId="{579225CF-553B-42F1-870E-4CD38F37DFD1}" srcOrd="1" destOrd="0" presId="urn:microsoft.com/office/officeart/2008/layout/PictureStrip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323976-FCCF-428C-8878-BF78F9AAD3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57A641A5-4871-43F7-B151-81621A7FC78C}">
      <dgm:prSet custT="1"/>
      <dgm:spPr>
        <a:solidFill>
          <a:srgbClr val="822B00"/>
        </a:solidFill>
      </dgm:spPr>
      <dgm:t>
        <a:bodyPr/>
        <a:lstStyle/>
        <a:p>
          <a:pPr algn="ctr" rtl="1"/>
          <a:r>
            <a:rPr lang="fa-IR" sz="2800" dirty="0" smtClean="0">
              <a:cs typeface="+mj-cs"/>
            </a:rPr>
            <a:t>سرمایه شرکت از بدو تأسیس تاکنون </a:t>
          </a:r>
          <a:r>
            <a:rPr lang="fa-IR" sz="2000" dirty="0" smtClean="0">
              <a:cs typeface="+mj-cs"/>
            </a:rPr>
            <a:t>(میلیارد ریال)</a:t>
          </a:r>
          <a:endParaRPr lang="fa-IR" sz="2000" dirty="0">
            <a:cs typeface="+mj-cs"/>
          </a:endParaRPr>
        </a:p>
      </dgm:t>
    </dgm:pt>
    <dgm:pt modelId="{B1251066-9243-4B66-91AB-FBD361AB3153}" type="parTrans" cxnId="{D550AF32-9F21-4D6F-8F4F-5634D18CB4E9}">
      <dgm:prSet/>
      <dgm:spPr/>
      <dgm:t>
        <a:bodyPr/>
        <a:lstStyle/>
        <a:p>
          <a:pPr rtl="1"/>
          <a:endParaRPr lang="fa-IR"/>
        </a:p>
      </dgm:t>
    </dgm:pt>
    <dgm:pt modelId="{B8419490-7F1B-4CB0-A2D2-BE31DE994A54}" type="sibTrans" cxnId="{D550AF32-9F21-4D6F-8F4F-5634D18CB4E9}">
      <dgm:prSet/>
      <dgm:spPr/>
      <dgm:t>
        <a:bodyPr/>
        <a:lstStyle/>
        <a:p>
          <a:pPr rtl="1"/>
          <a:endParaRPr lang="fa-IR"/>
        </a:p>
      </dgm:t>
    </dgm:pt>
    <dgm:pt modelId="{301C527A-A173-4089-A81A-C4F1CF0877D7}" type="pres">
      <dgm:prSet presAssocID="{59323976-FCCF-428C-8878-BF78F9AAD3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4CBECBD2-A440-4F71-AB2E-8C514B5F023C}" type="pres">
      <dgm:prSet presAssocID="{57A641A5-4871-43F7-B151-81621A7FC78C}" presName="parentText" presStyleLbl="node1" presStyleIdx="0" presStyleCnt="1" custLinFactNeighborX="12020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D2D78884-612B-4F65-8E6A-CCB531D5421C}" type="presOf" srcId="{57A641A5-4871-43F7-B151-81621A7FC78C}" destId="{4CBECBD2-A440-4F71-AB2E-8C514B5F023C}" srcOrd="0" destOrd="0" presId="urn:microsoft.com/office/officeart/2005/8/layout/vList2"/>
    <dgm:cxn modelId="{FA879AD0-24A4-4007-AB50-385A3A75569E}" type="presOf" srcId="{59323976-FCCF-428C-8878-BF78F9AAD36A}" destId="{301C527A-A173-4089-A81A-C4F1CF0877D7}" srcOrd="0" destOrd="0" presId="urn:microsoft.com/office/officeart/2005/8/layout/vList2"/>
    <dgm:cxn modelId="{D550AF32-9F21-4D6F-8F4F-5634D18CB4E9}" srcId="{59323976-FCCF-428C-8878-BF78F9AAD36A}" destId="{57A641A5-4871-43F7-B151-81621A7FC78C}" srcOrd="0" destOrd="0" parTransId="{B1251066-9243-4B66-91AB-FBD361AB3153}" sibTransId="{B8419490-7F1B-4CB0-A2D2-BE31DE994A54}"/>
    <dgm:cxn modelId="{08BA0A09-4C03-45B8-856E-26DAA026FB44}" type="presParOf" srcId="{301C527A-A173-4089-A81A-C4F1CF0877D7}" destId="{4CBECBD2-A440-4F71-AB2E-8C514B5F02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926F13-C19C-436B-B75B-8606514C112E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ECD55F5C-4D1B-44E3-A5D5-7DD6A5A96D40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+mj-cs"/>
            </a:rPr>
            <a:t>فلزات و معدن</a:t>
          </a:r>
          <a:endParaRPr lang="fa-IR" dirty="0">
            <a:cs typeface="+mj-cs"/>
          </a:endParaRPr>
        </a:p>
      </dgm:t>
    </dgm:pt>
    <dgm:pt modelId="{5546D1D3-9096-42D4-B6DF-4CA11021E8BC}" type="parTrans" cxnId="{08AD3CBA-3BD7-483B-8791-BE00356CD4E3}">
      <dgm:prSet/>
      <dgm:spPr/>
      <dgm:t>
        <a:bodyPr/>
        <a:lstStyle/>
        <a:p>
          <a:pPr rtl="1"/>
          <a:endParaRPr lang="fa-IR">
            <a:cs typeface="+mj-cs"/>
          </a:endParaRPr>
        </a:p>
      </dgm:t>
    </dgm:pt>
    <dgm:pt modelId="{141EE759-643A-4185-B963-CB59E8603374}" type="sibTrans" cxnId="{08AD3CBA-3BD7-483B-8791-BE00356CD4E3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+mj-cs"/>
          </a:endParaRPr>
        </a:p>
      </dgm:t>
    </dgm:pt>
    <dgm:pt modelId="{3EB0D5EB-5D3B-4C6C-9B81-33BA84E80E0E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+mj-cs"/>
            </a:rPr>
            <a:t>اقتصاد ایران</a:t>
          </a:r>
          <a:endParaRPr lang="fa-IR" dirty="0">
            <a:cs typeface="+mj-cs"/>
          </a:endParaRPr>
        </a:p>
      </dgm:t>
    </dgm:pt>
    <dgm:pt modelId="{79CDC5B6-417C-49F4-A2E2-2544DC3848C8}" type="parTrans" cxnId="{05633873-1DF8-4F8C-8718-D8BE4CF9E719}">
      <dgm:prSet/>
      <dgm:spPr/>
      <dgm:t>
        <a:bodyPr/>
        <a:lstStyle/>
        <a:p>
          <a:pPr rtl="1"/>
          <a:endParaRPr lang="fa-IR">
            <a:cs typeface="+mj-cs"/>
          </a:endParaRPr>
        </a:p>
      </dgm:t>
    </dgm:pt>
    <dgm:pt modelId="{B768FA8C-81FA-4224-9359-7E2A223B796D}" type="sibTrans" cxnId="{05633873-1DF8-4F8C-8718-D8BE4CF9E719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+mj-cs"/>
          </a:endParaRPr>
        </a:p>
      </dgm:t>
    </dgm:pt>
    <dgm:pt modelId="{B0C366C5-EAB1-421A-8F98-0377C3ECFF19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+mj-cs"/>
            </a:rPr>
            <a:t>اقتصاد جهان</a:t>
          </a:r>
          <a:endParaRPr lang="fa-IR" dirty="0">
            <a:cs typeface="+mj-cs"/>
          </a:endParaRPr>
        </a:p>
      </dgm:t>
    </dgm:pt>
    <dgm:pt modelId="{3C070FF7-BB75-4AD6-9A24-6E79EA349BDA}" type="parTrans" cxnId="{26AD52FB-DA29-4C76-B9E8-A0EEE3FA222A}">
      <dgm:prSet/>
      <dgm:spPr/>
      <dgm:t>
        <a:bodyPr/>
        <a:lstStyle/>
        <a:p>
          <a:pPr rtl="1"/>
          <a:endParaRPr lang="fa-IR">
            <a:cs typeface="+mj-cs"/>
          </a:endParaRPr>
        </a:p>
      </dgm:t>
    </dgm:pt>
    <dgm:pt modelId="{EA2F75A1-49A8-4E47-8412-C410DFC2EB10}" type="sibTrans" cxnId="{26AD52FB-DA29-4C76-B9E8-A0EEE3FA222A}">
      <dgm:prSet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+mj-cs"/>
          </a:endParaRPr>
        </a:p>
      </dgm:t>
    </dgm:pt>
    <dgm:pt modelId="{51A7CCB0-57D0-465E-93C7-0E1A0EFAFDF6}" type="pres">
      <dgm:prSet presAssocID="{A2926F13-C19C-436B-B75B-8606514C112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pPr rtl="1"/>
          <a:endParaRPr lang="fa-IR"/>
        </a:p>
      </dgm:t>
    </dgm:pt>
    <dgm:pt modelId="{9D39302C-B873-4C83-B55E-4BE2BC766E95}" type="pres">
      <dgm:prSet presAssocID="{ECD55F5C-4D1B-44E3-A5D5-7DD6A5A96D40}" presName="text1" presStyleCnt="0"/>
      <dgm:spPr/>
    </dgm:pt>
    <dgm:pt modelId="{0410FA95-E0A0-42AC-A6DF-EF5A445FCD25}" type="pres">
      <dgm:prSet presAssocID="{ECD55F5C-4D1B-44E3-A5D5-7DD6A5A96D40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9947FCF-24E2-4FFF-B973-F9F0652D85F3}" type="pres">
      <dgm:prSet presAssocID="{ECD55F5C-4D1B-44E3-A5D5-7DD6A5A96D40}" presName="textaccent1" presStyleCnt="0"/>
      <dgm:spPr/>
    </dgm:pt>
    <dgm:pt modelId="{DF8D0AE7-C30C-40F0-8D07-2222D6EA2842}" type="pres">
      <dgm:prSet presAssocID="{ECD55F5C-4D1B-44E3-A5D5-7DD6A5A96D40}" presName="accentRepeatNode" presStyleLbl="solidAlignAcc1" presStyleIdx="0" presStyleCnt="6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E7C29607-81C1-4E76-BBD0-52DCD3E61C6D}" type="pres">
      <dgm:prSet presAssocID="{141EE759-643A-4185-B963-CB59E8603374}" presName="image1" presStyleCnt="0"/>
      <dgm:spPr/>
    </dgm:pt>
    <dgm:pt modelId="{B83B6D98-CB9B-4E2B-BC70-30E786B34FEF}" type="pres">
      <dgm:prSet presAssocID="{141EE759-643A-4185-B963-CB59E8603374}" presName="imageRepeatNode" presStyleLbl="alignAcc1" presStyleIdx="0" presStyleCnt="3"/>
      <dgm:spPr/>
      <dgm:t>
        <a:bodyPr/>
        <a:lstStyle/>
        <a:p>
          <a:pPr rtl="1"/>
          <a:endParaRPr lang="fa-IR"/>
        </a:p>
      </dgm:t>
    </dgm:pt>
    <dgm:pt modelId="{2C984290-0482-4E81-8EF8-281FC65586F4}" type="pres">
      <dgm:prSet presAssocID="{141EE759-643A-4185-B963-CB59E8603374}" presName="imageaccent1" presStyleCnt="0"/>
      <dgm:spPr/>
    </dgm:pt>
    <dgm:pt modelId="{5EEA191B-A514-4B57-B410-F33EC2C69431}" type="pres">
      <dgm:prSet presAssocID="{141EE759-643A-4185-B963-CB59E8603374}" presName="accentRepeatNode" presStyleLbl="solidAlignAcc1" presStyleIdx="1" presStyleCnt="6"/>
      <dgm:spPr>
        <a:noFill/>
        <a:ln>
          <a:noFill/>
        </a:ln>
      </dgm:spPr>
      <dgm:t>
        <a:bodyPr/>
        <a:lstStyle/>
        <a:p>
          <a:pPr rtl="1"/>
          <a:endParaRPr lang="fa-IR"/>
        </a:p>
      </dgm:t>
    </dgm:pt>
    <dgm:pt modelId="{9EC071A7-978E-4CD1-8478-E43EB7A0483A}" type="pres">
      <dgm:prSet presAssocID="{3EB0D5EB-5D3B-4C6C-9B81-33BA84E80E0E}" presName="text2" presStyleCnt="0"/>
      <dgm:spPr/>
    </dgm:pt>
    <dgm:pt modelId="{812243F8-A0CE-4035-8D20-AD1B7BA07B5B}" type="pres">
      <dgm:prSet presAssocID="{3EB0D5EB-5D3B-4C6C-9B81-33BA84E80E0E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D127292-3861-4393-A9D8-1822C4DB8AA5}" type="pres">
      <dgm:prSet presAssocID="{3EB0D5EB-5D3B-4C6C-9B81-33BA84E80E0E}" presName="textaccent2" presStyleCnt="0"/>
      <dgm:spPr/>
    </dgm:pt>
    <dgm:pt modelId="{AA0833CF-0EB6-4A8C-9602-4273DF92149F}" type="pres">
      <dgm:prSet presAssocID="{3EB0D5EB-5D3B-4C6C-9B81-33BA84E80E0E}" presName="accentRepeatNode" presStyleLbl="solidAlignAcc1" presStyleIdx="2" presStyleCnt="6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23803949-3266-474F-BB99-C64DF1561403}" type="pres">
      <dgm:prSet presAssocID="{B768FA8C-81FA-4224-9359-7E2A223B796D}" presName="image2" presStyleCnt="0"/>
      <dgm:spPr/>
    </dgm:pt>
    <dgm:pt modelId="{558E1829-5435-45BD-A49E-0D9C46E2B505}" type="pres">
      <dgm:prSet presAssocID="{B768FA8C-81FA-4224-9359-7E2A223B796D}" presName="imageRepeatNode" presStyleLbl="alignAcc1" presStyleIdx="1" presStyleCnt="3"/>
      <dgm:spPr/>
      <dgm:t>
        <a:bodyPr/>
        <a:lstStyle/>
        <a:p>
          <a:pPr rtl="1"/>
          <a:endParaRPr lang="fa-IR"/>
        </a:p>
      </dgm:t>
    </dgm:pt>
    <dgm:pt modelId="{7587342F-286F-4471-A88C-841C6EE7F4FE}" type="pres">
      <dgm:prSet presAssocID="{B768FA8C-81FA-4224-9359-7E2A223B796D}" presName="imageaccent2" presStyleCnt="0"/>
      <dgm:spPr/>
    </dgm:pt>
    <dgm:pt modelId="{6476CD85-E24C-4E50-B64B-E766CEC85368}" type="pres">
      <dgm:prSet presAssocID="{B768FA8C-81FA-4224-9359-7E2A223B796D}" presName="accentRepeatNode" presStyleLbl="solidAlignAcc1" presStyleIdx="3" presStyleCnt="6"/>
      <dgm:spPr>
        <a:noFill/>
        <a:ln>
          <a:noFill/>
        </a:ln>
      </dgm:spPr>
      <dgm:t>
        <a:bodyPr/>
        <a:lstStyle/>
        <a:p>
          <a:pPr rtl="1"/>
          <a:endParaRPr lang="fa-IR"/>
        </a:p>
      </dgm:t>
    </dgm:pt>
    <dgm:pt modelId="{1A58ECD4-4F68-48F3-87C5-3712F7F955E3}" type="pres">
      <dgm:prSet presAssocID="{B0C366C5-EAB1-421A-8F98-0377C3ECFF19}" presName="text3" presStyleCnt="0"/>
      <dgm:spPr/>
    </dgm:pt>
    <dgm:pt modelId="{AD948B6B-E5A8-4217-A8D8-BECF2E1C8B77}" type="pres">
      <dgm:prSet presAssocID="{B0C366C5-EAB1-421A-8F98-0377C3ECFF1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F2352A7-D8E2-4FC9-819F-D0628B325C85}" type="pres">
      <dgm:prSet presAssocID="{B0C366C5-EAB1-421A-8F98-0377C3ECFF19}" presName="textaccent3" presStyleCnt="0"/>
      <dgm:spPr/>
    </dgm:pt>
    <dgm:pt modelId="{2A561B04-5993-49CA-A514-6EC06A572B64}" type="pres">
      <dgm:prSet presAssocID="{B0C366C5-EAB1-421A-8F98-0377C3ECFF19}" presName="accentRepeatNode" presStyleLbl="solidAlignAcc1" presStyleIdx="4" presStyleCnt="6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EDFAB5EE-1C3A-4568-A167-ADE7986FE0BB}" type="pres">
      <dgm:prSet presAssocID="{EA2F75A1-49A8-4E47-8412-C410DFC2EB10}" presName="image3" presStyleCnt="0"/>
      <dgm:spPr/>
    </dgm:pt>
    <dgm:pt modelId="{F07A8DA4-BC4E-4073-9327-D43010B63730}" type="pres">
      <dgm:prSet presAssocID="{EA2F75A1-49A8-4E47-8412-C410DFC2EB10}" presName="imageRepeatNode" presStyleLbl="alignAcc1" presStyleIdx="2" presStyleCnt="3" custScaleY="75380"/>
      <dgm:spPr/>
      <dgm:t>
        <a:bodyPr/>
        <a:lstStyle/>
        <a:p>
          <a:pPr rtl="1"/>
          <a:endParaRPr lang="fa-IR"/>
        </a:p>
      </dgm:t>
    </dgm:pt>
    <dgm:pt modelId="{A794EB97-D6B7-4CAE-A4CB-375C596EAA3F}" type="pres">
      <dgm:prSet presAssocID="{EA2F75A1-49A8-4E47-8412-C410DFC2EB10}" presName="imageaccent3" presStyleCnt="0"/>
      <dgm:spPr/>
    </dgm:pt>
    <dgm:pt modelId="{E649B54C-3816-4C9F-8597-B0624C408189}" type="pres">
      <dgm:prSet presAssocID="{EA2F75A1-49A8-4E47-8412-C410DFC2EB10}" presName="accentRepeatNode" presStyleLbl="solidAlignAcc1" presStyleIdx="5" presStyleCnt="6"/>
      <dgm:spPr>
        <a:noFill/>
        <a:ln>
          <a:noFill/>
        </a:ln>
      </dgm:spPr>
      <dgm:t>
        <a:bodyPr/>
        <a:lstStyle/>
        <a:p>
          <a:pPr rtl="1"/>
          <a:endParaRPr lang="fa-IR"/>
        </a:p>
      </dgm:t>
    </dgm:pt>
  </dgm:ptLst>
  <dgm:cxnLst>
    <dgm:cxn modelId="{26AD52FB-DA29-4C76-B9E8-A0EEE3FA222A}" srcId="{A2926F13-C19C-436B-B75B-8606514C112E}" destId="{B0C366C5-EAB1-421A-8F98-0377C3ECFF19}" srcOrd="2" destOrd="0" parTransId="{3C070FF7-BB75-4AD6-9A24-6E79EA349BDA}" sibTransId="{EA2F75A1-49A8-4E47-8412-C410DFC2EB10}"/>
    <dgm:cxn modelId="{EB4C3ABE-A155-4D0C-913E-F7FEEA712D95}" type="presOf" srcId="{A2926F13-C19C-436B-B75B-8606514C112E}" destId="{51A7CCB0-57D0-465E-93C7-0E1A0EFAFDF6}" srcOrd="0" destOrd="0" presId="urn:microsoft.com/office/officeart/2008/layout/HexagonCluster"/>
    <dgm:cxn modelId="{08AD3CBA-3BD7-483B-8791-BE00356CD4E3}" srcId="{A2926F13-C19C-436B-B75B-8606514C112E}" destId="{ECD55F5C-4D1B-44E3-A5D5-7DD6A5A96D40}" srcOrd="0" destOrd="0" parTransId="{5546D1D3-9096-42D4-B6DF-4CA11021E8BC}" sibTransId="{141EE759-643A-4185-B963-CB59E8603374}"/>
    <dgm:cxn modelId="{979DB65E-3381-41A6-BC1A-023790EA981C}" type="presOf" srcId="{B768FA8C-81FA-4224-9359-7E2A223B796D}" destId="{558E1829-5435-45BD-A49E-0D9C46E2B505}" srcOrd="0" destOrd="0" presId="urn:microsoft.com/office/officeart/2008/layout/HexagonCluster"/>
    <dgm:cxn modelId="{DF44F550-D10E-477C-AD8D-46E8398E8604}" type="presOf" srcId="{EA2F75A1-49A8-4E47-8412-C410DFC2EB10}" destId="{F07A8DA4-BC4E-4073-9327-D43010B63730}" srcOrd="0" destOrd="0" presId="urn:microsoft.com/office/officeart/2008/layout/HexagonCluster"/>
    <dgm:cxn modelId="{6B12F279-9B02-419B-8A33-D2B266EA6C31}" type="presOf" srcId="{B0C366C5-EAB1-421A-8F98-0377C3ECFF19}" destId="{AD948B6B-E5A8-4217-A8D8-BECF2E1C8B77}" srcOrd="0" destOrd="0" presId="urn:microsoft.com/office/officeart/2008/layout/HexagonCluster"/>
    <dgm:cxn modelId="{05633873-1DF8-4F8C-8718-D8BE4CF9E719}" srcId="{A2926F13-C19C-436B-B75B-8606514C112E}" destId="{3EB0D5EB-5D3B-4C6C-9B81-33BA84E80E0E}" srcOrd="1" destOrd="0" parTransId="{79CDC5B6-417C-49F4-A2E2-2544DC3848C8}" sibTransId="{B768FA8C-81FA-4224-9359-7E2A223B796D}"/>
    <dgm:cxn modelId="{0D2B7008-A42A-4E1B-9D4A-AEA1CAEE690A}" type="presOf" srcId="{ECD55F5C-4D1B-44E3-A5D5-7DD6A5A96D40}" destId="{0410FA95-E0A0-42AC-A6DF-EF5A445FCD25}" srcOrd="0" destOrd="0" presId="urn:microsoft.com/office/officeart/2008/layout/HexagonCluster"/>
    <dgm:cxn modelId="{E47B2613-AE92-4F8C-B42D-02F8EEAE4231}" type="presOf" srcId="{3EB0D5EB-5D3B-4C6C-9B81-33BA84E80E0E}" destId="{812243F8-A0CE-4035-8D20-AD1B7BA07B5B}" srcOrd="0" destOrd="0" presId="urn:microsoft.com/office/officeart/2008/layout/HexagonCluster"/>
    <dgm:cxn modelId="{C892EBB9-F353-4D90-A500-84AB2F160BAF}" type="presOf" srcId="{141EE759-643A-4185-B963-CB59E8603374}" destId="{B83B6D98-CB9B-4E2B-BC70-30E786B34FEF}" srcOrd="0" destOrd="0" presId="urn:microsoft.com/office/officeart/2008/layout/HexagonCluster"/>
    <dgm:cxn modelId="{0BF122ED-F5DB-47C9-A643-881F2D7CF0F3}" type="presParOf" srcId="{51A7CCB0-57D0-465E-93C7-0E1A0EFAFDF6}" destId="{9D39302C-B873-4C83-B55E-4BE2BC766E95}" srcOrd="0" destOrd="0" presId="urn:microsoft.com/office/officeart/2008/layout/HexagonCluster"/>
    <dgm:cxn modelId="{71C9A4CC-4A33-4D71-A48E-713C19499446}" type="presParOf" srcId="{9D39302C-B873-4C83-B55E-4BE2BC766E95}" destId="{0410FA95-E0A0-42AC-A6DF-EF5A445FCD25}" srcOrd="0" destOrd="0" presId="urn:microsoft.com/office/officeart/2008/layout/HexagonCluster"/>
    <dgm:cxn modelId="{330E40CA-FA05-49A5-AA90-600F01DAD3D1}" type="presParOf" srcId="{51A7CCB0-57D0-465E-93C7-0E1A0EFAFDF6}" destId="{79947FCF-24E2-4FFF-B973-F9F0652D85F3}" srcOrd="1" destOrd="0" presId="urn:microsoft.com/office/officeart/2008/layout/HexagonCluster"/>
    <dgm:cxn modelId="{48D95B72-EF32-48BA-947B-221EDAD22A94}" type="presParOf" srcId="{79947FCF-24E2-4FFF-B973-F9F0652D85F3}" destId="{DF8D0AE7-C30C-40F0-8D07-2222D6EA2842}" srcOrd="0" destOrd="0" presId="urn:microsoft.com/office/officeart/2008/layout/HexagonCluster"/>
    <dgm:cxn modelId="{1F82A1C5-EEBE-404D-9E51-025B662A8674}" type="presParOf" srcId="{51A7CCB0-57D0-465E-93C7-0E1A0EFAFDF6}" destId="{E7C29607-81C1-4E76-BBD0-52DCD3E61C6D}" srcOrd="2" destOrd="0" presId="urn:microsoft.com/office/officeart/2008/layout/HexagonCluster"/>
    <dgm:cxn modelId="{3F3E778B-67DE-45E5-8721-F6C1FD5BDCAE}" type="presParOf" srcId="{E7C29607-81C1-4E76-BBD0-52DCD3E61C6D}" destId="{B83B6D98-CB9B-4E2B-BC70-30E786B34FEF}" srcOrd="0" destOrd="0" presId="urn:microsoft.com/office/officeart/2008/layout/HexagonCluster"/>
    <dgm:cxn modelId="{7D4062E6-345A-4C52-9EA8-7A67B67AD0C1}" type="presParOf" srcId="{51A7CCB0-57D0-465E-93C7-0E1A0EFAFDF6}" destId="{2C984290-0482-4E81-8EF8-281FC65586F4}" srcOrd="3" destOrd="0" presId="urn:microsoft.com/office/officeart/2008/layout/HexagonCluster"/>
    <dgm:cxn modelId="{D4CC82E1-AB6F-4AE0-B3A9-0ABA55419F7C}" type="presParOf" srcId="{2C984290-0482-4E81-8EF8-281FC65586F4}" destId="{5EEA191B-A514-4B57-B410-F33EC2C69431}" srcOrd="0" destOrd="0" presId="urn:microsoft.com/office/officeart/2008/layout/HexagonCluster"/>
    <dgm:cxn modelId="{EE66C410-1882-46CE-A6EA-0809F1909CC8}" type="presParOf" srcId="{51A7CCB0-57D0-465E-93C7-0E1A0EFAFDF6}" destId="{9EC071A7-978E-4CD1-8478-E43EB7A0483A}" srcOrd="4" destOrd="0" presId="urn:microsoft.com/office/officeart/2008/layout/HexagonCluster"/>
    <dgm:cxn modelId="{A286048D-30ED-4A49-B511-9BE975F28780}" type="presParOf" srcId="{9EC071A7-978E-4CD1-8478-E43EB7A0483A}" destId="{812243F8-A0CE-4035-8D20-AD1B7BA07B5B}" srcOrd="0" destOrd="0" presId="urn:microsoft.com/office/officeart/2008/layout/HexagonCluster"/>
    <dgm:cxn modelId="{F7D4BC1F-3D4C-48B2-92F2-AEC0959E9D21}" type="presParOf" srcId="{51A7CCB0-57D0-465E-93C7-0E1A0EFAFDF6}" destId="{ED127292-3861-4393-A9D8-1822C4DB8AA5}" srcOrd="5" destOrd="0" presId="urn:microsoft.com/office/officeart/2008/layout/HexagonCluster"/>
    <dgm:cxn modelId="{2AB1EDC2-09FA-44B0-9020-5B85E8BE63E2}" type="presParOf" srcId="{ED127292-3861-4393-A9D8-1822C4DB8AA5}" destId="{AA0833CF-0EB6-4A8C-9602-4273DF92149F}" srcOrd="0" destOrd="0" presId="urn:microsoft.com/office/officeart/2008/layout/HexagonCluster"/>
    <dgm:cxn modelId="{D3C2DA27-9C34-4ACA-8F66-488F84C2BB3E}" type="presParOf" srcId="{51A7CCB0-57D0-465E-93C7-0E1A0EFAFDF6}" destId="{23803949-3266-474F-BB99-C64DF1561403}" srcOrd="6" destOrd="0" presId="urn:microsoft.com/office/officeart/2008/layout/HexagonCluster"/>
    <dgm:cxn modelId="{4DB82094-323A-45F1-9735-2992ADEAA0A9}" type="presParOf" srcId="{23803949-3266-474F-BB99-C64DF1561403}" destId="{558E1829-5435-45BD-A49E-0D9C46E2B505}" srcOrd="0" destOrd="0" presId="urn:microsoft.com/office/officeart/2008/layout/HexagonCluster"/>
    <dgm:cxn modelId="{E8421331-0E6D-4EE1-A6C4-F10C36C5D82C}" type="presParOf" srcId="{51A7CCB0-57D0-465E-93C7-0E1A0EFAFDF6}" destId="{7587342F-286F-4471-A88C-841C6EE7F4FE}" srcOrd="7" destOrd="0" presId="urn:microsoft.com/office/officeart/2008/layout/HexagonCluster"/>
    <dgm:cxn modelId="{BD2F91E7-47E3-42C3-8930-EEA6157334B6}" type="presParOf" srcId="{7587342F-286F-4471-A88C-841C6EE7F4FE}" destId="{6476CD85-E24C-4E50-B64B-E766CEC85368}" srcOrd="0" destOrd="0" presId="urn:microsoft.com/office/officeart/2008/layout/HexagonCluster"/>
    <dgm:cxn modelId="{C2B653AC-E51F-49CB-BE9E-7045CE869200}" type="presParOf" srcId="{51A7CCB0-57D0-465E-93C7-0E1A0EFAFDF6}" destId="{1A58ECD4-4F68-48F3-87C5-3712F7F955E3}" srcOrd="8" destOrd="0" presId="urn:microsoft.com/office/officeart/2008/layout/HexagonCluster"/>
    <dgm:cxn modelId="{A27FA6FE-1713-47E4-A43C-067C9FFEAC32}" type="presParOf" srcId="{1A58ECD4-4F68-48F3-87C5-3712F7F955E3}" destId="{AD948B6B-E5A8-4217-A8D8-BECF2E1C8B77}" srcOrd="0" destOrd="0" presId="urn:microsoft.com/office/officeart/2008/layout/HexagonCluster"/>
    <dgm:cxn modelId="{FD214D84-A4C1-40B3-AC9C-12A27EE36313}" type="presParOf" srcId="{51A7CCB0-57D0-465E-93C7-0E1A0EFAFDF6}" destId="{5F2352A7-D8E2-4FC9-819F-D0628B325C85}" srcOrd="9" destOrd="0" presId="urn:microsoft.com/office/officeart/2008/layout/HexagonCluster"/>
    <dgm:cxn modelId="{A71EB260-1299-4B22-BDED-2FBCEEE25901}" type="presParOf" srcId="{5F2352A7-D8E2-4FC9-819F-D0628B325C85}" destId="{2A561B04-5993-49CA-A514-6EC06A572B64}" srcOrd="0" destOrd="0" presId="urn:microsoft.com/office/officeart/2008/layout/HexagonCluster"/>
    <dgm:cxn modelId="{DFAEA3B7-ED5D-4A9E-A806-A62C2E16D34E}" type="presParOf" srcId="{51A7CCB0-57D0-465E-93C7-0E1A0EFAFDF6}" destId="{EDFAB5EE-1C3A-4568-A167-ADE7986FE0BB}" srcOrd="10" destOrd="0" presId="urn:microsoft.com/office/officeart/2008/layout/HexagonCluster"/>
    <dgm:cxn modelId="{CD62BC08-0193-4F96-A4F3-43AA8611AF96}" type="presParOf" srcId="{EDFAB5EE-1C3A-4568-A167-ADE7986FE0BB}" destId="{F07A8DA4-BC4E-4073-9327-D43010B63730}" srcOrd="0" destOrd="0" presId="urn:microsoft.com/office/officeart/2008/layout/HexagonCluster"/>
    <dgm:cxn modelId="{17BD8BCE-C5D9-4E55-A5AE-6BEC7083BD39}" type="presParOf" srcId="{51A7CCB0-57D0-465E-93C7-0E1A0EFAFDF6}" destId="{A794EB97-D6B7-4CAE-A4CB-375C596EAA3F}" srcOrd="11" destOrd="0" presId="urn:microsoft.com/office/officeart/2008/layout/HexagonCluster"/>
    <dgm:cxn modelId="{BCD8B543-5EB1-4AFD-AC8A-C537B01BB5BC}" type="presParOf" srcId="{A794EB97-D6B7-4CAE-A4CB-375C596EAA3F}" destId="{E649B54C-3816-4C9F-8597-B0624C408189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2652D6-EBFF-4C5E-BA11-607149C9FE24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DF89CD7-DEFB-433A-B693-7F787D188C4E}">
      <dgm:prSet phldrT="[Text]" custT="1"/>
      <dgm:spPr/>
      <dgm:t>
        <a:bodyPr anchor="b"/>
        <a:lstStyle/>
        <a:p>
          <a:pPr rtl="1">
            <a:lnSpc>
              <a:spcPct val="100000"/>
            </a:lnSpc>
          </a:pPr>
          <a:r>
            <a:rPr lang="fa-IR" sz="2400" dirty="0" smtClean="0">
              <a:solidFill>
                <a:srgbClr val="822B00"/>
              </a:solidFill>
              <a:cs typeface="+mj-cs"/>
            </a:rPr>
            <a:t>بورس اوراق بهادار تهران 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09486068-AA5A-4620-8F81-C6F41E71FAF0}" type="parTrans" cxnId="{775E362B-6738-4656-8F0F-4BA206686447}">
      <dgm:prSet/>
      <dgm:spPr/>
      <dgm:t>
        <a:bodyPr/>
        <a:lstStyle/>
        <a:p>
          <a:pPr rtl="1"/>
          <a:endParaRPr lang="fa-IR" sz="1400">
            <a:solidFill>
              <a:srgbClr val="822B00"/>
            </a:solidFill>
            <a:cs typeface="+mj-cs"/>
          </a:endParaRPr>
        </a:p>
      </dgm:t>
    </dgm:pt>
    <dgm:pt modelId="{E30A3A19-A9A5-48B7-9F37-FD603A18E22F}" type="sibTrans" cxnId="{775E362B-6738-4656-8F0F-4BA206686447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rtl="1"/>
          <a:endParaRPr lang="fa-IR" sz="1400">
            <a:solidFill>
              <a:srgbClr val="822B00"/>
            </a:solidFill>
            <a:cs typeface="+mj-cs"/>
          </a:endParaRPr>
        </a:p>
      </dgm:t>
    </dgm:pt>
    <dgm:pt modelId="{95DDC228-463B-4714-9338-BA978B346154}">
      <dgm:prSet phldrT="[Text]" custT="1"/>
      <dgm:spPr/>
      <dgm:t>
        <a:bodyPr/>
        <a:lstStyle/>
        <a:p>
          <a:pPr algn="l" rtl="1"/>
          <a:r>
            <a:rPr lang="fa-IR" sz="2400" dirty="0" smtClean="0">
              <a:solidFill>
                <a:srgbClr val="822B00"/>
              </a:solidFill>
              <a:cs typeface="+mj-cs"/>
            </a:rPr>
            <a:t>وضعیت صنایع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A795066E-9E3E-4DF0-B30D-04100625FF1B}" type="parTrans" cxnId="{33B388DF-6E9D-434B-9148-7AB8664D44BF}">
      <dgm:prSet/>
      <dgm:spPr/>
      <dgm:t>
        <a:bodyPr/>
        <a:lstStyle/>
        <a:p>
          <a:pPr rtl="1"/>
          <a:endParaRPr lang="fa-IR" sz="1400">
            <a:solidFill>
              <a:srgbClr val="822B00"/>
            </a:solidFill>
            <a:cs typeface="+mj-cs"/>
          </a:endParaRPr>
        </a:p>
      </dgm:t>
    </dgm:pt>
    <dgm:pt modelId="{E193AEAE-9BB9-4734-88B7-E7600E7BD930}" type="sibTrans" cxnId="{33B388DF-6E9D-434B-9148-7AB8664D44BF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rtl="1"/>
          <a:endParaRPr lang="fa-IR" sz="1400">
            <a:solidFill>
              <a:srgbClr val="822B00"/>
            </a:solidFill>
            <a:cs typeface="+mj-cs"/>
          </a:endParaRPr>
        </a:p>
      </dgm:t>
    </dgm:pt>
    <dgm:pt modelId="{E279DBA8-0762-4CD3-8328-7E0CD0EE4437}">
      <dgm:prSet custT="1"/>
      <dgm:spPr/>
      <dgm:t>
        <a:bodyPr/>
        <a:lstStyle/>
        <a:p>
          <a:pPr algn="l" rtl="1"/>
          <a:r>
            <a:rPr lang="fa-IR" sz="2400" dirty="0" smtClean="0">
              <a:solidFill>
                <a:srgbClr val="822B00"/>
              </a:solidFill>
              <a:cs typeface="+mj-cs"/>
            </a:rPr>
            <a:t>صنعت چند رشته‌ای صنعتی </a:t>
          </a:r>
          <a:endParaRPr lang="fa-IR" sz="2400" dirty="0">
            <a:solidFill>
              <a:srgbClr val="822B00"/>
            </a:solidFill>
            <a:cs typeface="+mj-cs"/>
          </a:endParaRPr>
        </a:p>
      </dgm:t>
    </dgm:pt>
    <dgm:pt modelId="{9DB3D1B8-4E90-4D2D-86A7-0606F9775961}" type="parTrans" cxnId="{6D6930D3-4933-41A7-83AD-47FDFF264B80}">
      <dgm:prSet/>
      <dgm:spPr/>
      <dgm:t>
        <a:bodyPr/>
        <a:lstStyle/>
        <a:p>
          <a:pPr rtl="1"/>
          <a:endParaRPr lang="fa-IR" sz="1400">
            <a:solidFill>
              <a:srgbClr val="822B00"/>
            </a:solidFill>
            <a:cs typeface="+mj-cs"/>
          </a:endParaRPr>
        </a:p>
      </dgm:t>
    </dgm:pt>
    <dgm:pt modelId="{932FBACC-F082-4654-B3D2-2BEB4B41572A}" type="sibTrans" cxnId="{6D6930D3-4933-41A7-83AD-47FDFF264B80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rtl="1"/>
          <a:endParaRPr lang="fa-IR" sz="1400">
            <a:solidFill>
              <a:srgbClr val="822B00"/>
            </a:solidFill>
            <a:cs typeface="+mj-cs"/>
          </a:endParaRPr>
        </a:p>
      </dgm:t>
    </dgm:pt>
    <dgm:pt modelId="{8D68E648-DB57-4F61-BB07-9CB3F9F7758A}" type="pres">
      <dgm:prSet presAssocID="{F72652D6-EBFF-4C5E-BA11-607149C9FE24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pPr rtl="1"/>
          <a:endParaRPr lang="fa-IR"/>
        </a:p>
      </dgm:t>
    </dgm:pt>
    <dgm:pt modelId="{207EEAA1-EBAE-431E-8A05-31C2EFFB327C}" type="pres">
      <dgm:prSet presAssocID="{2DF89CD7-DEFB-433A-B693-7F787D188C4E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1FB8E19-3D2C-490A-B38D-6C28DF21CC1D}" type="pres">
      <dgm:prSet presAssocID="{2DF89CD7-DEFB-433A-B693-7F787D188C4E}" presName="image_accent_1" presStyleCnt="0"/>
      <dgm:spPr/>
    </dgm:pt>
    <dgm:pt modelId="{1E6A812F-17D1-4523-AF9E-4BA325ACA1B1}" type="pres">
      <dgm:prSet presAssocID="{2DF89CD7-DEFB-433A-B693-7F787D188C4E}" presName="imageAccentRepeatNode" presStyleLbl="alignNode1" presStyleIdx="0" presStyleCnt="6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8932D52D-79BA-41A6-A04A-46E30C09211C}" type="pres">
      <dgm:prSet presAssocID="{2DF89CD7-DEFB-433A-B693-7F787D188C4E}" presName="accent_1" presStyleLbl="alignNode1" presStyleIdx="1" presStyleCnt="6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0D8C4168-171A-4F0A-A576-21133C417F4A}" type="pres">
      <dgm:prSet presAssocID="{E30A3A19-A9A5-48B7-9F37-FD603A18E22F}" presName="image_1" presStyleCnt="0"/>
      <dgm:spPr/>
    </dgm:pt>
    <dgm:pt modelId="{D6CE4116-4B31-41E0-8732-0A4D8A3D78E4}" type="pres">
      <dgm:prSet presAssocID="{E30A3A19-A9A5-48B7-9F37-FD603A18E22F}" presName="imageRepeatNode" presStyleLbl="fgImgPlace1" presStyleIdx="0" presStyleCnt="3"/>
      <dgm:spPr/>
      <dgm:t>
        <a:bodyPr/>
        <a:lstStyle/>
        <a:p>
          <a:pPr rtl="1"/>
          <a:endParaRPr lang="fa-IR"/>
        </a:p>
      </dgm:t>
    </dgm:pt>
    <dgm:pt modelId="{8A5F369C-F44B-4DED-9492-68A3125DD991}" type="pres">
      <dgm:prSet presAssocID="{95DDC228-463B-4714-9338-BA978B346154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4EA1207-8B32-488B-B662-42CF8D18F58E}" type="pres">
      <dgm:prSet presAssocID="{95DDC228-463B-4714-9338-BA978B346154}" presName="image_accent_2" presStyleCnt="0"/>
      <dgm:spPr/>
    </dgm:pt>
    <dgm:pt modelId="{DA710C49-BCBF-4C41-A7B3-86059083EB73}" type="pres">
      <dgm:prSet presAssocID="{95DDC228-463B-4714-9338-BA978B346154}" presName="imageAccentRepeatNode" presStyleLbl="alignNode1" presStyleIdx="2" presStyleCnt="6"/>
      <dgm:spPr>
        <a:solidFill>
          <a:srgbClr val="822B00"/>
        </a:solidFill>
      </dgm:spPr>
      <dgm:t>
        <a:bodyPr/>
        <a:lstStyle/>
        <a:p>
          <a:pPr rtl="1"/>
          <a:endParaRPr lang="fa-IR"/>
        </a:p>
      </dgm:t>
    </dgm:pt>
    <dgm:pt modelId="{FEF73885-705A-4AA3-B380-0C57158D3FE1}" type="pres">
      <dgm:prSet presAssocID="{E193AEAE-9BB9-4734-88B7-E7600E7BD930}" presName="image_2" presStyleCnt="0"/>
      <dgm:spPr/>
    </dgm:pt>
    <dgm:pt modelId="{BDEF141D-B1F9-44C2-A3C4-1592DDB187E8}" type="pres">
      <dgm:prSet presAssocID="{E193AEAE-9BB9-4734-88B7-E7600E7BD930}" presName="imageRepeatNode" presStyleLbl="fgImgPlace1" presStyleIdx="1" presStyleCnt="3"/>
      <dgm:spPr/>
      <dgm:t>
        <a:bodyPr/>
        <a:lstStyle/>
        <a:p>
          <a:pPr rtl="1"/>
          <a:endParaRPr lang="fa-IR"/>
        </a:p>
      </dgm:t>
    </dgm:pt>
    <dgm:pt modelId="{1D8ADE9E-247C-461C-BC0C-3D397FCA6C4C}" type="pres">
      <dgm:prSet presAssocID="{E279DBA8-0762-4CD3-8328-7E0CD0EE4437}" presName="image_accent_3" presStyleCnt="0"/>
      <dgm:spPr/>
    </dgm:pt>
    <dgm:pt modelId="{D100BBF6-938C-4459-A60B-18C521DA6CE9}" type="pres">
      <dgm:prSet presAssocID="{E279DBA8-0762-4CD3-8328-7E0CD0EE4437}" presName="imageAccentRepeatNode" presStyleLbl="alignNode1" presStyleIdx="3" presStyleCnt="6"/>
      <dgm:spPr>
        <a:solidFill>
          <a:srgbClr val="822B00"/>
        </a:solidFill>
      </dgm:spPr>
      <dgm:t>
        <a:bodyPr/>
        <a:lstStyle/>
        <a:p>
          <a:pPr rtl="1"/>
          <a:endParaRPr lang="fa-IR"/>
        </a:p>
      </dgm:t>
    </dgm:pt>
    <dgm:pt modelId="{5B640F3C-B058-4441-B998-DAE0F5BF585E}" type="pres">
      <dgm:prSet presAssocID="{E279DBA8-0762-4CD3-8328-7E0CD0EE4437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3BB2BAF-C932-4BE8-B199-38BD1BB8AE56}" type="pres">
      <dgm:prSet presAssocID="{E279DBA8-0762-4CD3-8328-7E0CD0EE4437}" presName="accent_2" presStyleLbl="alignNode1" presStyleIdx="4" presStyleCnt="6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2296EDCD-FDC1-4029-8223-20D3DACA56FB}" type="pres">
      <dgm:prSet presAssocID="{E279DBA8-0762-4CD3-8328-7E0CD0EE4437}" presName="accent_3" presStyleLbl="alignNode1" presStyleIdx="5" presStyleCnt="6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1302A381-069B-406D-833A-63C9A7E2BFCF}" type="pres">
      <dgm:prSet presAssocID="{932FBACC-F082-4654-B3D2-2BEB4B41572A}" presName="image_3" presStyleCnt="0"/>
      <dgm:spPr/>
    </dgm:pt>
    <dgm:pt modelId="{CFDAEFD4-9EFF-42BC-84A9-08471BF05EEA}" type="pres">
      <dgm:prSet presAssocID="{932FBACC-F082-4654-B3D2-2BEB4B41572A}" presName="imageRepeatNode" presStyleLbl="fgImgPlace1" presStyleIdx="2" presStyleCnt="3"/>
      <dgm:spPr/>
      <dgm:t>
        <a:bodyPr/>
        <a:lstStyle/>
        <a:p>
          <a:pPr rtl="1"/>
          <a:endParaRPr lang="fa-IR"/>
        </a:p>
      </dgm:t>
    </dgm:pt>
  </dgm:ptLst>
  <dgm:cxnLst>
    <dgm:cxn modelId="{33B388DF-6E9D-434B-9148-7AB8664D44BF}" srcId="{F72652D6-EBFF-4C5E-BA11-607149C9FE24}" destId="{95DDC228-463B-4714-9338-BA978B346154}" srcOrd="1" destOrd="0" parTransId="{A795066E-9E3E-4DF0-B30D-04100625FF1B}" sibTransId="{E193AEAE-9BB9-4734-88B7-E7600E7BD930}"/>
    <dgm:cxn modelId="{775E362B-6738-4656-8F0F-4BA206686447}" srcId="{F72652D6-EBFF-4C5E-BA11-607149C9FE24}" destId="{2DF89CD7-DEFB-433A-B693-7F787D188C4E}" srcOrd="0" destOrd="0" parTransId="{09486068-AA5A-4620-8F81-C6F41E71FAF0}" sibTransId="{E30A3A19-A9A5-48B7-9F37-FD603A18E22F}"/>
    <dgm:cxn modelId="{6D6930D3-4933-41A7-83AD-47FDFF264B80}" srcId="{F72652D6-EBFF-4C5E-BA11-607149C9FE24}" destId="{E279DBA8-0762-4CD3-8328-7E0CD0EE4437}" srcOrd="2" destOrd="0" parTransId="{9DB3D1B8-4E90-4D2D-86A7-0606F9775961}" sibTransId="{932FBACC-F082-4654-B3D2-2BEB4B41572A}"/>
    <dgm:cxn modelId="{A548ABB7-AF0C-494C-8C08-1828DCE9EC94}" type="presOf" srcId="{95DDC228-463B-4714-9338-BA978B346154}" destId="{8A5F369C-F44B-4DED-9492-68A3125DD991}" srcOrd="0" destOrd="0" presId="urn:microsoft.com/office/officeart/2008/layout/BubblePictureList"/>
    <dgm:cxn modelId="{58F2E67B-30ED-4B3B-9EE0-CA3BF4166640}" type="presOf" srcId="{2DF89CD7-DEFB-433A-B693-7F787D188C4E}" destId="{207EEAA1-EBAE-431E-8A05-31C2EFFB327C}" srcOrd="0" destOrd="0" presId="urn:microsoft.com/office/officeart/2008/layout/BubblePictureList"/>
    <dgm:cxn modelId="{11ED9D00-D152-404F-82E0-E54B75CC0C0E}" type="presOf" srcId="{E193AEAE-9BB9-4734-88B7-E7600E7BD930}" destId="{BDEF141D-B1F9-44C2-A3C4-1592DDB187E8}" srcOrd="0" destOrd="0" presId="urn:microsoft.com/office/officeart/2008/layout/BubblePictureList"/>
    <dgm:cxn modelId="{D1770A28-B48A-4149-AA1B-17E0795C6F1E}" type="presOf" srcId="{932FBACC-F082-4654-B3D2-2BEB4B41572A}" destId="{CFDAEFD4-9EFF-42BC-84A9-08471BF05EEA}" srcOrd="0" destOrd="0" presId="urn:microsoft.com/office/officeart/2008/layout/BubblePictureList"/>
    <dgm:cxn modelId="{E0E94075-3FF4-4265-B8AC-BE36FAE676ED}" type="presOf" srcId="{E30A3A19-A9A5-48B7-9F37-FD603A18E22F}" destId="{D6CE4116-4B31-41E0-8732-0A4D8A3D78E4}" srcOrd="0" destOrd="0" presId="urn:microsoft.com/office/officeart/2008/layout/BubblePictureList"/>
    <dgm:cxn modelId="{13C2D303-E177-40ED-9A2A-380D042FD5F9}" type="presOf" srcId="{E279DBA8-0762-4CD3-8328-7E0CD0EE4437}" destId="{5B640F3C-B058-4441-B998-DAE0F5BF585E}" srcOrd="0" destOrd="0" presId="urn:microsoft.com/office/officeart/2008/layout/BubblePictureList"/>
    <dgm:cxn modelId="{FA0CF242-24E1-494E-9335-09960EFB3310}" type="presOf" srcId="{F72652D6-EBFF-4C5E-BA11-607149C9FE24}" destId="{8D68E648-DB57-4F61-BB07-9CB3F9F7758A}" srcOrd="0" destOrd="0" presId="urn:microsoft.com/office/officeart/2008/layout/BubblePictureList"/>
    <dgm:cxn modelId="{50AB46D5-E71A-4B1F-B7B3-7CD4B3775D92}" type="presParOf" srcId="{8D68E648-DB57-4F61-BB07-9CB3F9F7758A}" destId="{207EEAA1-EBAE-431E-8A05-31C2EFFB327C}" srcOrd="0" destOrd="0" presId="urn:microsoft.com/office/officeart/2008/layout/BubblePictureList"/>
    <dgm:cxn modelId="{69089EC4-2708-45B6-B287-6AA03170A546}" type="presParOf" srcId="{8D68E648-DB57-4F61-BB07-9CB3F9F7758A}" destId="{31FB8E19-3D2C-490A-B38D-6C28DF21CC1D}" srcOrd="1" destOrd="0" presId="urn:microsoft.com/office/officeart/2008/layout/BubblePictureList"/>
    <dgm:cxn modelId="{19D77AB3-B977-43E2-9EC5-1827380E2E83}" type="presParOf" srcId="{31FB8E19-3D2C-490A-B38D-6C28DF21CC1D}" destId="{1E6A812F-17D1-4523-AF9E-4BA325ACA1B1}" srcOrd="0" destOrd="0" presId="urn:microsoft.com/office/officeart/2008/layout/BubblePictureList"/>
    <dgm:cxn modelId="{08FA68EF-0C12-42A3-9C2E-34917557B791}" type="presParOf" srcId="{8D68E648-DB57-4F61-BB07-9CB3F9F7758A}" destId="{8932D52D-79BA-41A6-A04A-46E30C09211C}" srcOrd="2" destOrd="0" presId="urn:microsoft.com/office/officeart/2008/layout/BubblePictureList"/>
    <dgm:cxn modelId="{BCD5B7C7-3D7B-4151-A547-B22BC0036B08}" type="presParOf" srcId="{8D68E648-DB57-4F61-BB07-9CB3F9F7758A}" destId="{0D8C4168-171A-4F0A-A576-21133C417F4A}" srcOrd="3" destOrd="0" presId="urn:microsoft.com/office/officeart/2008/layout/BubblePictureList"/>
    <dgm:cxn modelId="{079AF004-E793-4D12-AB1D-2475270B8031}" type="presParOf" srcId="{0D8C4168-171A-4F0A-A576-21133C417F4A}" destId="{D6CE4116-4B31-41E0-8732-0A4D8A3D78E4}" srcOrd="0" destOrd="0" presId="urn:microsoft.com/office/officeart/2008/layout/BubblePictureList"/>
    <dgm:cxn modelId="{AF46B4DE-3DF5-4A45-8B00-5CFED98318F2}" type="presParOf" srcId="{8D68E648-DB57-4F61-BB07-9CB3F9F7758A}" destId="{8A5F369C-F44B-4DED-9492-68A3125DD991}" srcOrd="4" destOrd="0" presId="urn:microsoft.com/office/officeart/2008/layout/BubblePictureList"/>
    <dgm:cxn modelId="{59C8E4BA-D3C8-46C9-B6F2-5B256210AC3F}" type="presParOf" srcId="{8D68E648-DB57-4F61-BB07-9CB3F9F7758A}" destId="{C4EA1207-8B32-488B-B662-42CF8D18F58E}" srcOrd="5" destOrd="0" presId="urn:microsoft.com/office/officeart/2008/layout/BubblePictureList"/>
    <dgm:cxn modelId="{68445689-576F-44D3-97F1-F055ACF6A5AA}" type="presParOf" srcId="{C4EA1207-8B32-488B-B662-42CF8D18F58E}" destId="{DA710C49-BCBF-4C41-A7B3-86059083EB73}" srcOrd="0" destOrd="0" presId="urn:microsoft.com/office/officeart/2008/layout/BubblePictureList"/>
    <dgm:cxn modelId="{51AD8551-C3D9-4AC3-A3DC-AE5C66D3A2A2}" type="presParOf" srcId="{8D68E648-DB57-4F61-BB07-9CB3F9F7758A}" destId="{FEF73885-705A-4AA3-B380-0C57158D3FE1}" srcOrd="6" destOrd="0" presId="urn:microsoft.com/office/officeart/2008/layout/BubblePictureList"/>
    <dgm:cxn modelId="{AEE7F635-9C6B-44EB-BA7F-AAA5F1F0D5C3}" type="presParOf" srcId="{FEF73885-705A-4AA3-B380-0C57158D3FE1}" destId="{BDEF141D-B1F9-44C2-A3C4-1592DDB187E8}" srcOrd="0" destOrd="0" presId="urn:microsoft.com/office/officeart/2008/layout/BubblePictureList"/>
    <dgm:cxn modelId="{45A3611F-F4CD-4918-96F6-083DCA375D4C}" type="presParOf" srcId="{8D68E648-DB57-4F61-BB07-9CB3F9F7758A}" destId="{1D8ADE9E-247C-461C-BC0C-3D397FCA6C4C}" srcOrd="7" destOrd="0" presId="urn:microsoft.com/office/officeart/2008/layout/BubblePictureList"/>
    <dgm:cxn modelId="{4115C4F4-15EB-48AA-91C2-E90899DCCFB8}" type="presParOf" srcId="{1D8ADE9E-247C-461C-BC0C-3D397FCA6C4C}" destId="{D100BBF6-938C-4459-A60B-18C521DA6CE9}" srcOrd="0" destOrd="0" presId="urn:microsoft.com/office/officeart/2008/layout/BubblePictureList"/>
    <dgm:cxn modelId="{53121968-4009-4987-BBA9-7A0006921948}" type="presParOf" srcId="{8D68E648-DB57-4F61-BB07-9CB3F9F7758A}" destId="{5B640F3C-B058-4441-B998-DAE0F5BF585E}" srcOrd="8" destOrd="0" presId="urn:microsoft.com/office/officeart/2008/layout/BubblePictureList"/>
    <dgm:cxn modelId="{52A1B37A-185D-421D-9635-18662A2E21AD}" type="presParOf" srcId="{8D68E648-DB57-4F61-BB07-9CB3F9F7758A}" destId="{53BB2BAF-C932-4BE8-B199-38BD1BB8AE56}" srcOrd="9" destOrd="0" presId="urn:microsoft.com/office/officeart/2008/layout/BubblePictureList"/>
    <dgm:cxn modelId="{95653FDA-41A1-4324-A19D-3E292CBF7885}" type="presParOf" srcId="{8D68E648-DB57-4F61-BB07-9CB3F9F7758A}" destId="{2296EDCD-FDC1-4029-8223-20D3DACA56FB}" srcOrd="10" destOrd="0" presId="urn:microsoft.com/office/officeart/2008/layout/BubblePictureList"/>
    <dgm:cxn modelId="{965673E8-B8A4-4812-8115-EC8B9E08BAA1}" type="presParOf" srcId="{8D68E648-DB57-4F61-BB07-9CB3F9F7758A}" destId="{1302A381-069B-406D-833A-63C9A7E2BFCF}" srcOrd="11" destOrd="0" presId="urn:microsoft.com/office/officeart/2008/layout/BubblePictureList"/>
    <dgm:cxn modelId="{E40AB199-E36A-494B-A127-75BBEF34314B}" type="presParOf" srcId="{1302A381-069B-406D-833A-63C9A7E2BFCF}" destId="{CFDAEFD4-9EFF-42BC-84A9-08471BF05EEA}" srcOrd="0" destOrd="0" presId="urn:microsoft.com/office/officeart/2008/layout/BubblePictur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3CB9B6A-3EAC-41EA-934E-5C072FF3387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79BB858A-3056-4FF2-8DD7-D6A8C3A11A81}">
      <dgm:prSet custT="1"/>
      <dgm:spPr/>
      <dgm:t>
        <a:bodyPr/>
        <a:lstStyle/>
        <a:p>
          <a:pPr rtl="1"/>
          <a:endParaRPr lang="fa-IR" sz="6000">
            <a:solidFill>
              <a:srgbClr val="993300"/>
            </a:solidFill>
          </a:endParaRPr>
        </a:p>
      </dgm:t>
    </dgm:pt>
    <dgm:pt modelId="{F1D94A17-F833-4375-B988-8CED770BDB03}" type="parTrans" cxnId="{6DB96E1C-C6F8-4E0B-AAC8-893C9A859786}">
      <dgm:prSet/>
      <dgm:spPr/>
      <dgm:t>
        <a:bodyPr/>
        <a:lstStyle/>
        <a:p>
          <a:pPr rtl="1"/>
          <a:endParaRPr lang="fa-IR" sz="1600">
            <a:solidFill>
              <a:srgbClr val="993300"/>
            </a:solidFill>
          </a:endParaRPr>
        </a:p>
      </dgm:t>
    </dgm:pt>
    <dgm:pt modelId="{A6066BBB-0E5C-4EA0-893A-175B47896BD8}" type="sibTrans" cxnId="{6DB96E1C-C6F8-4E0B-AAC8-893C9A85978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600">
            <a:solidFill>
              <a:srgbClr val="993300"/>
            </a:solidFill>
          </a:endParaRPr>
        </a:p>
      </dgm:t>
    </dgm:pt>
    <dgm:pt modelId="{3C02E921-7234-430B-885E-8682AFDCE9CA}">
      <dgm:prSet phldrT="[Text]" custT="1"/>
      <dgm:spPr/>
      <dgm:t>
        <a:bodyPr/>
        <a:lstStyle/>
        <a:p>
          <a:pPr algn="ctr" rtl="1"/>
          <a:r>
            <a:rPr lang="fa-IR" sz="2000" dirty="0" smtClean="0">
              <a:solidFill>
                <a:srgbClr val="993300"/>
              </a:solidFill>
              <a:cs typeface="+mj-cs"/>
            </a:rPr>
            <a:t>ترکیب پرتفوی</a:t>
          </a:r>
          <a:endParaRPr lang="fa-IR" sz="2000" dirty="0">
            <a:solidFill>
              <a:srgbClr val="993300"/>
            </a:solidFill>
            <a:cs typeface="+mj-cs"/>
          </a:endParaRPr>
        </a:p>
      </dgm:t>
    </dgm:pt>
    <dgm:pt modelId="{061A0E3F-C385-4BB3-A2BA-BC4E86D0F3DB}" type="parTrans" cxnId="{4C17864D-7FFF-40A8-A3B8-14EFEF2444A3}">
      <dgm:prSet/>
      <dgm:spPr/>
      <dgm:t>
        <a:bodyPr/>
        <a:lstStyle/>
        <a:p>
          <a:pPr rtl="1"/>
          <a:endParaRPr lang="fa-IR" sz="1600">
            <a:solidFill>
              <a:srgbClr val="993300"/>
            </a:solidFill>
          </a:endParaRPr>
        </a:p>
      </dgm:t>
    </dgm:pt>
    <dgm:pt modelId="{E711B967-520A-4999-9C4B-1C1379BBC53F}" type="sibTrans" cxnId="{4C17864D-7FFF-40A8-A3B8-14EFEF2444A3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>
              <a:alpha val="95000"/>
            </a:srgbClr>
          </a:solidFill>
        </a:ln>
      </dgm:spPr>
      <dgm:t>
        <a:bodyPr/>
        <a:lstStyle/>
        <a:p>
          <a:pPr rtl="1"/>
          <a:endParaRPr lang="fa-IR" sz="1600">
            <a:solidFill>
              <a:srgbClr val="993300"/>
            </a:solidFill>
          </a:endParaRPr>
        </a:p>
      </dgm:t>
    </dgm:pt>
    <dgm:pt modelId="{DB964EE1-3D95-465C-80EC-1343AEA32CE7}">
      <dgm:prSet phldrT="[Text]" custT="1"/>
      <dgm:spPr/>
      <dgm:t>
        <a:bodyPr/>
        <a:lstStyle/>
        <a:p>
          <a:pPr rtl="1"/>
          <a:r>
            <a:rPr lang="fa-IR" sz="2000" dirty="0" smtClean="0">
              <a:solidFill>
                <a:srgbClr val="993300"/>
              </a:solidFill>
              <a:cs typeface="+mj-cs"/>
            </a:rPr>
            <a:t>بازدهی پرتفوی</a:t>
          </a:r>
          <a:endParaRPr lang="fa-IR" sz="2000" dirty="0">
            <a:solidFill>
              <a:srgbClr val="993300"/>
            </a:solidFill>
            <a:cs typeface="+mj-cs"/>
          </a:endParaRPr>
        </a:p>
      </dgm:t>
    </dgm:pt>
    <dgm:pt modelId="{B35FE807-0F5F-40A9-A93D-C84F06DA3B8A}" type="parTrans" cxnId="{EC1ED966-D1AE-4AEB-8DEA-3C87FA3936FD}">
      <dgm:prSet/>
      <dgm:spPr/>
      <dgm:t>
        <a:bodyPr/>
        <a:lstStyle/>
        <a:p>
          <a:pPr rtl="1"/>
          <a:endParaRPr lang="fa-IR" sz="1600">
            <a:solidFill>
              <a:srgbClr val="993300"/>
            </a:solidFill>
          </a:endParaRPr>
        </a:p>
      </dgm:t>
    </dgm:pt>
    <dgm:pt modelId="{3E14901D-6D1D-45E3-92FA-268F6BAE12BD}" type="sibTrans" cxnId="{EC1ED966-D1AE-4AEB-8DEA-3C87FA3936FD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600">
            <a:solidFill>
              <a:srgbClr val="993300"/>
            </a:solidFill>
          </a:endParaRPr>
        </a:p>
      </dgm:t>
    </dgm:pt>
    <dgm:pt modelId="{0EE01F60-EE48-427E-8A54-3F6CFE741D18}">
      <dgm:prSet phldrT="[Text]" custT="1"/>
      <dgm:spPr/>
      <dgm:t>
        <a:bodyPr/>
        <a:lstStyle/>
        <a:p>
          <a:pPr rtl="1"/>
          <a:r>
            <a:rPr lang="fa-IR" sz="2000" dirty="0" smtClean="0">
              <a:solidFill>
                <a:srgbClr val="993300"/>
              </a:solidFill>
              <a:cs typeface="+mj-cs"/>
            </a:rPr>
            <a:t>ریسک پرتفوی</a:t>
          </a:r>
          <a:endParaRPr lang="fa-IR" sz="2000" dirty="0">
            <a:solidFill>
              <a:srgbClr val="993300"/>
            </a:solidFill>
            <a:cs typeface="+mj-cs"/>
          </a:endParaRPr>
        </a:p>
      </dgm:t>
    </dgm:pt>
    <dgm:pt modelId="{1E14C636-8917-4CCE-B69C-163F899C14C7}" type="parTrans" cxnId="{31B6CA47-DA0F-4E88-B73E-A2BE51D1298C}">
      <dgm:prSet/>
      <dgm:spPr/>
      <dgm:t>
        <a:bodyPr/>
        <a:lstStyle/>
        <a:p>
          <a:pPr rtl="1"/>
          <a:endParaRPr lang="fa-IR" sz="1600">
            <a:solidFill>
              <a:srgbClr val="993300"/>
            </a:solidFill>
          </a:endParaRPr>
        </a:p>
      </dgm:t>
    </dgm:pt>
    <dgm:pt modelId="{ABF85DD5-A84C-4DE5-828C-F114B8F6347C}" type="sibTrans" cxnId="{31B6CA47-DA0F-4E88-B73E-A2BE51D1298C}">
      <dgm:prSet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t="-5000" r="-27000" b="3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600">
            <a:solidFill>
              <a:srgbClr val="993300"/>
            </a:solidFill>
          </a:endParaRPr>
        </a:p>
      </dgm:t>
    </dgm:pt>
    <dgm:pt modelId="{5E8AF25F-4955-47B0-8E35-93FE762CB2D8}" type="pres">
      <dgm:prSet presAssocID="{A3CB9B6A-3EAC-41EA-934E-5C072FF338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rtl="1"/>
          <a:endParaRPr lang="fa-IR"/>
        </a:p>
      </dgm:t>
    </dgm:pt>
    <dgm:pt modelId="{F1CCE6F7-7930-4C5A-8EF9-EBD7B41D07E5}" type="pres">
      <dgm:prSet presAssocID="{A3CB9B6A-3EAC-41EA-934E-5C072FF33875}" presName="Name1" presStyleCnt="0"/>
      <dgm:spPr/>
    </dgm:pt>
    <dgm:pt modelId="{BFB5C712-E299-449E-9A5E-AE69526D1897}" type="pres">
      <dgm:prSet presAssocID="{A6066BBB-0E5C-4EA0-893A-175B47896BD8}" presName="picture_1" presStyleCnt="0"/>
      <dgm:spPr/>
    </dgm:pt>
    <dgm:pt modelId="{952E64F2-CC2E-4C4B-9990-FE3D75263E5F}" type="pres">
      <dgm:prSet presAssocID="{A6066BBB-0E5C-4EA0-893A-175B47896BD8}" presName="pictureRepeatNode" presStyleLbl="alignImgPlace1" presStyleIdx="0" presStyleCnt="4"/>
      <dgm:spPr/>
      <dgm:t>
        <a:bodyPr/>
        <a:lstStyle/>
        <a:p>
          <a:pPr rtl="1"/>
          <a:endParaRPr lang="fa-IR"/>
        </a:p>
      </dgm:t>
    </dgm:pt>
    <dgm:pt modelId="{A6227443-A015-4030-AC42-439E713524A1}" type="pres">
      <dgm:prSet presAssocID="{79BB858A-3056-4FF2-8DD7-D6A8C3A11A8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B903D04-7B8A-4C9A-AA99-7CD601323ADD}" type="pres">
      <dgm:prSet presAssocID="{E711B967-520A-4999-9C4B-1C1379BBC53F}" presName="picture_2" presStyleCnt="0"/>
      <dgm:spPr/>
    </dgm:pt>
    <dgm:pt modelId="{E470CD5F-2696-445A-807F-1F472684FFC5}" type="pres">
      <dgm:prSet presAssocID="{E711B967-520A-4999-9C4B-1C1379BBC53F}" presName="pictureRepeatNode" presStyleLbl="alignImgPlace1" presStyleIdx="1" presStyleCnt="4"/>
      <dgm:spPr/>
      <dgm:t>
        <a:bodyPr/>
        <a:lstStyle/>
        <a:p>
          <a:pPr rtl="1"/>
          <a:endParaRPr lang="fa-IR"/>
        </a:p>
      </dgm:t>
    </dgm:pt>
    <dgm:pt modelId="{48055CF7-B9E3-44D9-863D-93B1EC6FBC25}" type="pres">
      <dgm:prSet presAssocID="{3C02E921-7234-430B-885E-8682AFDCE9CA}" presName="line_2" presStyleLbl="parChTrans1D1" presStyleIdx="0" presStyleCnt="3"/>
      <dgm:spPr/>
    </dgm:pt>
    <dgm:pt modelId="{3678A091-92FD-4F33-99EB-04FB9D8F4DCB}" type="pres">
      <dgm:prSet presAssocID="{3C02E921-7234-430B-885E-8682AFDCE9CA}" presName="textparent_2" presStyleLbl="node1" presStyleIdx="0" presStyleCnt="0"/>
      <dgm:spPr/>
    </dgm:pt>
    <dgm:pt modelId="{447C8748-1FCE-426F-80C9-C5101DB2F938}" type="pres">
      <dgm:prSet presAssocID="{3C02E921-7234-430B-885E-8682AFDCE9CA}" presName="text_2" presStyleLbl="revTx" presStyleIdx="0" presStyleCnt="3" custScaleX="19579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1CFDE4C-3A84-422C-B249-A40590AA9BE7}" type="pres">
      <dgm:prSet presAssocID="{3E14901D-6D1D-45E3-92FA-268F6BAE12BD}" presName="picture_3" presStyleCnt="0"/>
      <dgm:spPr/>
    </dgm:pt>
    <dgm:pt modelId="{00398C68-F876-4A0A-9C93-31FD2F2F723A}" type="pres">
      <dgm:prSet presAssocID="{3E14901D-6D1D-45E3-92FA-268F6BAE12BD}" presName="pictureRepeatNode" presStyleLbl="alignImgPlace1" presStyleIdx="2" presStyleCnt="4"/>
      <dgm:spPr/>
      <dgm:t>
        <a:bodyPr/>
        <a:lstStyle/>
        <a:p>
          <a:pPr rtl="1"/>
          <a:endParaRPr lang="fa-IR"/>
        </a:p>
      </dgm:t>
    </dgm:pt>
    <dgm:pt modelId="{F1F5920B-772E-4DA3-AD1B-4F37F6CC79B1}" type="pres">
      <dgm:prSet presAssocID="{DB964EE1-3D95-465C-80EC-1343AEA32CE7}" presName="line_3" presStyleLbl="parChTrans1D1" presStyleIdx="1" presStyleCnt="3"/>
      <dgm:spPr/>
    </dgm:pt>
    <dgm:pt modelId="{45D3CC9F-473D-4F27-A59F-3AF1F18ED64D}" type="pres">
      <dgm:prSet presAssocID="{DB964EE1-3D95-465C-80EC-1343AEA32CE7}" presName="textparent_3" presStyleLbl="node1" presStyleIdx="0" presStyleCnt="0"/>
      <dgm:spPr/>
    </dgm:pt>
    <dgm:pt modelId="{B7C4357A-3823-48AA-9FE4-EFFAE2DEE029}" type="pres">
      <dgm:prSet presAssocID="{DB964EE1-3D95-465C-80EC-1343AEA32CE7}" presName="text_3" presStyleLbl="revTx" presStyleIdx="1" presStyleCnt="3" custScaleX="191862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DA71D79-FF76-4082-8081-971E1B0857D7}" type="pres">
      <dgm:prSet presAssocID="{ABF85DD5-A84C-4DE5-828C-F114B8F6347C}" presName="picture_4" presStyleCnt="0"/>
      <dgm:spPr/>
    </dgm:pt>
    <dgm:pt modelId="{5A24702E-B384-4A95-BD32-5650637FA05C}" type="pres">
      <dgm:prSet presAssocID="{ABF85DD5-A84C-4DE5-828C-F114B8F6347C}" presName="pictureRepeatNode" presStyleLbl="alignImgPlace1" presStyleIdx="3" presStyleCnt="4"/>
      <dgm:spPr/>
      <dgm:t>
        <a:bodyPr/>
        <a:lstStyle/>
        <a:p>
          <a:pPr rtl="1"/>
          <a:endParaRPr lang="fa-IR"/>
        </a:p>
      </dgm:t>
    </dgm:pt>
    <dgm:pt modelId="{3A170C7F-223A-4F4F-8A1A-052EAA4C9D51}" type="pres">
      <dgm:prSet presAssocID="{0EE01F60-EE48-427E-8A54-3F6CFE741D18}" presName="line_4" presStyleLbl="parChTrans1D1" presStyleIdx="2" presStyleCnt="3"/>
      <dgm:spPr/>
    </dgm:pt>
    <dgm:pt modelId="{A0B459F6-65A5-4303-996B-103054078656}" type="pres">
      <dgm:prSet presAssocID="{0EE01F60-EE48-427E-8A54-3F6CFE741D18}" presName="textparent_4" presStyleLbl="node1" presStyleIdx="0" presStyleCnt="0"/>
      <dgm:spPr/>
    </dgm:pt>
    <dgm:pt modelId="{924D8243-0B66-4DC8-940D-98062EC39AEB}" type="pres">
      <dgm:prSet presAssocID="{0EE01F60-EE48-427E-8A54-3F6CFE741D18}" presName="text_4" presStyleLbl="revTx" presStyleIdx="2" presStyleCnt="3" custScaleX="17876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AB6ED08E-F452-4299-9C92-129D58175816}" type="presOf" srcId="{3E14901D-6D1D-45E3-92FA-268F6BAE12BD}" destId="{00398C68-F876-4A0A-9C93-31FD2F2F723A}" srcOrd="0" destOrd="0" presId="urn:microsoft.com/office/officeart/2008/layout/CircularPictureCallout"/>
    <dgm:cxn modelId="{F4101F92-DBD8-4758-A950-DC117422477D}" type="presOf" srcId="{DB964EE1-3D95-465C-80EC-1343AEA32CE7}" destId="{B7C4357A-3823-48AA-9FE4-EFFAE2DEE029}" srcOrd="0" destOrd="0" presId="urn:microsoft.com/office/officeart/2008/layout/CircularPictureCallout"/>
    <dgm:cxn modelId="{31B6CA47-DA0F-4E88-B73E-A2BE51D1298C}" srcId="{A3CB9B6A-3EAC-41EA-934E-5C072FF33875}" destId="{0EE01F60-EE48-427E-8A54-3F6CFE741D18}" srcOrd="3" destOrd="0" parTransId="{1E14C636-8917-4CCE-B69C-163F899C14C7}" sibTransId="{ABF85DD5-A84C-4DE5-828C-F114B8F6347C}"/>
    <dgm:cxn modelId="{2F5A9B20-E20F-4EC4-8B14-BFCBC46658C2}" type="presOf" srcId="{0EE01F60-EE48-427E-8A54-3F6CFE741D18}" destId="{924D8243-0B66-4DC8-940D-98062EC39AEB}" srcOrd="0" destOrd="0" presId="urn:microsoft.com/office/officeart/2008/layout/CircularPictureCallout"/>
    <dgm:cxn modelId="{EC1ED966-D1AE-4AEB-8DEA-3C87FA3936FD}" srcId="{A3CB9B6A-3EAC-41EA-934E-5C072FF33875}" destId="{DB964EE1-3D95-465C-80EC-1343AEA32CE7}" srcOrd="2" destOrd="0" parTransId="{B35FE807-0F5F-40A9-A93D-C84F06DA3B8A}" sibTransId="{3E14901D-6D1D-45E3-92FA-268F6BAE12BD}"/>
    <dgm:cxn modelId="{CD402F6E-5172-4C03-ACD7-8B2F17D2B2BA}" type="presOf" srcId="{79BB858A-3056-4FF2-8DD7-D6A8C3A11A81}" destId="{A6227443-A015-4030-AC42-439E713524A1}" srcOrd="0" destOrd="0" presId="urn:microsoft.com/office/officeart/2008/layout/CircularPictureCallout"/>
    <dgm:cxn modelId="{74FDAA60-A0BF-4D91-87FE-A50A008F8B01}" type="presOf" srcId="{A3CB9B6A-3EAC-41EA-934E-5C072FF33875}" destId="{5E8AF25F-4955-47B0-8E35-93FE762CB2D8}" srcOrd="0" destOrd="0" presId="urn:microsoft.com/office/officeart/2008/layout/CircularPictureCallout"/>
    <dgm:cxn modelId="{6A7FF923-C300-42E2-80AE-DC7B4A1ADB55}" type="presOf" srcId="{ABF85DD5-A84C-4DE5-828C-F114B8F6347C}" destId="{5A24702E-B384-4A95-BD32-5650637FA05C}" srcOrd="0" destOrd="0" presId="urn:microsoft.com/office/officeart/2008/layout/CircularPictureCallout"/>
    <dgm:cxn modelId="{6DB96E1C-C6F8-4E0B-AAC8-893C9A859786}" srcId="{A3CB9B6A-3EAC-41EA-934E-5C072FF33875}" destId="{79BB858A-3056-4FF2-8DD7-D6A8C3A11A81}" srcOrd="0" destOrd="0" parTransId="{F1D94A17-F833-4375-B988-8CED770BDB03}" sibTransId="{A6066BBB-0E5C-4EA0-893A-175B47896BD8}"/>
    <dgm:cxn modelId="{4C17864D-7FFF-40A8-A3B8-14EFEF2444A3}" srcId="{A3CB9B6A-3EAC-41EA-934E-5C072FF33875}" destId="{3C02E921-7234-430B-885E-8682AFDCE9CA}" srcOrd="1" destOrd="0" parTransId="{061A0E3F-C385-4BB3-A2BA-BC4E86D0F3DB}" sibTransId="{E711B967-520A-4999-9C4B-1C1379BBC53F}"/>
    <dgm:cxn modelId="{5CB75574-DA1E-48D9-A0FA-C5DA6429CD8D}" type="presOf" srcId="{A6066BBB-0E5C-4EA0-893A-175B47896BD8}" destId="{952E64F2-CC2E-4C4B-9990-FE3D75263E5F}" srcOrd="0" destOrd="0" presId="urn:microsoft.com/office/officeart/2008/layout/CircularPictureCallout"/>
    <dgm:cxn modelId="{5B44DB95-ABFF-4BB3-B965-FC27DB965F2C}" type="presOf" srcId="{E711B967-520A-4999-9C4B-1C1379BBC53F}" destId="{E470CD5F-2696-445A-807F-1F472684FFC5}" srcOrd="0" destOrd="0" presId="urn:microsoft.com/office/officeart/2008/layout/CircularPictureCallout"/>
    <dgm:cxn modelId="{C825530F-3C0E-4B2D-A9B8-4B85E1F4657B}" type="presOf" srcId="{3C02E921-7234-430B-885E-8682AFDCE9CA}" destId="{447C8748-1FCE-426F-80C9-C5101DB2F938}" srcOrd="0" destOrd="0" presId="urn:microsoft.com/office/officeart/2008/layout/CircularPictureCallout"/>
    <dgm:cxn modelId="{C71A2130-740C-48C6-B597-15533FA4B226}" type="presParOf" srcId="{5E8AF25F-4955-47B0-8E35-93FE762CB2D8}" destId="{F1CCE6F7-7930-4C5A-8EF9-EBD7B41D07E5}" srcOrd="0" destOrd="0" presId="urn:microsoft.com/office/officeart/2008/layout/CircularPictureCallout"/>
    <dgm:cxn modelId="{16142CEC-93D5-4316-A345-0B3E265D2A03}" type="presParOf" srcId="{F1CCE6F7-7930-4C5A-8EF9-EBD7B41D07E5}" destId="{BFB5C712-E299-449E-9A5E-AE69526D1897}" srcOrd="0" destOrd="0" presId="urn:microsoft.com/office/officeart/2008/layout/CircularPictureCallout"/>
    <dgm:cxn modelId="{A71DBB30-5165-4B42-8D47-D5685A291C6C}" type="presParOf" srcId="{BFB5C712-E299-449E-9A5E-AE69526D1897}" destId="{952E64F2-CC2E-4C4B-9990-FE3D75263E5F}" srcOrd="0" destOrd="0" presId="urn:microsoft.com/office/officeart/2008/layout/CircularPictureCallout"/>
    <dgm:cxn modelId="{DFD042A3-5D60-4F8D-9A0F-D8C573E8F26C}" type="presParOf" srcId="{F1CCE6F7-7930-4C5A-8EF9-EBD7B41D07E5}" destId="{A6227443-A015-4030-AC42-439E713524A1}" srcOrd="1" destOrd="0" presId="urn:microsoft.com/office/officeart/2008/layout/CircularPictureCallout"/>
    <dgm:cxn modelId="{A8FA9F9E-40EC-4FDF-8A95-1E5378DE0E1D}" type="presParOf" srcId="{F1CCE6F7-7930-4C5A-8EF9-EBD7B41D07E5}" destId="{FB903D04-7B8A-4C9A-AA99-7CD601323ADD}" srcOrd="2" destOrd="0" presId="urn:microsoft.com/office/officeart/2008/layout/CircularPictureCallout"/>
    <dgm:cxn modelId="{C9EB2B3C-4F71-47CA-91C0-810E6F7F9252}" type="presParOf" srcId="{FB903D04-7B8A-4C9A-AA99-7CD601323ADD}" destId="{E470CD5F-2696-445A-807F-1F472684FFC5}" srcOrd="0" destOrd="0" presId="urn:microsoft.com/office/officeart/2008/layout/CircularPictureCallout"/>
    <dgm:cxn modelId="{0F222086-DFAF-4A92-91BB-C9CA64FE16BA}" type="presParOf" srcId="{F1CCE6F7-7930-4C5A-8EF9-EBD7B41D07E5}" destId="{48055CF7-B9E3-44D9-863D-93B1EC6FBC25}" srcOrd="3" destOrd="0" presId="urn:microsoft.com/office/officeart/2008/layout/CircularPictureCallout"/>
    <dgm:cxn modelId="{34600ACA-33AF-410F-8B6C-A9E6778944CB}" type="presParOf" srcId="{F1CCE6F7-7930-4C5A-8EF9-EBD7B41D07E5}" destId="{3678A091-92FD-4F33-99EB-04FB9D8F4DCB}" srcOrd="4" destOrd="0" presId="urn:microsoft.com/office/officeart/2008/layout/CircularPictureCallout"/>
    <dgm:cxn modelId="{5F1F1AB6-6253-4CE4-8AC6-DE045880766B}" type="presParOf" srcId="{3678A091-92FD-4F33-99EB-04FB9D8F4DCB}" destId="{447C8748-1FCE-426F-80C9-C5101DB2F938}" srcOrd="0" destOrd="0" presId="urn:microsoft.com/office/officeart/2008/layout/CircularPictureCallout"/>
    <dgm:cxn modelId="{88C85B65-DCFA-456E-92EA-66BB16C61B24}" type="presParOf" srcId="{F1CCE6F7-7930-4C5A-8EF9-EBD7B41D07E5}" destId="{91CFDE4C-3A84-422C-B249-A40590AA9BE7}" srcOrd="5" destOrd="0" presId="urn:microsoft.com/office/officeart/2008/layout/CircularPictureCallout"/>
    <dgm:cxn modelId="{90550CF5-D925-4902-A533-D47288423C89}" type="presParOf" srcId="{91CFDE4C-3A84-422C-B249-A40590AA9BE7}" destId="{00398C68-F876-4A0A-9C93-31FD2F2F723A}" srcOrd="0" destOrd="0" presId="urn:microsoft.com/office/officeart/2008/layout/CircularPictureCallout"/>
    <dgm:cxn modelId="{5F08E22E-03D8-4FB9-A358-EC8A0863C719}" type="presParOf" srcId="{F1CCE6F7-7930-4C5A-8EF9-EBD7B41D07E5}" destId="{F1F5920B-772E-4DA3-AD1B-4F37F6CC79B1}" srcOrd="6" destOrd="0" presId="urn:microsoft.com/office/officeart/2008/layout/CircularPictureCallout"/>
    <dgm:cxn modelId="{5F4E27A9-C201-4AC3-8C7D-CD6F505AF922}" type="presParOf" srcId="{F1CCE6F7-7930-4C5A-8EF9-EBD7B41D07E5}" destId="{45D3CC9F-473D-4F27-A59F-3AF1F18ED64D}" srcOrd="7" destOrd="0" presId="urn:microsoft.com/office/officeart/2008/layout/CircularPictureCallout"/>
    <dgm:cxn modelId="{0F7D9C9A-F98A-48CA-81D3-AAF23D16EF80}" type="presParOf" srcId="{45D3CC9F-473D-4F27-A59F-3AF1F18ED64D}" destId="{B7C4357A-3823-48AA-9FE4-EFFAE2DEE029}" srcOrd="0" destOrd="0" presId="urn:microsoft.com/office/officeart/2008/layout/CircularPictureCallout"/>
    <dgm:cxn modelId="{F3A93404-884C-4A1C-B68B-1BCF578A3B1E}" type="presParOf" srcId="{F1CCE6F7-7930-4C5A-8EF9-EBD7B41D07E5}" destId="{3DA71D79-FF76-4082-8081-971E1B0857D7}" srcOrd="8" destOrd="0" presId="urn:microsoft.com/office/officeart/2008/layout/CircularPictureCallout"/>
    <dgm:cxn modelId="{B7AD82A3-C38B-4903-853D-B734512F7C05}" type="presParOf" srcId="{3DA71D79-FF76-4082-8081-971E1B0857D7}" destId="{5A24702E-B384-4A95-BD32-5650637FA05C}" srcOrd="0" destOrd="0" presId="urn:microsoft.com/office/officeart/2008/layout/CircularPictureCallout"/>
    <dgm:cxn modelId="{0C0F03C8-E6C9-4819-B382-907DB51AD341}" type="presParOf" srcId="{F1CCE6F7-7930-4C5A-8EF9-EBD7B41D07E5}" destId="{3A170C7F-223A-4F4F-8A1A-052EAA4C9D51}" srcOrd="9" destOrd="0" presId="urn:microsoft.com/office/officeart/2008/layout/CircularPictureCallout"/>
    <dgm:cxn modelId="{B7DD0E4E-4CD0-4D46-B88F-493A6E89A861}" type="presParOf" srcId="{F1CCE6F7-7930-4C5A-8EF9-EBD7B41D07E5}" destId="{A0B459F6-65A5-4303-996B-103054078656}" srcOrd="10" destOrd="0" presId="urn:microsoft.com/office/officeart/2008/layout/CircularPictureCallout"/>
    <dgm:cxn modelId="{F96DD26C-0B28-4A02-B3A9-8D9D01E37424}" type="presParOf" srcId="{A0B459F6-65A5-4303-996B-103054078656}" destId="{924D8243-0B66-4DC8-940D-98062EC39AE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9BA1CF-CFAE-4DEA-B87D-257259AFB2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1030C03-D835-47A2-9620-F90424EE1098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+mj-cs"/>
            </a:rPr>
            <a:t>ترکیب سرمایه‌گذاری‌های شرکت گروه سرمایه‌گذاری امید به تفکیک صنعت در سال مالی 98</a:t>
          </a:r>
          <a:endParaRPr lang="fa-IR" sz="2800" dirty="0">
            <a:cs typeface="+mj-cs"/>
          </a:endParaRPr>
        </a:p>
      </dgm:t>
    </dgm:pt>
    <dgm:pt modelId="{3CE34FE7-A915-4D1E-B654-6008C780591F}" type="parTrans" cxnId="{6A0D35A8-EDD8-43FF-A4F6-3CFA2D9C0950}">
      <dgm:prSet/>
      <dgm:spPr/>
      <dgm:t>
        <a:bodyPr/>
        <a:lstStyle/>
        <a:p>
          <a:pPr rtl="1"/>
          <a:endParaRPr lang="fa-IR"/>
        </a:p>
      </dgm:t>
    </dgm:pt>
    <dgm:pt modelId="{B62EB77D-B322-49FB-B129-B5D77ABA1D59}" type="sibTrans" cxnId="{6A0D35A8-EDD8-43FF-A4F6-3CFA2D9C0950}">
      <dgm:prSet/>
      <dgm:spPr/>
      <dgm:t>
        <a:bodyPr/>
        <a:lstStyle/>
        <a:p>
          <a:pPr rtl="1"/>
          <a:endParaRPr lang="fa-IR"/>
        </a:p>
      </dgm:t>
    </dgm:pt>
    <dgm:pt modelId="{1067E18F-6716-421D-B811-ACB2B9F7D51F}" type="pres">
      <dgm:prSet presAssocID="{909BA1CF-CFAE-4DEA-B87D-257259AFB2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94B98A1-A138-40F3-9AEC-0A7AE58EE60A}" type="pres">
      <dgm:prSet presAssocID="{21030C03-D835-47A2-9620-F90424EE1098}" presName="parentText" presStyleLbl="node1" presStyleIdx="0" presStyleCnt="1" custLinFactNeighborX="-341" custLinFactNeighborY="-2283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A0D35A8-EDD8-43FF-A4F6-3CFA2D9C0950}" srcId="{909BA1CF-CFAE-4DEA-B87D-257259AFB2C8}" destId="{21030C03-D835-47A2-9620-F90424EE1098}" srcOrd="0" destOrd="0" parTransId="{3CE34FE7-A915-4D1E-B654-6008C780591F}" sibTransId="{B62EB77D-B322-49FB-B129-B5D77ABA1D59}"/>
    <dgm:cxn modelId="{0A4767D3-F4F2-47C2-AD3F-919EE4A8906F}" type="presOf" srcId="{909BA1CF-CFAE-4DEA-B87D-257259AFB2C8}" destId="{1067E18F-6716-421D-B811-ACB2B9F7D51F}" srcOrd="0" destOrd="0" presId="urn:microsoft.com/office/officeart/2005/8/layout/vList2"/>
    <dgm:cxn modelId="{CB84A2F2-44B2-43F3-8001-5B9F8A42AE3D}" type="presOf" srcId="{21030C03-D835-47A2-9620-F90424EE1098}" destId="{594B98A1-A138-40F3-9AEC-0A7AE58EE60A}" srcOrd="0" destOrd="0" presId="urn:microsoft.com/office/officeart/2005/8/layout/vList2"/>
    <dgm:cxn modelId="{CA82E66A-47C1-4C91-A023-C23249BB2FE3}" type="presParOf" srcId="{1067E18F-6716-421D-B811-ACB2B9F7D51F}" destId="{594B98A1-A138-40F3-9AEC-0A7AE58EE6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EA8FFE-0180-4B0A-B88F-27510E3571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682B02C-9956-47C8-AF33-0F2F51B7343D}">
      <dgm:prSet custT="1"/>
      <dgm:spPr>
        <a:solidFill>
          <a:srgbClr val="822B00"/>
        </a:solidFill>
      </dgm:spPr>
      <dgm:t>
        <a:bodyPr/>
        <a:lstStyle/>
        <a:p>
          <a:pPr algn="ctr" rtl="1"/>
          <a:r>
            <a:rPr lang="fa-IR" sz="2800" dirty="0" smtClean="0">
              <a:cs typeface="+mj-cs"/>
            </a:rPr>
            <a:t>ترکیب بهای تمام شده شرکت‌های بورسی در سال مالی 98</a:t>
          </a:r>
          <a:endParaRPr lang="fa-IR" sz="2800" dirty="0">
            <a:cs typeface="+mj-cs"/>
          </a:endParaRPr>
        </a:p>
      </dgm:t>
    </dgm:pt>
    <dgm:pt modelId="{BF7F5B81-33F3-4E5C-8E59-DEFB16385E1C}" type="parTrans" cxnId="{BEB2E789-1172-4C49-AE55-1DB4DB3E0EAB}">
      <dgm:prSet/>
      <dgm:spPr/>
      <dgm:t>
        <a:bodyPr/>
        <a:lstStyle/>
        <a:p>
          <a:pPr rtl="1"/>
          <a:endParaRPr lang="fa-IR"/>
        </a:p>
      </dgm:t>
    </dgm:pt>
    <dgm:pt modelId="{DCD3F5B8-380C-4311-B18B-CCCC17C2F061}" type="sibTrans" cxnId="{BEB2E789-1172-4C49-AE55-1DB4DB3E0EAB}">
      <dgm:prSet/>
      <dgm:spPr/>
      <dgm:t>
        <a:bodyPr/>
        <a:lstStyle/>
        <a:p>
          <a:pPr rtl="1"/>
          <a:endParaRPr lang="fa-IR"/>
        </a:p>
      </dgm:t>
    </dgm:pt>
    <dgm:pt modelId="{02709228-E417-44F5-81A8-0E524297727E}" type="pres">
      <dgm:prSet presAssocID="{F3EA8FFE-0180-4B0A-B88F-27510E3571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2E94321F-D4C7-466F-8478-9E4245D2ADD5}" type="pres">
      <dgm:prSet presAssocID="{2682B02C-9956-47C8-AF33-0F2F51B7343D}" presName="parentText" presStyleLbl="node1" presStyleIdx="0" presStyleCnt="1" custLinFactNeighborX="-341" custLinFactNeighborY="-2504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DDC6C0CC-54F4-429E-856F-C6443CC32544}" type="presOf" srcId="{F3EA8FFE-0180-4B0A-B88F-27510E357131}" destId="{02709228-E417-44F5-81A8-0E524297727E}" srcOrd="0" destOrd="0" presId="urn:microsoft.com/office/officeart/2005/8/layout/vList2"/>
    <dgm:cxn modelId="{FC785756-F889-49C8-9F45-DF1AAD68DF8E}" type="presOf" srcId="{2682B02C-9956-47C8-AF33-0F2F51B7343D}" destId="{2E94321F-D4C7-466F-8478-9E4245D2ADD5}" srcOrd="0" destOrd="0" presId="urn:microsoft.com/office/officeart/2005/8/layout/vList2"/>
    <dgm:cxn modelId="{BEB2E789-1172-4C49-AE55-1DB4DB3E0EAB}" srcId="{F3EA8FFE-0180-4B0A-B88F-27510E357131}" destId="{2682B02C-9956-47C8-AF33-0F2F51B7343D}" srcOrd="0" destOrd="0" parTransId="{BF7F5B81-33F3-4E5C-8E59-DEFB16385E1C}" sibTransId="{DCD3F5B8-380C-4311-B18B-CCCC17C2F061}"/>
    <dgm:cxn modelId="{47641702-2338-4549-80BC-CE79EC138B3E}" type="presParOf" srcId="{02709228-E417-44F5-81A8-0E524297727E}" destId="{2E94321F-D4C7-466F-8478-9E4245D2AD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D38B5-68AC-4529-AB40-36E7459144EF}">
      <dsp:nvSpPr>
        <dsp:cNvPr id="0" name=""/>
        <dsp:cNvSpPr/>
      </dsp:nvSpPr>
      <dsp:spPr>
        <a:xfrm>
          <a:off x="0" y="556377"/>
          <a:ext cx="10515600" cy="2194175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300" kern="1200" dirty="0" smtClean="0"/>
            <a:t>تشکیل و راه اندازی انواع شرکت و سرمایه</a:t>
          </a:r>
          <a:r>
            <a:rPr lang="fa-IR" sz="3300" kern="1200" dirty="0" smtClean="0"/>
            <a:t>‌</a:t>
          </a:r>
          <a:r>
            <a:rPr lang="ar-SA" sz="3300" kern="1200" dirty="0" smtClean="0"/>
            <a:t>گذاری در سهام</a:t>
          </a:r>
          <a:r>
            <a:rPr lang="fa-IR" sz="3300" kern="1200" dirty="0" smtClean="0"/>
            <a:t> و </a:t>
          </a:r>
          <a:r>
            <a:rPr lang="ar-SA" sz="3300" kern="1200" dirty="0" smtClean="0"/>
            <a:t>سهم الشرکه</a:t>
          </a:r>
          <a:r>
            <a:rPr lang="fa-IR" sz="3300" kern="1200" dirty="0" smtClean="0"/>
            <a:t> </a:t>
          </a:r>
          <a:r>
            <a:rPr lang="ar-SA" sz="3300" kern="1200" dirty="0" smtClean="0"/>
            <a:t>در </a:t>
          </a:r>
          <a:r>
            <a:rPr lang="fa-IR" sz="3300" kern="1200" dirty="0" smtClean="0"/>
            <a:t>صنایع زیر، با هدف کسب انتفاع به طوری که به تنهایی یا به همراه سایر اشخاص حقوقی، کنترل شرکت‌های سرمایه‌پذیر را در اختیار گرفته و یا در آن نفوذ قابل ملاحظه داشته باشد.</a:t>
          </a:r>
          <a:endParaRPr lang="fa-IR" sz="3300" kern="1200" dirty="0"/>
        </a:p>
      </dsp:txBody>
      <dsp:txXfrm>
        <a:off x="107111" y="663488"/>
        <a:ext cx="10301378" cy="1979953"/>
      </dsp:txXfrm>
    </dsp:sp>
    <dsp:sp modelId="{F08A92B2-9B0E-4B88-950C-DD71E93A8A40}">
      <dsp:nvSpPr>
        <dsp:cNvPr id="0" name=""/>
        <dsp:cNvSpPr/>
      </dsp:nvSpPr>
      <dsp:spPr>
        <a:xfrm>
          <a:off x="205159" y="2394954"/>
          <a:ext cx="10105281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fa-IR" sz="2400" kern="1200" dirty="0"/>
        </a:p>
      </dsp:txBody>
      <dsp:txXfrm>
        <a:off x="205159" y="2394954"/>
        <a:ext cx="10105281" cy="6955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B98A1-A138-40F3-9AEC-0A7AE58EE60A}">
      <dsp:nvSpPr>
        <dsp:cNvPr id="0" name=""/>
        <dsp:cNvSpPr/>
      </dsp:nvSpPr>
      <dsp:spPr>
        <a:xfrm>
          <a:off x="0" y="0"/>
          <a:ext cx="10515600" cy="898523"/>
        </a:xfrm>
        <a:prstGeom prst="roundRect">
          <a:avLst/>
        </a:prstGeom>
        <a:solidFill>
          <a:srgbClr val="822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+mj-cs"/>
            </a:rPr>
            <a:t>ارزش بازار شرکت‌های بورسی در سال مالی 98</a:t>
          </a:r>
          <a:endParaRPr lang="fa-IR" sz="2800" kern="1200" dirty="0">
            <a:cs typeface="+mj-cs"/>
          </a:endParaRPr>
        </a:p>
      </dsp:txBody>
      <dsp:txXfrm>
        <a:off x="43862" y="43862"/>
        <a:ext cx="10427876" cy="8107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698"/>
          <a:ext cx="8834717" cy="1085760"/>
        </a:xfrm>
        <a:prstGeom prst="roundRect">
          <a:avLst/>
        </a:prstGeom>
        <a:solidFill>
          <a:srgbClr val="822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chemeClr val="bg1"/>
              </a:solidFill>
              <a:cs typeface="+mj-cs"/>
            </a:rPr>
            <a:t>ارزش خالص دارایی‏های </a:t>
          </a:r>
          <a:r>
            <a:rPr lang="en-US" sz="2800" kern="1200" dirty="0" smtClean="0">
              <a:solidFill>
                <a:schemeClr val="bg1"/>
              </a:solidFill>
              <a:cs typeface="+mj-cs"/>
            </a:rPr>
            <a:t>(</a:t>
          </a:r>
          <a:r>
            <a:rPr lang="en-US" sz="2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NAV</a:t>
          </a:r>
          <a:r>
            <a:rPr lang="en-US" sz="2800" kern="1200" dirty="0" smtClean="0">
              <a:solidFill>
                <a:schemeClr val="bg1"/>
              </a:solidFill>
              <a:cs typeface="+mj-cs"/>
            </a:rPr>
            <a:t>)</a:t>
          </a:r>
          <a:r>
            <a:rPr lang="fa-IR" sz="2800" kern="1200" dirty="0" smtClean="0">
              <a:solidFill>
                <a:schemeClr val="bg1"/>
              </a:solidFill>
              <a:cs typeface="+mj-cs"/>
            </a:rPr>
            <a:t> بورسی شرکت </a:t>
          </a:r>
        </a:p>
      </dsp:txBody>
      <dsp:txXfrm>
        <a:off x="53002" y="53700"/>
        <a:ext cx="8728713" cy="97975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0"/>
          <a:ext cx="10515600" cy="871101"/>
        </a:xfrm>
        <a:prstGeom prst="roundRect">
          <a:avLst/>
        </a:prstGeom>
        <a:solidFill>
          <a:srgbClr val="822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+mj-cs"/>
            </a:rPr>
            <a:t>روند ارزش خالص دارایی‏های </a:t>
          </a:r>
          <a:r>
            <a:rPr lang="en-US" sz="2800" kern="1200" dirty="0" smtClean="0">
              <a:cs typeface="+mj-cs"/>
            </a:rPr>
            <a:t>(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NAV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fa-IR" sz="2800" kern="1200" dirty="0" smtClean="0">
              <a:cs typeface="+mj-cs"/>
            </a:rPr>
            <a:t> بورسی شرکت- </a:t>
          </a:r>
          <a:r>
            <a:rPr lang="fa-IR" sz="2000" kern="1200" dirty="0" smtClean="0">
              <a:cs typeface="+mj-cs"/>
            </a:rPr>
            <a:t>میلیارد ریال</a:t>
          </a:r>
        </a:p>
      </dsp:txBody>
      <dsp:txXfrm>
        <a:off x="42524" y="42524"/>
        <a:ext cx="10430552" cy="78605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C46F5-0A50-4403-BDF3-62741AB5366F}">
      <dsp:nvSpPr>
        <dsp:cNvPr id="0" name=""/>
        <dsp:cNvSpPr/>
      </dsp:nvSpPr>
      <dsp:spPr>
        <a:xfrm>
          <a:off x="0" y="0"/>
          <a:ext cx="10515600" cy="886640"/>
        </a:xfrm>
        <a:prstGeom prst="roundRect">
          <a:avLst/>
        </a:prstGeom>
        <a:solidFill>
          <a:srgbClr val="822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chemeClr val="bg1"/>
              </a:solidFill>
              <a:cs typeface="+mj-cs"/>
            </a:rPr>
            <a:t>صورت سود و زیان سال مالی منتهی به 1398/10/30</a:t>
          </a:r>
          <a:endParaRPr lang="fa-IR" sz="2800" kern="1200" dirty="0">
            <a:solidFill>
              <a:schemeClr val="bg1"/>
            </a:solidFill>
            <a:cs typeface="+mj-cs"/>
          </a:endParaRPr>
        </a:p>
      </dsp:txBody>
      <dsp:txXfrm>
        <a:off x="43282" y="43282"/>
        <a:ext cx="10429036" cy="8000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3E059-2614-4B56-96C5-FFB40F1891BC}">
      <dsp:nvSpPr>
        <dsp:cNvPr id="0" name=""/>
        <dsp:cNvSpPr/>
      </dsp:nvSpPr>
      <dsp:spPr>
        <a:xfrm>
          <a:off x="1706681" y="2939115"/>
          <a:ext cx="1983242" cy="1702672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خط تولیدگندله</a:t>
          </a:r>
          <a:endParaRPr lang="fa-IR" sz="2700" kern="1200" dirty="0"/>
        </a:p>
      </dsp:txBody>
      <dsp:txXfrm>
        <a:off x="2013841" y="3202821"/>
        <a:ext cx="1368923" cy="1175260"/>
      </dsp:txXfrm>
    </dsp:sp>
    <dsp:sp modelId="{3948C6E9-009E-40F8-9A19-7D4C4296583B}">
      <dsp:nvSpPr>
        <dsp:cNvPr id="0" name=""/>
        <dsp:cNvSpPr/>
      </dsp:nvSpPr>
      <dsp:spPr>
        <a:xfrm>
          <a:off x="1754002" y="3700491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44E67-82A1-47B1-AC3F-D7E6C7C14D63}">
      <dsp:nvSpPr>
        <dsp:cNvPr id="0" name=""/>
        <dsp:cNvSpPr/>
      </dsp:nvSpPr>
      <dsp:spPr>
        <a:xfrm>
          <a:off x="0" y="1997818"/>
          <a:ext cx="1983242" cy="170267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FFDD6-F63D-442E-A610-6EE2765FC534}">
      <dsp:nvSpPr>
        <dsp:cNvPr id="0" name=""/>
        <dsp:cNvSpPr/>
      </dsp:nvSpPr>
      <dsp:spPr>
        <a:xfrm>
          <a:off x="1358615" y="3474344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91F9A-8F6C-4A48-84E9-3AD8874F092D}">
      <dsp:nvSpPr>
        <dsp:cNvPr id="0" name=""/>
        <dsp:cNvSpPr/>
      </dsp:nvSpPr>
      <dsp:spPr>
        <a:xfrm>
          <a:off x="3413363" y="1992380"/>
          <a:ext cx="1983242" cy="1702672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احداث و تکمیل نیروگاه</a:t>
          </a:r>
          <a:endParaRPr lang="fa-IR" sz="2700" kern="1200" dirty="0"/>
        </a:p>
      </dsp:txBody>
      <dsp:txXfrm>
        <a:off x="3720523" y="2256086"/>
        <a:ext cx="1368923" cy="1175260"/>
      </dsp:txXfrm>
    </dsp:sp>
    <dsp:sp modelId="{F24C3A30-2090-433B-A121-EAE80A5A0499}">
      <dsp:nvSpPr>
        <dsp:cNvPr id="0" name=""/>
        <dsp:cNvSpPr/>
      </dsp:nvSpPr>
      <dsp:spPr>
        <a:xfrm>
          <a:off x="4778288" y="3465280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17C66-26C0-4640-94EC-C318855FBBEC}">
      <dsp:nvSpPr>
        <dsp:cNvPr id="0" name=""/>
        <dsp:cNvSpPr/>
      </dsp:nvSpPr>
      <dsp:spPr>
        <a:xfrm>
          <a:off x="5118994" y="2935489"/>
          <a:ext cx="1983242" cy="170267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0FDC5-ECE3-4840-9D0E-9CEFF8A4C1DF}">
      <dsp:nvSpPr>
        <dsp:cNvPr id="0" name=""/>
        <dsp:cNvSpPr/>
      </dsp:nvSpPr>
      <dsp:spPr>
        <a:xfrm>
          <a:off x="5167365" y="3693239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9AC8-CC79-4C36-8F16-D7EC2816F945}">
      <dsp:nvSpPr>
        <dsp:cNvPr id="0" name=""/>
        <dsp:cNvSpPr/>
      </dsp:nvSpPr>
      <dsp:spPr>
        <a:xfrm>
          <a:off x="1706681" y="1056522"/>
          <a:ext cx="1983242" cy="1702672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خط تولید کنسانتره</a:t>
          </a:r>
          <a:endParaRPr lang="fa-IR" sz="2700" kern="1200" dirty="0"/>
        </a:p>
      </dsp:txBody>
      <dsp:txXfrm>
        <a:off x="2013841" y="1320228"/>
        <a:ext cx="1368923" cy="1175260"/>
      </dsp:txXfrm>
    </dsp:sp>
    <dsp:sp modelId="{7F909097-FA7B-4821-9FDD-13DFAEC59FFD}">
      <dsp:nvSpPr>
        <dsp:cNvPr id="0" name=""/>
        <dsp:cNvSpPr/>
      </dsp:nvSpPr>
      <dsp:spPr>
        <a:xfrm>
          <a:off x="3065297" y="1088699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EAD1F-3A95-48CF-817A-2CF32BA36715}">
      <dsp:nvSpPr>
        <dsp:cNvPr id="0" name=""/>
        <dsp:cNvSpPr/>
      </dsp:nvSpPr>
      <dsp:spPr>
        <a:xfrm>
          <a:off x="3413363" y="109787"/>
          <a:ext cx="1983242" cy="170267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5BEED-FA4E-4838-9FEE-E8EAF1E8BA45}">
      <dsp:nvSpPr>
        <dsp:cNvPr id="0" name=""/>
        <dsp:cNvSpPr/>
      </dsp:nvSpPr>
      <dsp:spPr>
        <a:xfrm>
          <a:off x="3469096" y="864365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6E47D-8B16-49CC-9CF9-4B22F2FCFF42}">
      <dsp:nvSpPr>
        <dsp:cNvPr id="0" name=""/>
        <dsp:cNvSpPr/>
      </dsp:nvSpPr>
      <dsp:spPr>
        <a:xfrm>
          <a:off x="5118994" y="1052896"/>
          <a:ext cx="1983242" cy="1702672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واحدهای فولادسازی</a:t>
          </a:r>
          <a:endParaRPr lang="fa-IR" sz="2700" kern="1200" dirty="0"/>
        </a:p>
      </dsp:txBody>
      <dsp:txXfrm>
        <a:off x="5426154" y="1316602"/>
        <a:ext cx="1368923" cy="1175260"/>
      </dsp:txXfrm>
    </dsp:sp>
    <dsp:sp modelId="{862F4242-A0FC-4D29-9A86-25C97C17ACDF}">
      <dsp:nvSpPr>
        <dsp:cNvPr id="0" name=""/>
        <dsp:cNvSpPr/>
      </dsp:nvSpPr>
      <dsp:spPr>
        <a:xfrm>
          <a:off x="6835140" y="1807474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B7A20-97CA-496B-9BCA-10A7FBAFDE1E}">
      <dsp:nvSpPr>
        <dsp:cNvPr id="0" name=""/>
        <dsp:cNvSpPr/>
      </dsp:nvSpPr>
      <dsp:spPr>
        <a:xfrm>
          <a:off x="6825675" y="2010055"/>
          <a:ext cx="1983242" cy="170267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F5AF8-2C7F-4AD1-98F0-89A1F2CC07FE}">
      <dsp:nvSpPr>
        <dsp:cNvPr id="0" name=""/>
        <dsp:cNvSpPr/>
      </dsp:nvSpPr>
      <dsp:spPr>
        <a:xfrm>
          <a:off x="7212650" y="2040872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4447C-8DB8-452D-970C-10B6990B907C}">
      <dsp:nvSpPr>
        <dsp:cNvPr id="0" name=""/>
        <dsp:cNvSpPr/>
      </dsp:nvSpPr>
      <dsp:spPr>
        <a:xfrm>
          <a:off x="6825675" y="127915"/>
          <a:ext cx="1983242" cy="1702672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مخازن ذخیره نفت</a:t>
          </a:r>
          <a:endParaRPr lang="fa-IR" sz="2700" kern="1200" dirty="0"/>
        </a:p>
      </dsp:txBody>
      <dsp:txXfrm>
        <a:off x="7132835" y="391621"/>
        <a:ext cx="1368923" cy="1175260"/>
      </dsp:txXfrm>
    </dsp:sp>
    <dsp:sp modelId="{CEFFAA8C-05E6-4E5F-9A70-CBA258BBBE0C}">
      <dsp:nvSpPr>
        <dsp:cNvPr id="0" name=""/>
        <dsp:cNvSpPr/>
      </dsp:nvSpPr>
      <dsp:spPr>
        <a:xfrm>
          <a:off x="8541821" y="891104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AFA56-820E-4776-A366-CC9D7136D996}">
      <dsp:nvSpPr>
        <dsp:cNvPr id="0" name=""/>
        <dsp:cNvSpPr/>
      </dsp:nvSpPr>
      <dsp:spPr>
        <a:xfrm>
          <a:off x="8532357" y="1077822"/>
          <a:ext cx="1983242" cy="170267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7BE48-7DAD-4559-8AD4-65ADF8DE6F7B}">
      <dsp:nvSpPr>
        <dsp:cNvPr id="0" name=""/>
        <dsp:cNvSpPr/>
      </dsp:nvSpPr>
      <dsp:spPr>
        <a:xfrm>
          <a:off x="8927744" y="1115891"/>
          <a:ext cx="231343" cy="1994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4D116-9784-400A-BC92-F71964A2D999}">
      <dsp:nvSpPr>
        <dsp:cNvPr id="0" name=""/>
        <dsp:cNvSpPr/>
      </dsp:nvSpPr>
      <dsp:spPr>
        <a:xfrm>
          <a:off x="965831" y="0"/>
          <a:ext cx="8740820" cy="3496328"/>
        </a:xfrm>
        <a:prstGeom prst="leftRightRibbon">
          <a:avLst/>
        </a:prstGeom>
        <a:solidFill>
          <a:srgbClr val="822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9C744-3E78-4FAB-811F-55451DEC2D11}">
      <dsp:nvSpPr>
        <dsp:cNvPr id="0" name=""/>
        <dsp:cNvSpPr/>
      </dsp:nvSpPr>
      <dsp:spPr>
        <a:xfrm>
          <a:off x="5128053" y="1217062"/>
          <a:ext cx="2884470" cy="17132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chemeClr val="bg1"/>
              </a:solidFill>
              <a:cs typeface="+mj-cs"/>
            </a:rPr>
            <a:t> اقدامات انجام شده </a:t>
          </a:r>
          <a:endParaRPr lang="fa-IR" sz="3200" kern="1200" dirty="0">
            <a:solidFill>
              <a:schemeClr val="bg1"/>
            </a:solidFill>
            <a:cs typeface="+mj-cs"/>
          </a:endParaRPr>
        </a:p>
      </dsp:txBody>
      <dsp:txXfrm>
        <a:off x="5128053" y="1217062"/>
        <a:ext cx="2884470" cy="1713200"/>
      </dsp:txXfrm>
    </dsp:sp>
    <dsp:sp modelId="{928D6743-D2E6-4CFF-8857-E0D1F59C8BCC}">
      <dsp:nvSpPr>
        <dsp:cNvPr id="0" name=""/>
        <dsp:cNvSpPr/>
      </dsp:nvSpPr>
      <dsp:spPr>
        <a:xfrm>
          <a:off x="1548010" y="721006"/>
          <a:ext cx="3408919" cy="17132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81356" rIns="0" bIns="19431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100" kern="1200" dirty="0" smtClean="0">
              <a:solidFill>
                <a:schemeClr val="bg1"/>
              </a:solidFill>
              <a:cs typeface="+mj-cs"/>
            </a:rPr>
            <a:t>برنامه‌های آتی</a:t>
          </a:r>
          <a:endParaRPr lang="fa-IR" sz="5100" kern="1200" dirty="0">
            <a:solidFill>
              <a:schemeClr val="bg1"/>
            </a:solidFill>
            <a:cs typeface="+mj-cs"/>
          </a:endParaRPr>
        </a:p>
      </dsp:txBody>
      <dsp:txXfrm>
        <a:off x="1548010" y="721006"/>
        <a:ext cx="3408919" cy="1713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0E182-84CD-43EF-A1E6-2FEFC530B9DA}">
      <dsp:nvSpPr>
        <dsp:cNvPr id="0" name=""/>
        <dsp:cNvSpPr/>
      </dsp:nvSpPr>
      <dsp:spPr>
        <a:xfrm>
          <a:off x="2503362" y="4826635"/>
          <a:ext cx="5209505" cy="0"/>
        </a:xfrm>
        <a:prstGeom prst="line">
          <a:avLst/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09A38-B49A-4A89-A983-C65DECA55808}">
      <dsp:nvSpPr>
        <dsp:cNvPr id="0" name=""/>
        <dsp:cNvSpPr/>
      </dsp:nvSpPr>
      <dsp:spPr>
        <a:xfrm>
          <a:off x="2503362" y="4043638"/>
          <a:ext cx="4454840" cy="0"/>
        </a:xfrm>
        <a:prstGeom prst="line">
          <a:avLst/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D275C-A823-46A6-BFAE-91B7E3D5EDEF}">
      <dsp:nvSpPr>
        <dsp:cNvPr id="0" name=""/>
        <dsp:cNvSpPr/>
      </dsp:nvSpPr>
      <dsp:spPr>
        <a:xfrm>
          <a:off x="2503362" y="3126708"/>
          <a:ext cx="4043766" cy="0"/>
        </a:xfrm>
        <a:prstGeom prst="line">
          <a:avLst/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5E896-F230-4D33-A6EF-1F666B5E1173}">
      <dsp:nvSpPr>
        <dsp:cNvPr id="0" name=""/>
        <dsp:cNvSpPr/>
      </dsp:nvSpPr>
      <dsp:spPr>
        <a:xfrm>
          <a:off x="2503362" y="2147961"/>
          <a:ext cx="4043766" cy="0"/>
        </a:xfrm>
        <a:prstGeom prst="line">
          <a:avLst/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EC8653-4D06-4625-839F-1113D9FE378A}">
      <dsp:nvSpPr>
        <dsp:cNvPr id="0" name=""/>
        <dsp:cNvSpPr/>
      </dsp:nvSpPr>
      <dsp:spPr>
        <a:xfrm>
          <a:off x="2503362" y="1231031"/>
          <a:ext cx="4454840" cy="0"/>
        </a:xfrm>
        <a:prstGeom prst="line">
          <a:avLst/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E79772-A4C3-4D98-A969-3A3C4D9B6EA3}">
      <dsp:nvSpPr>
        <dsp:cNvPr id="0" name=""/>
        <dsp:cNvSpPr/>
      </dsp:nvSpPr>
      <dsp:spPr>
        <a:xfrm>
          <a:off x="2503362" y="448034"/>
          <a:ext cx="5209505" cy="0"/>
        </a:xfrm>
        <a:prstGeom prst="line">
          <a:avLst/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B9045-5206-4700-B660-0772CF59D11F}">
      <dsp:nvSpPr>
        <dsp:cNvPr id="0" name=""/>
        <dsp:cNvSpPr/>
      </dsp:nvSpPr>
      <dsp:spPr>
        <a:xfrm>
          <a:off x="72285" y="220681"/>
          <a:ext cx="4862153" cy="483330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01026-7484-46A1-B917-D6EBFA7A20A9}">
      <dsp:nvSpPr>
        <dsp:cNvPr id="0" name=""/>
        <dsp:cNvSpPr/>
      </dsp:nvSpPr>
      <dsp:spPr>
        <a:xfrm>
          <a:off x="714502" y="3399734"/>
          <a:ext cx="3296829" cy="6951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000" kern="1200" dirty="0">
            <a:solidFill>
              <a:srgbClr val="0070C0"/>
            </a:solidFill>
            <a:cs typeface="+mj-cs"/>
          </a:endParaRPr>
        </a:p>
      </dsp:txBody>
      <dsp:txXfrm>
        <a:off x="714502" y="3399734"/>
        <a:ext cx="3296829" cy="695134"/>
      </dsp:txXfrm>
    </dsp:sp>
    <dsp:sp modelId="{C66DF444-DA83-454B-BC85-B9D30FBCB5BE}">
      <dsp:nvSpPr>
        <dsp:cNvPr id="0" name=""/>
        <dsp:cNvSpPr/>
      </dsp:nvSpPr>
      <dsp:spPr>
        <a:xfrm>
          <a:off x="7326520" y="61687"/>
          <a:ext cx="772694" cy="772694"/>
        </a:xfrm>
        <a:prstGeom prst="ellipse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91411-AE71-4411-9386-586879D7A35F}">
      <dsp:nvSpPr>
        <dsp:cNvPr id="0" name=""/>
        <dsp:cNvSpPr/>
      </dsp:nvSpPr>
      <dsp:spPr>
        <a:xfrm>
          <a:off x="8099214" y="61687"/>
          <a:ext cx="2131090" cy="77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سنگ آهن و فولاد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8099214" y="61687"/>
        <a:ext cx="2131090" cy="772694"/>
      </dsp:txXfrm>
    </dsp:sp>
    <dsp:sp modelId="{A1511A4A-5215-4BD4-874C-079CFA4B1F5C}">
      <dsp:nvSpPr>
        <dsp:cNvPr id="0" name=""/>
        <dsp:cNvSpPr/>
      </dsp:nvSpPr>
      <dsp:spPr>
        <a:xfrm>
          <a:off x="6571855" y="844684"/>
          <a:ext cx="772694" cy="77269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018DE-CE28-4737-8DA5-250B23896253}">
      <dsp:nvSpPr>
        <dsp:cNvPr id="0" name=""/>
        <dsp:cNvSpPr/>
      </dsp:nvSpPr>
      <dsp:spPr>
        <a:xfrm>
          <a:off x="7344549" y="844684"/>
          <a:ext cx="2479946" cy="77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واسطه‌گری‌های مالی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7344549" y="844684"/>
        <a:ext cx="2479946" cy="772694"/>
      </dsp:txXfrm>
    </dsp:sp>
    <dsp:sp modelId="{F5AE2F2B-FA94-4DEE-9826-00EAD9529C32}">
      <dsp:nvSpPr>
        <dsp:cNvPr id="0" name=""/>
        <dsp:cNvSpPr/>
      </dsp:nvSpPr>
      <dsp:spPr>
        <a:xfrm>
          <a:off x="6160782" y="1761614"/>
          <a:ext cx="772694" cy="772694"/>
        </a:xfrm>
        <a:prstGeom prst="ellipse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72E75-9DDB-400D-9742-6C4FB2A835AE}">
      <dsp:nvSpPr>
        <dsp:cNvPr id="0" name=""/>
        <dsp:cNvSpPr/>
      </dsp:nvSpPr>
      <dsp:spPr>
        <a:xfrm>
          <a:off x="6933476" y="1761614"/>
          <a:ext cx="978746" cy="77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نیروگاه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6933476" y="1761614"/>
        <a:ext cx="978746" cy="772694"/>
      </dsp:txXfrm>
    </dsp:sp>
    <dsp:sp modelId="{A2AF489D-A782-4E10-98E4-9B1079E74CC5}">
      <dsp:nvSpPr>
        <dsp:cNvPr id="0" name=""/>
        <dsp:cNvSpPr/>
      </dsp:nvSpPr>
      <dsp:spPr>
        <a:xfrm>
          <a:off x="6160782" y="2740360"/>
          <a:ext cx="772694" cy="772694"/>
        </a:xfrm>
        <a:prstGeom prst="ellipse">
          <a:avLst/>
        </a:prstGeom>
        <a:blipFill dpi="0"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AAAE4-ED84-4621-AD58-A549D9883C7D}">
      <dsp:nvSpPr>
        <dsp:cNvPr id="0" name=""/>
        <dsp:cNvSpPr/>
      </dsp:nvSpPr>
      <dsp:spPr>
        <a:xfrm>
          <a:off x="6933476" y="2740360"/>
          <a:ext cx="886022" cy="77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سیمان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6933476" y="2740360"/>
        <a:ext cx="886022" cy="772694"/>
      </dsp:txXfrm>
    </dsp:sp>
    <dsp:sp modelId="{0D782060-9CFA-4B11-B47C-69622CCB4869}">
      <dsp:nvSpPr>
        <dsp:cNvPr id="0" name=""/>
        <dsp:cNvSpPr/>
      </dsp:nvSpPr>
      <dsp:spPr>
        <a:xfrm>
          <a:off x="6571855" y="3657291"/>
          <a:ext cx="772694" cy="772694"/>
        </a:xfrm>
        <a:prstGeom prst="ellipse">
          <a:avLst/>
        </a:prstGeom>
        <a:blipFill dpi="0" rotWithShape="1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80DEC-2042-40A0-BE9C-59BE92FEAA36}">
      <dsp:nvSpPr>
        <dsp:cNvPr id="0" name=""/>
        <dsp:cNvSpPr/>
      </dsp:nvSpPr>
      <dsp:spPr>
        <a:xfrm>
          <a:off x="7344549" y="3657291"/>
          <a:ext cx="1262518" cy="77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نفت و گاز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7344549" y="3657291"/>
        <a:ext cx="1262518" cy="772694"/>
      </dsp:txXfrm>
    </dsp:sp>
    <dsp:sp modelId="{05762191-5F64-47EA-A8EF-A8D3F7759C3B}">
      <dsp:nvSpPr>
        <dsp:cNvPr id="0" name=""/>
        <dsp:cNvSpPr/>
      </dsp:nvSpPr>
      <dsp:spPr>
        <a:xfrm>
          <a:off x="7326520" y="4440288"/>
          <a:ext cx="772694" cy="772694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83CE0-9241-473D-BC50-306FD5415F01}">
      <dsp:nvSpPr>
        <dsp:cNvPr id="0" name=""/>
        <dsp:cNvSpPr/>
      </dsp:nvSpPr>
      <dsp:spPr>
        <a:xfrm>
          <a:off x="8099214" y="4440288"/>
          <a:ext cx="1172100" cy="77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ساختمان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8099214" y="4440288"/>
        <a:ext cx="1172100" cy="772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004F3-523E-46FB-A3D2-0F96405223DE}">
      <dsp:nvSpPr>
        <dsp:cNvPr id="0" name=""/>
        <dsp:cNvSpPr/>
      </dsp:nvSpPr>
      <dsp:spPr>
        <a:xfrm>
          <a:off x="1189422" y="365997"/>
          <a:ext cx="4091290" cy="12785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</a:rPr>
            <a:t>علی خورسندیان</a:t>
          </a:r>
          <a:endParaRPr lang="fa-IR" sz="2000" b="1" kern="1200" dirty="0">
            <a:solidFill>
              <a:srgbClr val="822B00"/>
            </a:solidFill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</a:rPr>
            <a:t>صندوق بازنشستگی کارکنان بانک‌ها</a:t>
          </a:r>
          <a:endParaRPr lang="fa-IR" sz="1800" b="1" kern="1200" dirty="0">
            <a:solidFill>
              <a:srgbClr val="822B00"/>
            </a:solidFill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</a:rPr>
            <a:t>نایب رئیس هیئت مدیره</a:t>
          </a:r>
          <a:endParaRPr lang="fa-IR" sz="1800" b="1" kern="1200" dirty="0">
            <a:solidFill>
              <a:srgbClr val="822B00"/>
            </a:solidFill>
          </a:endParaRPr>
        </a:p>
      </dsp:txBody>
      <dsp:txXfrm>
        <a:off x="1189422" y="365997"/>
        <a:ext cx="4091290" cy="1278528"/>
      </dsp:txXfrm>
    </dsp:sp>
    <dsp:sp modelId="{6BCA8E0B-1A48-4E65-A7D6-BB1B094EA54D}">
      <dsp:nvSpPr>
        <dsp:cNvPr id="0" name=""/>
        <dsp:cNvSpPr/>
      </dsp:nvSpPr>
      <dsp:spPr>
        <a:xfrm>
          <a:off x="782523" y="57633"/>
          <a:ext cx="1367827" cy="15898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AF2A31-DD00-443D-AE2B-7D41FA798E3A}">
      <dsp:nvSpPr>
        <dsp:cNvPr id="0" name=""/>
        <dsp:cNvSpPr/>
      </dsp:nvSpPr>
      <dsp:spPr>
        <a:xfrm>
          <a:off x="5888315" y="358155"/>
          <a:ext cx="4091290" cy="12785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</a:rPr>
            <a:t>غلامرضا زال پور</a:t>
          </a:r>
          <a:endParaRPr lang="fa-IR" sz="2000" b="1" kern="1200" dirty="0">
            <a:solidFill>
              <a:srgbClr val="822B00"/>
            </a:solidFill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</a:rPr>
            <a:t>خدمات آینده اندیش نگر</a:t>
          </a:r>
          <a:endParaRPr lang="fa-IR" sz="1800" b="1" kern="1200" dirty="0">
            <a:solidFill>
              <a:srgbClr val="822B00"/>
            </a:solidFill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</a:rPr>
            <a:t>رئیس هیئت مدیره</a:t>
          </a:r>
          <a:endParaRPr lang="fa-IR" sz="1800" b="1" kern="1200" dirty="0">
            <a:solidFill>
              <a:srgbClr val="822B00"/>
            </a:solidFill>
          </a:endParaRPr>
        </a:p>
      </dsp:txBody>
      <dsp:txXfrm>
        <a:off x="5888315" y="358155"/>
        <a:ext cx="4091290" cy="1278528"/>
      </dsp:txXfrm>
    </dsp:sp>
    <dsp:sp modelId="{160DC89F-8E99-4374-A27F-AF5C62A11BF0}">
      <dsp:nvSpPr>
        <dsp:cNvPr id="0" name=""/>
        <dsp:cNvSpPr/>
      </dsp:nvSpPr>
      <dsp:spPr>
        <a:xfrm>
          <a:off x="5472945" y="99718"/>
          <a:ext cx="1363898" cy="155258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19CF05-FBA9-49C1-AA17-C0A974DC695F}">
      <dsp:nvSpPr>
        <dsp:cNvPr id="0" name=""/>
        <dsp:cNvSpPr/>
      </dsp:nvSpPr>
      <dsp:spPr>
        <a:xfrm>
          <a:off x="1230430" y="2014497"/>
          <a:ext cx="4091290" cy="12785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</a:rPr>
            <a:t>حیدر فروغ نژاد</a:t>
          </a:r>
          <a:endParaRPr lang="fa-IR" sz="2000" b="1" kern="1200" dirty="0">
            <a:solidFill>
              <a:srgbClr val="822B00"/>
            </a:solidFill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</a:rPr>
            <a:t>بانک سپه</a:t>
          </a:r>
          <a:endParaRPr lang="fa-IR" sz="1800" b="1" kern="1200" dirty="0">
            <a:solidFill>
              <a:srgbClr val="822B00"/>
            </a:solidFill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</a:rPr>
            <a:t>عضو هیئت مدیره</a:t>
          </a:r>
          <a:endParaRPr lang="fa-IR" sz="1800" b="1" kern="1200" dirty="0">
            <a:solidFill>
              <a:srgbClr val="822B00"/>
            </a:solidFill>
          </a:endParaRPr>
        </a:p>
      </dsp:txBody>
      <dsp:txXfrm>
        <a:off x="1230430" y="2014497"/>
        <a:ext cx="4091290" cy="1278528"/>
      </dsp:txXfrm>
    </dsp:sp>
    <dsp:sp modelId="{8E609940-8594-423C-8ACA-F6A69229FF2E}">
      <dsp:nvSpPr>
        <dsp:cNvPr id="0" name=""/>
        <dsp:cNvSpPr/>
      </dsp:nvSpPr>
      <dsp:spPr>
        <a:xfrm>
          <a:off x="1256208" y="2039170"/>
          <a:ext cx="1476091" cy="133092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138158-D8AC-4262-9D32-69DD5EF76484}">
      <dsp:nvSpPr>
        <dsp:cNvPr id="0" name=""/>
        <dsp:cNvSpPr/>
      </dsp:nvSpPr>
      <dsp:spPr>
        <a:xfrm>
          <a:off x="5901440" y="2056301"/>
          <a:ext cx="4091290" cy="12785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</a:rPr>
            <a:t>علی سعیدی</a:t>
          </a:r>
          <a:endParaRPr lang="fa-IR" sz="2000" b="1" kern="1200" dirty="0">
            <a:solidFill>
              <a:srgbClr val="822B00"/>
            </a:solidFill>
          </a:endParaRPr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b="1" kern="1200" dirty="0" smtClean="0">
              <a:solidFill>
                <a:srgbClr val="822B00"/>
              </a:solidFill>
            </a:rPr>
            <a:t>سرمایه‌گذاری ساختمانی سپه</a:t>
          </a:r>
          <a:endParaRPr lang="fa-IR" sz="1600" b="1" kern="1200" dirty="0">
            <a:solidFill>
              <a:srgbClr val="822B00"/>
            </a:solidFill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</a:rPr>
            <a:t>عضو هیئت مدیره</a:t>
          </a:r>
          <a:endParaRPr lang="fa-IR" sz="1800" b="1" kern="1200" dirty="0">
            <a:solidFill>
              <a:srgbClr val="822B00"/>
            </a:solidFill>
          </a:endParaRPr>
        </a:p>
      </dsp:txBody>
      <dsp:txXfrm>
        <a:off x="5901440" y="2056301"/>
        <a:ext cx="4091290" cy="1278528"/>
      </dsp:txXfrm>
    </dsp:sp>
    <dsp:sp modelId="{EC9CA21F-E5EC-4850-9DF7-7B9CE52444BC}">
      <dsp:nvSpPr>
        <dsp:cNvPr id="0" name=""/>
        <dsp:cNvSpPr/>
      </dsp:nvSpPr>
      <dsp:spPr>
        <a:xfrm>
          <a:off x="5550646" y="1982881"/>
          <a:ext cx="1308132" cy="149813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B96E70-E056-44B9-8629-710BE0EAFA0F}">
      <dsp:nvSpPr>
        <dsp:cNvPr id="0" name=""/>
        <dsp:cNvSpPr/>
      </dsp:nvSpPr>
      <dsp:spPr>
        <a:xfrm>
          <a:off x="3534110" y="3781747"/>
          <a:ext cx="4091290" cy="12785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</a:rPr>
            <a:t>حسنعلی قنبری ممان</a:t>
          </a:r>
          <a:endParaRPr lang="fa-IR" sz="2000" b="1" kern="1200" dirty="0">
            <a:solidFill>
              <a:srgbClr val="822B00"/>
            </a:solidFill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</a:rPr>
            <a:t>سرمایه‏گذاری توسعه گوهران امید</a:t>
          </a:r>
          <a:endParaRPr lang="fa-IR" sz="1800" b="1" kern="1200" dirty="0">
            <a:solidFill>
              <a:srgbClr val="822B00"/>
            </a:solidFill>
          </a:endParaRPr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b="1" kern="1200" dirty="0" smtClean="0">
              <a:solidFill>
                <a:srgbClr val="822B00"/>
              </a:solidFill>
            </a:rPr>
            <a:t>عضو هیئت مدیره و مدیر عامل</a:t>
          </a:r>
          <a:endParaRPr lang="fa-IR" sz="1600" b="1" kern="1200" dirty="0">
            <a:solidFill>
              <a:srgbClr val="822B00"/>
            </a:solidFill>
          </a:endParaRPr>
        </a:p>
      </dsp:txBody>
      <dsp:txXfrm>
        <a:off x="3534110" y="3781747"/>
        <a:ext cx="4091290" cy="1278528"/>
      </dsp:txXfrm>
    </dsp:sp>
    <dsp:sp modelId="{579225CF-553B-42F1-870E-4CD38F37DFD1}">
      <dsp:nvSpPr>
        <dsp:cNvPr id="0" name=""/>
        <dsp:cNvSpPr/>
      </dsp:nvSpPr>
      <dsp:spPr>
        <a:xfrm>
          <a:off x="3136728" y="3481150"/>
          <a:ext cx="1348791" cy="157429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ECBD2-A440-4F71-AB2E-8C514B5F023C}">
      <dsp:nvSpPr>
        <dsp:cNvPr id="0" name=""/>
        <dsp:cNvSpPr/>
      </dsp:nvSpPr>
      <dsp:spPr>
        <a:xfrm>
          <a:off x="0" y="54381"/>
          <a:ext cx="10515600" cy="1216800"/>
        </a:xfrm>
        <a:prstGeom prst="roundRect">
          <a:avLst/>
        </a:prstGeom>
        <a:solidFill>
          <a:srgbClr val="822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+mj-cs"/>
            </a:rPr>
            <a:t>سرمایه شرکت از بدو تأسیس تاکنون </a:t>
          </a:r>
          <a:r>
            <a:rPr lang="fa-IR" sz="2000" kern="1200" dirty="0" smtClean="0">
              <a:cs typeface="+mj-cs"/>
            </a:rPr>
            <a:t>(میلیارد ریال)</a:t>
          </a:r>
          <a:endParaRPr lang="fa-IR" sz="2000" kern="1200" dirty="0">
            <a:cs typeface="+mj-cs"/>
          </a:endParaRPr>
        </a:p>
      </dsp:txBody>
      <dsp:txXfrm>
        <a:off x="59399" y="113780"/>
        <a:ext cx="10396802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0FA95-E0A0-42AC-A6DF-EF5A445FCD25}">
      <dsp:nvSpPr>
        <dsp:cNvPr id="0" name=""/>
        <dsp:cNvSpPr/>
      </dsp:nvSpPr>
      <dsp:spPr>
        <a:xfrm>
          <a:off x="3363632" y="2819275"/>
          <a:ext cx="2068994" cy="1783834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+mj-cs"/>
            </a:rPr>
            <a:t>فلزات و معدن</a:t>
          </a:r>
          <a:endParaRPr lang="fa-IR" sz="2800" kern="1200" dirty="0">
            <a:cs typeface="+mj-cs"/>
          </a:endParaRPr>
        </a:p>
      </dsp:txBody>
      <dsp:txXfrm>
        <a:off x="3684701" y="3096093"/>
        <a:ext cx="1426856" cy="1230198"/>
      </dsp:txXfrm>
    </dsp:sp>
    <dsp:sp modelId="{DF8D0AE7-C30C-40F0-8D07-2222D6EA2842}">
      <dsp:nvSpPr>
        <dsp:cNvPr id="0" name=""/>
        <dsp:cNvSpPr/>
      </dsp:nvSpPr>
      <dsp:spPr>
        <a:xfrm>
          <a:off x="3417382" y="3606801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B6D98-CB9B-4E2B-BC70-30E786B34FEF}">
      <dsp:nvSpPr>
        <dsp:cNvPr id="0" name=""/>
        <dsp:cNvSpPr/>
      </dsp:nvSpPr>
      <dsp:spPr>
        <a:xfrm>
          <a:off x="1595046" y="1861141"/>
          <a:ext cx="2068994" cy="1783834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A191B-A514-4B57-B410-F33EC2C69431}">
      <dsp:nvSpPr>
        <dsp:cNvPr id="0" name=""/>
        <dsp:cNvSpPr/>
      </dsp:nvSpPr>
      <dsp:spPr>
        <a:xfrm>
          <a:off x="3003583" y="3409331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243F8-A0CE-4035-8D20-AD1B7BA07B5B}">
      <dsp:nvSpPr>
        <dsp:cNvPr id="0" name=""/>
        <dsp:cNvSpPr/>
      </dsp:nvSpPr>
      <dsp:spPr>
        <a:xfrm>
          <a:off x="5126327" y="1839933"/>
          <a:ext cx="2068994" cy="1783834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+mj-cs"/>
            </a:rPr>
            <a:t>اقتصاد ایران</a:t>
          </a:r>
          <a:endParaRPr lang="fa-IR" sz="2800" kern="1200" dirty="0">
            <a:cs typeface="+mj-cs"/>
          </a:endParaRPr>
        </a:p>
      </dsp:txBody>
      <dsp:txXfrm>
        <a:off x="5447396" y="2116751"/>
        <a:ext cx="1426856" cy="1230198"/>
      </dsp:txXfrm>
    </dsp:sp>
    <dsp:sp modelId="{AA0833CF-0EB6-4A8C-9602-4273DF92149F}">
      <dsp:nvSpPr>
        <dsp:cNvPr id="0" name=""/>
        <dsp:cNvSpPr/>
      </dsp:nvSpPr>
      <dsp:spPr>
        <a:xfrm>
          <a:off x="6540754" y="3386237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E1829-5435-45BD-A49E-0D9C46E2B505}">
      <dsp:nvSpPr>
        <dsp:cNvPr id="0" name=""/>
        <dsp:cNvSpPr/>
      </dsp:nvSpPr>
      <dsp:spPr>
        <a:xfrm>
          <a:off x="6889023" y="2819275"/>
          <a:ext cx="2068994" cy="1783834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6CD85-E24C-4E50-B64B-E766CEC85368}">
      <dsp:nvSpPr>
        <dsp:cNvPr id="0" name=""/>
        <dsp:cNvSpPr/>
      </dsp:nvSpPr>
      <dsp:spPr>
        <a:xfrm>
          <a:off x="6942772" y="3606801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48B6B-E5A8-4217-A8D8-BECF2E1C8B77}">
      <dsp:nvSpPr>
        <dsp:cNvPr id="0" name=""/>
        <dsp:cNvSpPr/>
      </dsp:nvSpPr>
      <dsp:spPr>
        <a:xfrm>
          <a:off x="3363632" y="864833"/>
          <a:ext cx="2068994" cy="1783834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+mj-cs"/>
            </a:rPr>
            <a:t>اقتصاد جهان</a:t>
          </a:r>
          <a:endParaRPr lang="fa-IR" sz="2800" kern="1200" dirty="0">
            <a:cs typeface="+mj-cs"/>
          </a:endParaRPr>
        </a:p>
      </dsp:txBody>
      <dsp:txXfrm>
        <a:off x="3684701" y="1141651"/>
        <a:ext cx="1426856" cy="1230198"/>
      </dsp:txXfrm>
    </dsp:sp>
    <dsp:sp modelId="{2A561B04-5993-49CA-A514-6EC06A572B64}">
      <dsp:nvSpPr>
        <dsp:cNvPr id="0" name=""/>
        <dsp:cNvSpPr/>
      </dsp:nvSpPr>
      <dsp:spPr>
        <a:xfrm>
          <a:off x="4766278" y="903479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A8DA4-BC4E-4073-9327-D43010B63730}">
      <dsp:nvSpPr>
        <dsp:cNvPr id="0" name=""/>
        <dsp:cNvSpPr/>
      </dsp:nvSpPr>
      <dsp:spPr>
        <a:xfrm>
          <a:off x="5126327" y="109795"/>
          <a:ext cx="2068994" cy="1344654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9B54C-3816-4C9F-8597-B0624C408189}">
      <dsp:nvSpPr>
        <dsp:cNvPr id="0" name=""/>
        <dsp:cNvSpPr/>
      </dsp:nvSpPr>
      <dsp:spPr>
        <a:xfrm>
          <a:off x="5187440" y="673489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A812F-17D1-4523-AF9E-4BA325ACA1B1}">
      <dsp:nvSpPr>
        <dsp:cNvPr id="0" name=""/>
        <dsp:cNvSpPr/>
      </dsp:nvSpPr>
      <dsp:spPr>
        <a:xfrm>
          <a:off x="2503191" y="1845402"/>
          <a:ext cx="2505521" cy="2505935"/>
        </a:xfrm>
        <a:prstGeom prst="ellipse">
          <a:avLst/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2D52D-79BA-41A6-A04A-46E30C09211C}">
      <dsp:nvSpPr>
        <dsp:cNvPr id="0" name=""/>
        <dsp:cNvSpPr/>
      </dsp:nvSpPr>
      <dsp:spPr>
        <a:xfrm>
          <a:off x="4101324" y="0"/>
          <a:ext cx="744121" cy="743643"/>
        </a:xfrm>
        <a:prstGeom prst="donut">
          <a:avLst>
            <a:gd name="adj" fmla="val 746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E4116-4B31-41E0-8732-0A4D8A3D78E4}">
      <dsp:nvSpPr>
        <dsp:cNvPr id="0" name=""/>
        <dsp:cNvSpPr/>
      </dsp:nvSpPr>
      <dsp:spPr>
        <a:xfrm>
          <a:off x="2599477" y="1941567"/>
          <a:ext cx="2313996" cy="2313606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10C49-BCBF-4C41-A7B3-86059083EB73}">
      <dsp:nvSpPr>
        <dsp:cNvPr id="0" name=""/>
        <dsp:cNvSpPr/>
      </dsp:nvSpPr>
      <dsp:spPr>
        <a:xfrm>
          <a:off x="5190818" y="2318828"/>
          <a:ext cx="1311369" cy="1311058"/>
        </a:xfrm>
        <a:prstGeom prst="ellipse">
          <a:avLst/>
        </a:prstGeom>
        <a:solidFill>
          <a:srgbClr val="822B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F141D-B1F9-44C2-A3C4-1592DDB187E8}">
      <dsp:nvSpPr>
        <dsp:cNvPr id="0" name=""/>
        <dsp:cNvSpPr/>
      </dsp:nvSpPr>
      <dsp:spPr>
        <a:xfrm>
          <a:off x="5268265" y="2396281"/>
          <a:ext cx="1156475" cy="1156585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0BBF6-938C-4459-A60B-18C521DA6CE9}">
      <dsp:nvSpPr>
        <dsp:cNvPr id="0" name=""/>
        <dsp:cNvSpPr/>
      </dsp:nvSpPr>
      <dsp:spPr>
        <a:xfrm>
          <a:off x="4677992" y="468203"/>
          <a:ext cx="1680813" cy="1681357"/>
        </a:xfrm>
        <a:prstGeom prst="ellipse">
          <a:avLst/>
        </a:prstGeom>
        <a:solidFill>
          <a:srgbClr val="822B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B2BAF-C932-4BE8-B199-38BD1BB8AE56}">
      <dsp:nvSpPr>
        <dsp:cNvPr id="0" name=""/>
        <dsp:cNvSpPr/>
      </dsp:nvSpPr>
      <dsp:spPr>
        <a:xfrm>
          <a:off x="6083554" y="55261"/>
          <a:ext cx="550503" cy="550879"/>
        </a:xfrm>
        <a:prstGeom prst="donut">
          <a:avLst>
            <a:gd name="adj" fmla="val 746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6EDCD-FDC1-4029-8223-20D3DACA56FB}">
      <dsp:nvSpPr>
        <dsp:cNvPr id="0" name=""/>
        <dsp:cNvSpPr/>
      </dsp:nvSpPr>
      <dsp:spPr>
        <a:xfrm>
          <a:off x="6635104" y="3635542"/>
          <a:ext cx="413400" cy="412941"/>
        </a:xfrm>
        <a:prstGeom prst="donut">
          <a:avLst>
            <a:gd name="adj" fmla="val 7460"/>
          </a:avLst>
        </a:prstGeom>
        <a:solidFill>
          <a:srgbClr val="822B00"/>
        </a:solid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AEFD4-9EFF-42BC-84A9-08471BF05EEA}">
      <dsp:nvSpPr>
        <dsp:cNvPr id="0" name=""/>
        <dsp:cNvSpPr/>
      </dsp:nvSpPr>
      <dsp:spPr>
        <a:xfrm>
          <a:off x="4766952" y="556971"/>
          <a:ext cx="1503940" cy="1503822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EEAA1-EBAE-431E-8A05-31C2EFFB327C}">
      <dsp:nvSpPr>
        <dsp:cNvPr id="0" name=""/>
        <dsp:cNvSpPr/>
      </dsp:nvSpPr>
      <dsp:spPr>
        <a:xfrm>
          <a:off x="24880" y="556971"/>
          <a:ext cx="3718512" cy="1207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" numCol="1" spcCol="1270" anchor="b" anchorCtr="0">
          <a:noAutofit/>
        </a:bodyPr>
        <a:lstStyle/>
        <a:p>
          <a:pPr lvl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بورس اوراق بهادار تهران 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24880" y="556971"/>
        <a:ext cx="3718512" cy="1207496"/>
      </dsp:txXfrm>
    </dsp:sp>
    <dsp:sp modelId="{8A5F369C-F44B-4DED-9492-68A3125DD991}">
      <dsp:nvSpPr>
        <dsp:cNvPr id="0" name=""/>
        <dsp:cNvSpPr/>
      </dsp:nvSpPr>
      <dsp:spPr>
        <a:xfrm>
          <a:off x="6772206" y="2396281"/>
          <a:ext cx="3718512" cy="1156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وضعیت صنایع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6772206" y="2396281"/>
        <a:ext cx="3718512" cy="1156585"/>
      </dsp:txXfrm>
    </dsp:sp>
    <dsp:sp modelId="{5B640F3C-B058-4441-B998-DAE0F5BF585E}">
      <dsp:nvSpPr>
        <dsp:cNvPr id="0" name=""/>
        <dsp:cNvSpPr/>
      </dsp:nvSpPr>
      <dsp:spPr>
        <a:xfrm>
          <a:off x="6635104" y="556971"/>
          <a:ext cx="3718512" cy="1503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cs typeface="+mj-cs"/>
            </a:rPr>
            <a:t>صنعت چند رشته‌ای صنعتی </a:t>
          </a:r>
          <a:endParaRPr lang="fa-IR" sz="2400" kern="1200" dirty="0">
            <a:solidFill>
              <a:srgbClr val="822B00"/>
            </a:solidFill>
            <a:cs typeface="+mj-cs"/>
          </a:endParaRPr>
        </a:p>
      </dsp:txBody>
      <dsp:txXfrm>
        <a:off x="6635104" y="556971"/>
        <a:ext cx="3718512" cy="15038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70C7F-223A-4F4F-8A1A-052EAA4C9D51}">
      <dsp:nvSpPr>
        <dsp:cNvPr id="0" name=""/>
        <dsp:cNvSpPr/>
      </dsp:nvSpPr>
      <dsp:spPr>
        <a:xfrm>
          <a:off x="3053174" y="3698637"/>
          <a:ext cx="436874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5920B-772E-4DA3-AD1B-4F37F6CC79B1}">
      <dsp:nvSpPr>
        <dsp:cNvPr id="0" name=""/>
        <dsp:cNvSpPr/>
      </dsp:nvSpPr>
      <dsp:spPr>
        <a:xfrm>
          <a:off x="3053174" y="2175669"/>
          <a:ext cx="374215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55CF7-B9E3-44D9-863D-93B1EC6FBC25}">
      <dsp:nvSpPr>
        <dsp:cNvPr id="0" name=""/>
        <dsp:cNvSpPr/>
      </dsp:nvSpPr>
      <dsp:spPr>
        <a:xfrm>
          <a:off x="3053174" y="652700"/>
          <a:ext cx="436874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E64F2-CC2E-4C4B-9990-FE3D75263E5F}">
      <dsp:nvSpPr>
        <dsp:cNvPr id="0" name=""/>
        <dsp:cNvSpPr/>
      </dsp:nvSpPr>
      <dsp:spPr>
        <a:xfrm>
          <a:off x="877505" y="0"/>
          <a:ext cx="4351338" cy="43513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27443-A015-4030-AC42-439E713524A1}">
      <dsp:nvSpPr>
        <dsp:cNvPr id="0" name=""/>
        <dsp:cNvSpPr/>
      </dsp:nvSpPr>
      <dsp:spPr>
        <a:xfrm>
          <a:off x="1660746" y="2310560"/>
          <a:ext cx="2784856" cy="14359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000" kern="1200">
            <a:solidFill>
              <a:srgbClr val="993300"/>
            </a:solidFill>
          </a:endParaRPr>
        </a:p>
      </dsp:txBody>
      <dsp:txXfrm>
        <a:off x="1660746" y="2310560"/>
        <a:ext cx="2784856" cy="1435941"/>
      </dsp:txXfrm>
    </dsp:sp>
    <dsp:sp modelId="{E470CD5F-2696-445A-807F-1F472684FFC5}">
      <dsp:nvSpPr>
        <dsp:cNvPr id="0" name=""/>
        <dsp:cNvSpPr/>
      </dsp:nvSpPr>
      <dsp:spPr>
        <a:xfrm>
          <a:off x="6769216" y="0"/>
          <a:ext cx="1305401" cy="1305401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>
              <a:alpha val="9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C8748-1FCE-426F-80C9-C5101DB2F938}">
      <dsp:nvSpPr>
        <dsp:cNvPr id="0" name=""/>
        <dsp:cNvSpPr/>
      </dsp:nvSpPr>
      <dsp:spPr>
        <a:xfrm>
          <a:off x="8074618" y="0"/>
          <a:ext cx="1563476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solidFill>
                <a:srgbClr val="993300"/>
              </a:solidFill>
              <a:cs typeface="+mj-cs"/>
            </a:rPr>
            <a:t>ترکیب پرتفوی</a:t>
          </a:r>
          <a:endParaRPr lang="fa-IR" sz="2000" kern="1200" dirty="0">
            <a:solidFill>
              <a:srgbClr val="993300"/>
            </a:solidFill>
            <a:cs typeface="+mj-cs"/>
          </a:endParaRPr>
        </a:p>
      </dsp:txBody>
      <dsp:txXfrm>
        <a:off x="8074618" y="0"/>
        <a:ext cx="1563476" cy="1305401"/>
      </dsp:txXfrm>
    </dsp:sp>
    <dsp:sp modelId="{00398C68-F876-4A0A-9C93-31FD2F2F723A}">
      <dsp:nvSpPr>
        <dsp:cNvPr id="0" name=""/>
        <dsp:cNvSpPr/>
      </dsp:nvSpPr>
      <dsp:spPr>
        <a:xfrm>
          <a:off x="6142624" y="1522968"/>
          <a:ext cx="1305401" cy="1305401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4357A-3823-48AA-9FE4-EFFAE2DEE029}">
      <dsp:nvSpPr>
        <dsp:cNvPr id="0" name=""/>
        <dsp:cNvSpPr/>
      </dsp:nvSpPr>
      <dsp:spPr>
        <a:xfrm>
          <a:off x="7448025" y="1522968"/>
          <a:ext cx="1608435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solidFill>
                <a:srgbClr val="993300"/>
              </a:solidFill>
              <a:cs typeface="+mj-cs"/>
            </a:rPr>
            <a:t>بازدهی پرتفوی</a:t>
          </a:r>
          <a:endParaRPr lang="fa-IR" sz="2000" kern="1200" dirty="0">
            <a:solidFill>
              <a:srgbClr val="993300"/>
            </a:solidFill>
            <a:cs typeface="+mj-cs"/>
          </a:endParaRPr>
        </a:p>
      </dsp:txBody>
      <dsp:txXfrm>
        <a:off x="7448025" y="1522968"/>
        <a:ext cx="1608435" cy="1305401"/>
      </dsp:txXfrm>
    </dsp:sp>
    <dsp:sp modelId="{5A24702E-B384-4A95-BD32-5650637FA05C}">
      <dsp:nvSpPr>
        <dsp:cNvPr id="0" name=""/>
        <dsp:cNvSpPr/>
      </dsp:nvSpPr>
      <dsp:spPr>
        <a:xfrm>
          <a:off x="6769216" y="3045936"/>
          <a:ext cx="1305401" cy="130540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t="-5000" r="-27000" b="3000"/>
          </a:stretch>
        </a:blipFill>
        <a:ln w="1270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D8243-0B66-4DC8-940D-98062EC39AEB}">
      <dsp:nvSpPr>
        <dsp:cNvPr id="0" name=""/>
        <dsp:cNvSpPr/>
      </dsp:nvSpPr>
      <dsp:spPr>
        <a:xfrm>
          <a:off x="8074618" y="3045936"/>
          <a:ext cx="1427442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solidFill>
                <a:srgbClr val="993300"/>
              </a:solidFill>
              <a:cs typeface="+mj-cs"/>
            </a:rPr>
            <a:t>ریسک پرتفوی</a:t>
          </a:r>
          <a:endParaRPr lang="fa-IR" sz="2000" kern="1200" dirty="0">
            <a:solidFill>
              <a:srgbClr val="993300"/>
            </a:solidFill>
            <a:cs typeface="+mj-cs"/>
          </a:endParaRPr>
        </a:p>
      </dsp:txBody>
      <dsp:txXfrm>
        <a:off x="8074618" y="3045936"/>
        <a:ext cx="1427442" cy="13054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B98A1-A138-40F3-9AEC-0A7AE58EE60A}">
      <dsp:nvSpPr>
        <dsp:cNvPr id="0" name=""/>
        <dsp:cNvSpPr/>
      </dsp:nvSpPr>
      <dsp:spPr>
        <a:xfrm>
          <a:off x="0" y="0"/>
          <a:ext cx="11992708" cy="703828"/>
        </a:xfrm>
        <a:prstGeom prst="roundRect">
          <a:avLst/>
        </a:prstGeom>
        <a:solidFill>
          <a:srgbClr val="822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+mj-cs"/>
            </a:rPr>
            <a:t>ترکیب سرمایه‌گذاری‌های شرکت گروه سرمایه‌گذاری امید به تفکیک صنعت در سال مالی 98</a:t>
          </a:r>
          <a:endParaRPr lang="fa-IR" sz="2800" kern="1200" dirty="0">
            <a:cs typeface="+mj-cs"/>
          </a:endParaRPr>
        </a:p>
      </dsp:txBody>
      <dsp:txXfrm>
        <a:off x="34358" y="34358"/>
        <a:ext cx="11923992" cy="6351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4321F-D4C7-466F-8478-9E4245D2ADD5}">
      <dsp:nvSpPr>
        <dsp:cNvPr id="0" name=""/>
        <dsp:cNvSpPr/>
      </dsp:nvSpPr>
      <dsp:spPr>
        <a:xfrm>
          <a:off x="0" y="0"/>
          <a:ext cx="10515600" cy="1085760"/>
        </a:xfrm>
        <a:prstGeom prst="roundRect">
          <a:avLst/>
        </a:prstGeom>
        <a:solidFill>
          <a:srgbClr val="822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+mj-cs"/>
            </a:rPr>
            <a:t>ترکیب بهای تمام شده شرکت‌های بورسی در سال مالی 98</a:t>
          </a:r>
          <a:endParaRPr lang="fa-IR" sz="2800" kern="1200" dirty="0">
            <a:cs typeface="+mj-cs"/>
          </a:endParaRPr>
        </a:p>
      </dsp:txBody>
      <dsp:txXfrm>
        <a:off x="53002" y="53002"/>
        <a:ext cx="10409596" cy="979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0.07066</cdr:x>
      <cdr:y>0.59637</cdr:y>
    </cdr:from>
    <cdr:to>
      <cdr:x>0.22692</cdr:x>
      <cdr:y>0.77314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792513" y="2700892"/>
          <a:ext cx="1752629" cy="80056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fa-IR" sz="1400" b="1" dirty="0">
              <a:cs typeface="B Nazanin" panose="00000400000000000000" pitchFamily="2" charset="-78"/>
            </a:rPr>
            <a:t>بازدهی بورس در سه ماه  اول 31%</a:t>
          </a:r>
          <a:endParaRPr lang="en-US" sz="1400" b="1" dirty="0">
            <a:cs typeface="B Nazanin" panose="00000400000000000000" pitchFamily="2" charset="-7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7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A7A1574-5D7D-44BD-BF72-C30C4CBA3FAC}" type="datetimeFigureOut">
              <a:rPr lang="fa-IR" smtClean="0"/>
              <a:pPr/>
              <a:t>15/10/1441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52016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7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A3F901B-5B75-41B8-8A14-48A7D75F19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4867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C1A11C6-7B53-4273-B94B-BB24E28FE6D9}" type="datetimeFigureOut">
              <a:rPr lang="fa-IR" smtClean="0"/>
              <a:pPr/>
              <a:t>15/10/1441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6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12CD3C6-1679-403C-81DF-84782E5BB2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319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383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69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767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747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7661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82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9405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>
                <a:solidFill>
                  <a:prstClr val="black"/>
                </a:solidFill>
              </a:rPr>
              <a:pPr/>
              <a:t>8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09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44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5170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66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47550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D3C6-1679-403C-81DF-84782E5BB285}" type="slidenum">
              <a:rPr lang="fa-IR" smtClean="0"/>
              <a:pPr/>
              <a:t>68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772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B Titr" panose="00000700000000000000" pitchFamily="2" charset="-78"/>
              </a:defRPr>
            </a:lvl1pPr>
          </a:lstStyle>
          <a:p>
            <a:fld id="{5110309B-1300-4A9A-A9B1-9E6CE4B211F6}" type="datetime8">
              <a:rPr lang="fa-IR" smtClean="0"/>
              <a:pPr/>
              <a:t>06 ژوئن 20</a:t>
            </a:fld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C10F-F141-4170-B852-6F1A65F73398}" type="slidenum">
              <a:rPr lang="fa-IR" smtClean="0"/>
              <a:pPr/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39396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2421-DBFA-4D12-AF61-BAD31C7CA5BC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619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1AB7-9729-4364-A757-D9D6EFA26C7B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7155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1BDB-7702-4546-87AF-7B4A6728A333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284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9E64C-7817-4C3B-A7AC-7B725C85715F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5924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4D09-B8ED-4FE7-915C-66F021FDEBD6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8948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6224-4999-4F32-8053-EEDD989AC012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3761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B398-A722-421E-AA4C-98684FC7137D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94058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567B-DA44-4C41-8421-B126EA0FB535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806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FC8A-23AB-4F50-852A-BA66D9DD3C38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5540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A7DA-5231-46B9-A340-4DDE2551C59D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729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A016-645B-4BA0-9072-AA107C453564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992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F384-027E-4623-8228-9D2C618A3603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3658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2B45-FA46-41C2-958B-954139E83815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8809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982F8-028D-4551-9F05-CA780E65F96C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976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3048-5332-47DE-8925-B9463B864DD6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789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B1DC-2ADF-4374-AA98-825917EFF3BA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380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1FA6-5ED6-4334-BC64-3AF960F6E8B4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974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60946-AEC9-40AC-B478-5A1F964A1800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095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8086-32FB-4BDA-A9CC-4D970B4D4A72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430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ADE-7981-4DEF-8768-92C648EE295B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711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BA160-D064-47EA-98F6-F03E5EBF3F76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959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BD3A73D9-97EE-41E2-93DD-62CB99991F3C}" type="datetime8">
              <a:rPr lang="fa-IR" smtClean="0"/>
              <a:pPr/>
              <a:t>06 ژوئن 20</a:t>
            </a:fld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 b="1" cap="none" spc="0">
                <a:ln w="0"/>
                <a:solidFill>
                  <a:schemeClr val="tx1"/>
                </a:solidFill>
                <a:effectLst/>
              </a:defRPr>
            </a:lvl1pPr>
          </a:lstStyle>
          <a:p>
            <a:endParaRPr lang="fa-IR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cs typeface="+mj-cs"/>
              </a:defRPr>
            </a:lvl1pPr>
          </a:lstStyle>
          <a:p>
            <a:fld id="{85ED92E3-B64D-4D32-98C3-B3ABFB17A222}" type="slidenum">
              <a:rPr lang="fa-IR" smtClean="0"/>
              <a:pPr/>
              <a:t>‹#›</a:t>
            </a:fld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4"/>
          <a:stretch/>
        </p:blipFill>
        <p:spPr>
          <a:xfrm>
            <a:off x="4638471" y="6140851"/>
            <a:ext cx="2915057" cy="665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553528" y="6147663"/>
            <a:ext cx="66452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22B00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822B00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822B00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822B00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22B00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22B0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6EFC8-6960-40AA-8B05-4AC62F2285C0}" type="datetime8">
              <a:rPr lang="fa-IR" smtClean="0"/>
              <a:pPr/>
              <a:t>06 ژوئن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CCFE-DD1E-42C9-A9E0-7672577C738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985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hart" Target="../charts/chart1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diagramLayout" Target="../diagrams/layout8.xml"/><Relationship Id="rId7" Type="http://schemas.openxmlformats.org/officeDocument/2006/relationships/chart" Target="../charts/chart16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chart" Target="../charts/char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chart" Target="../charts/chart1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diagramLayout" Target="../diagrams/layout10.xml"/><Relationship Id="rId7" Type="http://schemas.openxmlformats.org/officeDocument/2006/relationships/chart" Target="../charts/chart2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chart" Target="../charts/chart25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eghtesadgardan.ir/fa/ads/redirect/a/237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2229" y="1155020"/>
            <a:ext cx="9144000" cy="2387600"/>
          </a:xfrm>
        </p:spPr>
        <p:txBody>
          <a:bodyPr/>
          <a:lstStyle/>
          <a:p>
            <a:r>
              <a:rPr lang="fa-IR" dirty="0"/>
              <a:t>سهامداران حاضر در جلسه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7082" y="3720352"/>
            <a:ext cx="9144000" cy="1537447"/>
          </a:xfrm>
        </p:spPr>
        <p:txBody>
          <a:bodyPr/>
          <a:lstStyle/>
          <a:p>
            <a:endParaRPr lang="fa-IR" dirty="0" smtClean="0"/>
          </a:p>
          <a:p>
            <a:r>
              <a:rPr lang="fa-IR" dirty="0" smtClean="0"/>
              <a:t>....  درصد</a:t>
            </a:r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C10F-F141-4170-B852-6F1A65F73398}" type="slidenum">
              <a:rPr lang="fa-IR" smtClean="0"/>
              <a:pPr/>
              <a:t>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4810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023" y="-65181"/>
            <a:ext cx="10515600" cy="1325563"/>
          </a:xfrm>
        </p:spPr>
        <p:txBody>
          <a:bodyPr/>
          <a:lstStyle/>
          <a:p>
            <a:pPr algn="ctr"/>
            <a:r>
              <a:rPr lang="fa-IR" dirty="0" smtClean="0"/>
              <a:t>اعضای هیئت مدیره در تاریخ 1398/10/30</a:t>
            </a:r>
            <a:endParaRPr lang="fa-IR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223945"/>
              </p:ext>
            </p:extLst>
          </p:nvPr>
        </p:nvGraphicFramePr>
        <p:xfrm>
          <a:off x="883023" y="968991"/>
          <a:ext cx="10762130" cy="5117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01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30" y="1499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/>
              <a:t> سرمایه شرکت از بدو </a:t>
            </a:r>
            <a:r>
              <a:rPr lang="fa-IR" sz="3600" dirty="0" smtClean="0"/>
              <a:t>تأسیس </a:t>
            </a:r>
            <a:r>
              <a:rPr lang="fa-IR" sz="3600" dirty="0"/>
              <a:t>تاکنون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891358"/>
              </p:ext>
            </p:extLst>
          </p:nvPr>
        </p:nvGraphicFramePr>
        <p:xfrm>
          <a:off x="667658" y="1347878"/>
          <a:ext cx="11083714" cy="4775392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591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2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6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564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effectLst/>
                        </a:rPr>
                        <a:t>تـاريـخ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effectLst/>
                        </a:rPr>
                        <a:t>درصد افزایش سرمایه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effectLst/>
                        </a:rPr>
                        <a:t>افزايش سرمايه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effectLst/>
                        </a:rPr>
                        <a:t>سـرمـايـه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effectLst/>
                        </a:rPr>
                        <a:t>محـل افـزايـش سـرمـايـه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64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effectLst/>
                        </a:rPr>
                        <a:t>افزايـش سرمايـه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bg1"/>
                          </a:solidFill>
                          <a:effectLst/>
                        </a:rPr>
                        <a:t>( ميليون ريال 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bg1"/>
                          </a:solidFill>
                          <a:effectLst/>
                        </a:rPr>
                        <a:t>( ميليون ريال 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56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>
                          <a:effectLst/>
                        </a:rPr>
                        <a:t>سرمايـة اوليـه </a:t>
                      </a:r>
                      <a:r>
                        <a:rPr lang="ar-SA" sz="1050" dirty="0">
                          <a:effectLst/>
                        </a:rPr>
                        <a:t>به </a:t>
                      </a:r>
                      <a:r>
                        <a:rPr lang="ar-SA" sz="1050" dirty="0" smtClean="0">
                          <a:effectLst/>
                        </a:rPr>
                        <a:t>تاريخ </a:t>
                      </a:r>
                      <a:r>
                        <a:rPr lang="fa-IR" sz="1050" dirty="0" smtClean="0">
                          <a:effectLst/>
                        </a:rPr>
                        <a:t>1380</a:t>
                      </a:r>
                      <a:r>
                        <a:rPr lang="ar-SA" sz="1050" dirty="0" smtClean="0">
                          <a:effectLst/>
                        </a:rPr>
                        <a:t>/11/</a:t>
                      </a:r>
                      <a:r>
                        <a:rPr lang="fa-IR" sz="1050" dirty="0" smtClean="0">
                          <a:effectLst/>
                        </a:rPr>
                        <a:t>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-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-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650,000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</a:rPr>
                        <a:t>واريـز نـقــدي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7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effectLst/>
                        </a:rPr>
                        <a:t>1384</a:t>
                      </a:r>
                      <a:r>
                        <a:rPr lang="ar-SA" sz="1400" dirty="0" smtClean="0">
                          <a:effectLst/>
                        </a:rPr>
                        <a:t>/12/</a:t>
                      </a:r>
                      <a:r>
                        <a:rPr lang="fa-IR" sz="1400" dirty="0" smtClean="0">
                          <a:effectLst/>
                        </a:rPr>
                        <a:t>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223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1,450,000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2,100,000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</a:rPr>
                        <a:t>مطالبات حال شده سهامداران و سود انباشته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9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effectLst/>
                        </a:rPr>
                        <a:t>1385/05/30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50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1,050,000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3,150,000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</a:rPr>
                        <a:t>مطالبات حال شده سهامداران و سود انباشته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56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effectLst/>
                        </a:rPr>
                        <a:t>1386/06/24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27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850,000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4,000,000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 smtClean="0">
                          <a:effectLst/>
                        </a:rPr>
                        <a:t>مطالبات </a:t>
                      </a:r>
                      <a:r>
                        <a:rPr lang="ar-SA" sz="1200" b="1" dirty="0">
                          <a:effectLst/>
                        </a:rPr>
                        <a:t>حال شده سهامداران و سود انباشته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56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effectLst/>
                        </a:rPr>
                        <a:t>1388/03/09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25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1,000,000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5,000,000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</a:rPr>
                        <a:t>اندوختـه </a:t>
                      </a:r>
                      <a:r>
                        <a:rPr lang="ar-SA" sz="1200" b="1" dirty="0" smtClean="0">
                          <a:effectLst/>
                        </a:rPr>
                        <a:t>سرمایـه</a:t>
                      </a:r>
                      <a:r>
                        <a:rPr lang="fa-IR" sz="1200" b="1" dirty="0" smtClean="0">
                          <a:effectLst/>
                        </a:rPr>
                        <a:t>‌</a:t>
                      </a:r>
                      <a:r>
                        <a:rPr lang="ar-SA" sz="1200" b="1" dirty="0" smtClean="0">
                          <a:effectLst/>
                        </a:rPr>
                        <a:t>ای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56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effectLst/>
                        </a:rPr>
                        <a:t>1390/02/28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100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5,000,000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10,000,000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</a:rPr>
                        <a:t>سلب حق تقدم از سهامداران قبلی و فروش به سهامداران جدید با صرف سهام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56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effectLst/>
                        </a:rPr>
                        <a:t>1392/01/08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100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10.000.000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20.000.000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</a:rPr>
                        <a:t>مطالبات و آورده نقدی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56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effectLst/>
                        </a:rPr>
                        <a:t>1393/07/22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50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10.000.000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30.000.000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مطالبات و آورده نقدی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333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48117050"/>
              </p:ext>
            </p:extLst>
          </p:nvPr>
        </p:nvGraphicFramePr>
        <p:xfrm>
          <a:off x="748553" y="194796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873530"/>
              </p:ext>
            </p:extLst>
          </p:nvPr>
        </p:nvGraphicFramePr>
        <p:xfrm>
          <a:off x="511628" y="1621972"/>
          <a:ext cx="11234057" cy="438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80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30" y="1499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/>
              <a:t> </a:t>
            </a:r>
            <a:r>
              <a:rPr lang="fa-IR" sz="3600" dirty="0" smtClean="0"/>
              <a:t>ترکیب نیروی انسانی</a:t>
            </a:r>
            <a:endParaRPr lang="fa-IR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13</a:t>
            </a:fld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810143"/>
              </p:ext>
            </p:extLst>
          </p:nvPr>
        </p:nvGraphicFramePr>
        <p:xfrm>
          <a:off x="1008530" y="1646238"/>
          <a:ext cx="10515600" cy="2955400"/>
        </p:xfrm>
        <a:graphic>
          <a:graphicData uri="http://schemas.openxmlformats.org/drawingml/2006/table">
            <a:tbl>
              <a:tblPr rtl="1"/>
              <a:tblGrid>
                <a:gridCol w="2070268">
                  <a:extLst>
                    <a:ext uri="{9D8B030D-6E8A-4147-A177-3AD203B41FA5}">
                      <a16:colId xmlns:a16="http://schemas.microsoft.com/office/drawing/2014/main" val="2260102840"/>
                    </a:ext>
                  </a:extLst>
                </a:gridCol>
                <a:gridCol w="1775844">
                  <a:extLst>
                    <a:ext uri="{9D8B030D-6E8A-4147-A177-3AD203B41FA5}">
                      <a16:colId xmlns:a16="http://schemas.microsoft.com/office/drawing/2014/main" val="1103747498"/>
                    </a:ext>
                  </a:extLst>
                </a:gridCol>
                <a:gridCol w="1859523">
                  <a:extLst>
                    <a:ext uri="{9D8B030D-6E8A-4147-A177-3AD203B41FA5}">
                      <a16:colId xmlns:a16="http://schemas.microsoft.com/office/drawing/2014/main" val="1399409524"/>
                    </a:ext>
                  </a:extLst>
                </a:gridCol>
                <a:gridCol w="1524809">
                  <a:extLst>
                    <a:ext uri="{9D8B030D-6E8A-4147-A177-3AD203B41FA5}">
                      <a16:colId xmlns:a16="http://schemas.microsoft.com/office/drawing/2014/main" val="3461360968"/>
                    </a:ext>
                  </a:extLst>
                </a:gridCol>
                <a:gridCol w="1735554">
                  <a:extLst>
                    <a:ext uri="{9D8B030D-6E8A-4147-A177-3AD203B41FA5}">
                      <a16:colId xmlns:a16="http://schemas.microsoft.com/office/drawing/2014/main" val="1336332369"/>
                    </a:ext>
                  </a:extLst>
                </a:gridCol>
                <a:gridCol w="1549602">
                  <a:extLst>
                    <a:ext uri="{9D8B030D-6E8A-4147-A177-3AD203B41FA5}">
                      <a16:colId xmlns:a16="http://schemas.microsoft.com/office/drawing/2014/main" val="2204535767"/>
                    </a:ext>
                  </a:extLst>
                </a:gridCol>
              </a:tblGrid>
              <a:tr h="2976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مدرک تحصیلی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1397/10/30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1396/10/30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1395/10/30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1395/10/30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142646"/>
                  </a:ext>
                </a:extLst>
              </a:tr>
              <a:tr h="53012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دکترا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4869"/>
                  </a:ext>
                </a:extLst>
              </a:tr>
              <a:tr h="53012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کارشناسی ارشد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092481"/>
                  </a:ext>
                </a:extLst>
              </a:tr>
              <a:tr h="53012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کارشناسی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531479"/>
                  </a:ext>
                </a:extLst>
              </a:tr>
              <a:tr h="53012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 سطوح تحصیلی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568485"/>
                  </a:ext>
                </a:extLst>
              </a:tr>
              <a:tr h="53012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672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1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517" y="87219"/>
            <a:ext cx="10515600" cy="1325563"/>
          </a:xfrm>
        </p:spPr>
        <p:txBody>
          <a:bodyPr>
            <a:normAutofit/>
          </a:bodyPr>
          <a:lstStyle/>
          <a:p>
            <a:r>
              <a:rPr lang="fa-IR" sz="4000" dirty="0"/>
              <a:t>فصل </a:t>
            </a:r>
            <a:r>
              <a:rPr lang="fa-IR" sz="4000" dirty="0" smtClean="0"/>
              <a:t>دوم: اقتصاد ایران و جهان</a:t>
            </a:r>
            <a:endParaRPr lang="fa-IR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81899"/>
              </p:ext>
            </p:extLst>
          </p:nvPr>
        </p:nvGraphicFramePr>
        <p:xfrm>
          <a:off x="528917" y="1105469"/>
          <a:ext cx="10553065" cy="4712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81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143" y="53059"/>
            <a:ext cx="10515600" cy="1024180"/>
          </a:xfrm>
        </p:spPr>
        <p:txBody>
          <a:bodyPr/>
          <a:lstStyle/>
          <a:p>
            <a:r>
              <a:rPr lang="fa-IR" dirty="0" smtClean="0"/>
              <a:t>اقتصاد جهان در یک نگاه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798" y="1077239"/>
            <a:ext cx="11523945" cy="4609578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تحقق رشد 2.9 درصدی که کمترین مقدار رشد اقتصادی جهان بعد از بحران مالی در سال 2019 (1398-1397) است؛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کاهش رشد اقتصادی جهان به دلیل روند کاهشی حجم تجارت جهانی در سال </a:t>
            </a: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2019 (1398-1397) ؛  </a:t>
            </a:r>
            <a:endParaRPr lang="fa-IR" sz="1800" b="1" dirty="0" smtClean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جنگ تجاری میان آمریکا و چین؛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بی‌ثباتی سیاست‌های تجاری و تنش‌های ژئوپلتیک در اقتصادهای نوظهور در سال 2019 </a:t>
            </a: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(1398-1397)؛</a:t>
            </a:r>
            <a:endParaRPr lang="fa-IR" sz="1800" b="1" dirty="0" smtClean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تضعیف بخش صنعت آلمان </a:t>
            </a: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به </a:t>
            </a: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دلیل کاهش تقاضای </a:t>
            </a: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خودرو در </a:t>
            </a: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چین </a:t>
            </a: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؛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بحران و مشکلات مربوط به تغییرات آب و هوا شامل آتش سوزی جنگل‌ها در استرالیا و طوفان شدید کارائیب؛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کاهش بهره‌وری تولید در کشورهای نوظهور و در حال توسعه نسبت به  کشورهای پیشرفته؛                    </a:t>
            </a:r>
            <a:endParaRPr lang="fa-IR" sz="1800" b="1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کاهش قیمت نفت؛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مذاکرات اعضای اوپک در خصوص کاهش سقف تولید نفت؛ 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حملات موشکی به تأسیسات نفتی عربستان؛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شناسایی اولین مورد مبتلا به ویروس کووید </a:t>
            </a: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19در 10 دسامبر 2019 (19 آذر 1398) </a:t>
            </a: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در چین </a:t>
            </a: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و </a:t>
            </a: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اولین مورد مرگ گزارش شده </a:t>
            </a: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یک </a:t>
            </a:r>
            <a:r>
              <a:rPr lang="fa-IR" sz="1800" b="1" dirty="0">
                <a:solidFill>
                  <a:prstClr val="black"/>
                </a:solidFill>
                <a:cs typeface="B Mitra" panose="00000400000000000000" pitchFamily="2" charset="-78"/>
              </a:rPr>
              <a:t>ماه بعد در 9 ژانویه </a:t>
            </a:r>
            <a:r>
              <a:rPr lang="fa-IR" sz="1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2020 (19 دی 1398)؛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2845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4931"/>
            <a:ext cx="10515600" cy="179561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/>
              <a:t>روند </a:t>
            </a:r>
            <a:r>
              <a:rPr lang="ar-SA" sz="3200" dirty="0"/>
              <a:t>رشد اقتصاد جهان</a:t>
            </a:r>
            <a:r>
              <a:rPr lang="fa-IR" sz="3200" dirty="0"/>
              <a:t> </a:t>
            </a:r>
            <a:r>
              <a:rPr lang="fa-IR" sz="3200" dirty="0" smtClean="0"/>
              <a:t>در مناطق مختلف </a:t>
            </a:r>
            <a:r>
              <a:rPr lang="fa-IR" sz="3200" dirty="0"/>
              <a:t>و پیش‌بینی آن برای سال‌های </a:t>
            </a:r>
            <a:r>
              <a:rPr lang="fa-IR" sz="3200" dirty="0" smtClean="0"/>
              <a:t>2020 و </a:t>
            </a:r>
            <a:r>
              <a:rPr lang="fa-IR" sz="3200" dirty="0"/>
              <a:t>2021 </a:t>
            </a:r>
            <a:r>
              <a:rPr lang="fa-IR" sz="2800" dirty="0" smtClean="0"/>
              <a:t>(1399 و 1400)</a:t>
            </a:r>
            <a:r>
              <a:rPr lang="fa-IR" sz="3200" dirty="0"/>
              <a:t>-</a:t>
            </a:r>
            <a:r>
              <a:rPr lang="fa-IR" sz="2800" dirty="0" smtClean="0"/>
              <a:t> </a:t>
            </a:r>
            <a:r>
              <a:rPr lang="fa-IR" sz="2400" dirty="0" smtClean="0"/>
              <a:t>صندوق </a:t>
            </a:r>
            <a:r>
              <a:rPr lang="fa-IR" sz="2400" dirty="0"/>
              <a:t>بین‌المللی </a:t>
            </a:r>
            <a:r>
              <a:rPr lang="fa-IR" sz="2400" dirty="0" smtClean="0"/>
              <a:t>پول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16</a:t>
            </a:fld>
            <a:endParaRPr lang="fa-IR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4785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تصویر مرتب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14" y="5466211"/>
            <a:ext cx="2315186" cy="13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11516591" cy="1397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/>
              <a:t>روند </a:t>
            </a:r>
            <a:r>
              <a:rPr lang="ar-SA" sz="3200" dirty="0" smtClean="0"/>
              <a:t>رشد</a:t>
            </a:r>
            <a:r>
              <a:rPr lang="fa-IR" sz="3200" dirty="0" smtClean="0"/>
              <a:t> اقتصادی</a:t>
            </a:r>
            <a:r>
              <a:rPr lang="ar-SA" sz="3200" dirty="0" smtClean="0"/>
              <a:t> </a:t>
            </a:r>
            <a:r>
              <a:rPr lang="ar-SA" sz="3200" dirty="0"/>
              <a:t>برخی از مهم‌ترین اقتصادهای جهان </a:t>
            </a:r>
            <a:r>
              <a:rPr lang="fa-IR" sz="3200" dirty="0" smtClean="0"/>
              <a:t>و </a:t>
            </a:r>
            <a:r>
              <a:rPr lang="fa-IR" sz="3200" dirty="0"/>
              <a:t>پیش‌بینی </a:t>
            </a:r>
            <a:r>
              <a:rPr lang="fa-IR" sz="3200" dirty="0" smtClean="0"/>
              <a:t>رشد آنها برای سال‌های 2020</a:t>
            </a:r>
            <a:r>
              <a:rPr lang="ar-SA" sz="3200" dirty="0" smtClean="0"/>
              <a:t> </a:t>
            </a:r>
            <a:r>
              <a:rPr lang="fa-IR" sz="3200" dirty="0" smtClean="0"/>
              <a:t>و 2021 </a:t>
            </a:r>
            <a:r>
              <a:rPr lang="fa-IR" sz="2700" dirty="0" smtClean="0"/>
              <a:t>(1399 و 1400)</a:t>
            </a:r>
            <a:r>
              <a:rPr lang="fa-IR" sz="2700" dirty="0"/>
              <a:t>-</a:t>
            </a:r>
            <a:r>
              <a:rPr lang="fa-IR" sz="1600" dirty="0" smtClean="0"/>
              <a:t> </a:t>
            </a:r>
            <a:r>
              <a:rPr lang="fa-IR" sz="2400" dirty="0" smtClean="0"/>
              <a:t>صندوق بین‌المللی پول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838201" y="1588956"/>
          <a:ext cx="10074638" cy="4631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80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365125"/>
            <a:ext cx="10515600" cy="1158875"/>
          </a:xfrm>
        </p:spPr>
        <p:txBody>
          <a:bodyPr>
            <a:normAutofit/>
          </a:bodyPr>
          <a:lstStyle/>
          <a:p>
            <a:r>
              <a:rPr lang="fa-IR" sz="3200" dirty="0" smtClean="0"/>
              <a:t>چالش های</a:t>
            </a:r>
            <a:r>
              <a:rPr lang="ar-SA" sz="3200" dirty="0" smtClean="0"/>
              <a:t> </a:t>
            </a:r>
            <a:r>
              <a:rPr lang="ar-SA" sz="3200" dirty="0"/>
              <a:t>پیش‌روی اقتصاد جهان در سال </a:t>
            </a:r>
            <a:r>
              <a:rPr lang="fa-IR" sz="3200" dirty="0" smtClean="0"/>
              <a:t>2020 (1399)-</a:t>
            </a:r>
            <a:r>
              <a:rPr lang="fa-IR" sz="2000" dirty="0" smtClean="0"/>
              <a:t>(بانک جهانی)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18</a:t>
            </a:fld>
            <a:endParaRPr lang="fa-IR"/>
          </a:p>
        </p:txBody>
      </p:sp>
      <p:sp>
        <p:nvSpPr>
          <p:cNvPr id="4" name="Rectangle 3"/>
          <p:cNvSpPr/>
          <p:nvPr/>
        </p:nvSpPr>
        <p:spPr>
          <a:xfrm>
            <a:off x="1136073" y="1524000"/>
            <a:ext cx="987909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 smtClean="0">
                <a:cs typeface="B Mitra" panose="00000400000000000000" pitchFamily="2" charset="-78"/>
              </a:rPr>
              <a:t>تشدید تنش‌های تجاری میان </a:t>
            </a:r>
            <a:r>
              <a:rPr lang="ar-SA" sz="1600" b="1" dirty="0" smtClean="0">
                <a:cs typeface="B Mitra" panose="00000400000000000000" pitchFamily="2" charset="-78"/>
              </a:rPr>
              <a:t>آمریکا </a:t>
            </a:r>
            <a:r>
              <a:rPr lang="ar-SA" sz="1600" b="1" dirty="0">
                <a:cs typeface="B Mitra" panose="00000400000000000000" pitchFamily="2" charset="-78"/>
              </a:rPr>
              <a:t>و </a:t>
            </a:r>
            <a:r>
              <a:rPr lang="ar-SA" sz="1600" b="1" dirty="0" smtClean="0">
                <a:cs typeface="B Mitra" panose="00000400000000000000" pitchFamily="2" charset="-78"/>
              </a:rPr>
              <a:t>چی</a:t>
            </a:r>
            <a:r>
              <a:rPr lang="fa-IR" sz="1600" b="1" dirty="0" smtClean="0">
                <a:cs typeface="B Mitra" panose="00000400000000000000" pitchFamily="2" charset="-78"/>
              </a:rPr>
              <a:t>ن و نا اطمینانی از سیاست‌های جهانی؛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b="1" dirty="0" smtClean="0"/>
              <a:t>کم توانی </a:t>
            </a:r>
            <a:r>
              <a:rPr lang="ar-SA" b="1" dirty="0" smtClean="0"/>
              <a:t>دولت‌ها </a:t>
            </a:r>
            <a:r>
              <a:rPr lang="ar-SA" b="1" dirty="0"/>
              <a:t>در مهار ویروس کرونا؛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b="1" dirty="0"/>
              <a:t>افت بیش از انتظار رشد اقتصادهای بزرگ</a:t>
            </a:r>
            <a:r>
              <a:rPr lang="ar-SA" b="1" dirty="0" smtClean="0"/>
              <a:t>؛</a:t>
            </a:r>
            <a:endParaRPr lang="fa-IR" b="1" dirty="0" smtClean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b="1" dirty="0"/>
              <a:t>استرس‌های مالی در بازارهای نوظهور و اقتصادهای در حال توسعه (شامل کشورهای با درآمد پایین)؛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b="1" dirty="0"/>
              <a:t>انباشت بدهی در اقتصادهای پیشرفته، نوظهور و در حال توسعه و کندی رشد اقتصادی؛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b="1" dirty="0"/>
              <a:t>کاهش گسترده در رشد بهره‌وری؛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b="1" dirty="0" smtClean="0"/>
              <a:t>افزایش </a:t>
            </a:r>
            <a:r>
              <a:rPr lang="ar-SA" b="1" dirty="0" smtClean="0"/>
              <a:t>بدهی </a:t>
            </a:r>
            <a:r>
              <a:rPr lang="ar-SA" b="1" dirty="0"/>
              <a:t>شرکت‌ها در چین و آمریکا؛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b="1" dirty="0"/>
              <a:t>برگزیت و واکنش‌های منفی آن در اروپا؛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b="1" dirty="0"/>
              <a:t>ریسک‌های ژئوپولیتیکال؛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b="1" dirty="0"/>
              <a:t>تشدید بیشتر ریسک‌های مالی با سیاست پولی جهانی؛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b="1" dirty="0"/>
              <a:t>ریسک‌های مربوط به شرایط آب و </a:t>
            </a:r>
            <a:r>
              <a:rPr lang="ar-SA" b="1" dirty="0" smtClean="0"/>
              <a:t>هوا.</a:t>
            </a:r>
            <a:endParaRPr lang="fa-IR" sz="1600" b="1" dirty="0" smtClean="0">
              <a:cs typeface="B Mitr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770"/>
            <a:ext cx="3174023" cy="213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17186" cy="1007918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اقتصاد ایران </a:t>
            </a:r>
            <a:r>
              <a:rPr lang="fa-IR" sz="3200" dirty="0"/>
              <a:t>در سال</a:t>
            </a:r>
            <a:r>
              <a:rPr lang="en-US" sz="3200" dirty="0"/>
              <a:t> </a:t>
            </a:r>
            <a:r>
              <a:rPr lang="fa-IR" sz="3200" dirty="0" smtClean="0"/>
              <a:t>2019 </a:t>
            </a:r>
            <a:r>
              <a:rPr lang="fa-IR" sz="2800" dirty="0" smtClean="0"/>
              <a:t>(1398-1397)</a:t>
            </a:r>
            <a:r>
              <a:rPr lang="fa-IR" sz="3200" dirty="0" smtClean="0"/>
              <a:t> و پیش بینی آن در سال 2020 </a:t>
            </a:r>
            <a:r>
              <a:rPr lang="fa-IR" sz="2800" dirty="0" smtClean="0"/>
              <a:t>(1399)</a:t>
            </a:r>
            <a:r>
              <a:rPr lang="fa-IR" sz="2400" dirty="0" smtClean="0"/>
              <a:t/>
            </a:r>
            <a:br>
              <a:rPr lang="fa-IR" sz="2400" dirty="0" smtClean="0"/>
            </a:br>
            <a:r>
              <a:rPr lang="fa-IR" sz="2400" dirty="0" smtClean="0"/>
              <a:t> (بانک جهانی)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3619" y="914399"/>
            <a:ext cx="10515600" cy="506644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solidFill>
                  <a:schemeClr val="tx1"/>
                </a:solidFill>
              </a:rPr>
              <a:t> </a:t>
            </a:r>
            <a:r>
              <a:rPr lang="fa-IR" sz="1900" b="1" dirty="0">
                <a:solidFill>
                  <a:schemeClr val="tx1"/>
                </a:solidFill>
              </a:rPr>
              <a:t>رشد اقتصادی منفی 8.7 درصد در سال 2019 </a:t>
            </a:r>
            <a:r>
              <a:rPr lang="fa-IR" sz="1900" b="1" dirty="0" smtClean="0">
                <a:solidFill>
                  <a:schemeClr val="tx1"/>
                </a:solidFill>
              </a:rPr>
              <a:t>(1398)؛</a:t>
            </a:r>
            <a:endParaRPr lang="en-US" sz="1900" b="1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sz="1900" b="1" dirty="0" smtClean="0">
                <a:solidFill>
                  <a:schemeClr val="tx1"/>
                </a:solidFill>
              </a:rPr>
              <a:t>افزایش </a:t>
            </a:r>
            <a:r>
              <a:rPr lang="fa-IR" sz="1900" b="1" dirty="0">
                <a:solidFill>
                  <a:schemeClr val="tx1"/>
                </a:solidFill>
              </a:rPr>
              <a:t>تورم از 26.9 درصد در سال 1397 به 34.8 درصد در سال </a:t>
            </a:r>
            <a:r>
              <a:rPr lang="fa-IR" sz="1900" b="1" dirty="0" smtClean="0">
                <a:solidFill>
                  <a:schemeClr val="tx1"/>
                </a:solidFill>
              </a:rPr>
              <a:t>1398(مرکز آمار ایران)؛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sz="1900" b="1" dirty="0">
                <a:solidFill>
                  <a:schemeClr val="tx1"/>
                </a:solidFill>
              </a:rPr>
              <a:t> تنزل رتبه ایران بر اساس شاخص‌های فضای کسب و کار</a:t>
            </a:r>
            <a:r>
              <a:rPr lang="fa-IR" sz="1900" b="1" dirty="0" smtClean="0">
                <a:solidFill>
                  <a:schemeClr val="tx1"/>
                </a:solidFill>
              </a:rPr>
              <a:t>؛</a:t>
            </a:r>
          </a:p>
          <a:p>
            <a:pPr marL="342900" lvl="0" indent="-3429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sz="1900" b="1" dirty="0">
                <a:solidFill>
                  <a:schemeClr val="tx1"/>
                </a:solidFill>
              </a:rPr>
              <a:t> کاهش قابل توجه حجم تجارت، فعالیت‌های گردشگری و کسب و کارهای کوچک به دلیل شیوع ویروس کرونا؛</a:t>
            </a:r>
            <a:endParaRPr lang="en-US" sz="1900" b="1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sz="1900" b="1" dirty="0">
                <a:solidFill>
                  <a:schemeClr val="tx1"/>
                </a:solidFill>
              </a:rPr>
              <a:t> </a:t>
            </a:r>
            <a:r>
              <a:rPr lang="ar-SA" sz="1900" b="1" dirty="0">
                <a:solidFill>
                  <a:schemeClr val="tx1"/>
                </a:solidFill>
              </a:rPr>
              <a:t>کاهش درآمدهای مالیاتی به واسطه شیوع ویروس </a:t>
            </a:r>
            <a:r>
              <a:rPr lang="ar-SA" sz="1900" b="1" dirty="0" smtClean="0">
                <a:solidFill>
                  <a:schemeClr val="tx1"/>
                </a:solidFill>
              </a:rPr>
              <a:t>کرونا؛</a:t>
            </a:r>
            <a:endParaRPr lang="en-US" sz="1900" b="1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sz="1900" b="1" dirty="0">
                <a:solidFill>
                  <a:schemeClr val="tx1"/>
                </a:solidFill>
              </a:rPr>
              <a:t> کاهش قیمت نفت و صادرات آن در سال </a:t>
            </a:r>
            <a:r>
              <a:rPr lang="fa-IR" sz="1900" b="1" dirty="0" smtClean="0">
                <a:solidFill>
                  <a:schemeClr val="tx1"/>
                </a:solidFill>
              </a:rPr>
              <a:t>2019 (1398) و </a:t>
            </a:r>
            <a:r>
              <a:rPr lang="fa-IR" sz="1900" b="1" dirty="0">
                <a:solidFill>
                  <a:schemeClr val="tx1"/>
                </a:solidFill>
              </a:rPr>
              <a:t>تداوم این روند کاهشی در سال 2020 </a:t>
            </a:r>
            <a:r>
              <a:rPr lang="fa-IR" sz="1900" b="1" dirty="0" smtClean="0">
                <a:solidFill>
                  <a:schemeClr val="tx1"/>
                </a:solidFill>
              </a:rPr>
              <a:t>(1399)؛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sz="1900" b="1" dirty="0">
                <a:solidFill>
                  <a:schemeClr val="tx1"/>
                </a:solidFill>
              </a:rPr>
              <a:t> پیش‌بینی رشد اقتصادی منفی 6 درصدی در سال 2020 </a:t>
            </a:r>
            <a:r>
              <a:rPr lang="fa-IR" sz="1900" b="1" dirty="0" smtClean="0">
                <a:solidFill>
                  <a:schemeClr val="tx1"/>
                </a:solidFill>
              </a:rPr>
              <a:t>(1399)؛</a:t>
            </a:r>
            <a:endParaRPr lang="fa-IR" sz="19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sz="1900" b="1" dirty="0" smtClean="0">
                <a:solidFill>
                  <a:schemeClr val="tx1"/>
                </a:solidFill>
              </a:rPr>
              <a:t>افزایش </a:t>
            </a:r>
            <a:r>
              <a:rPr lang="fa-IR" sz="1900" b="1" dirty="0">
                <a:solidFill>
                  <a:schemeClr val="tx1"/>
                </a:solidFill>
              </a:rPr>
              <a:t>شدید کسری بودجه دولت در سال 2020 </a:t>
            </a:r>
            <a:r>
              <a:rPr lang="fa-IR" sz="1900" b="1" dirty="0" smtClean="0">
                <a:solidFill>
                  <a:schemeClr val="tx1"/>
                </a:solidFill>
              </a:rPr>
              <a:t>(1399)؛</a:t>
            </a:r>
            <a:endParaRPr lang="fa-IR" sz="1900" b="1" dirty="0">
              <a:solidFill>
                <a:schemeClr val="tx1"/>
              </a:solidFill>
            </a:endParaRPr>
          </a:p>
          <a:p>
            <a:pPr marL="0" lvl="0" indent="0">
              <a:lnSpc>
                <a:spcPct val="170000"/>
              </a:lnSpc>
              <a:buNone/>
            </a:pPr>
            <a:endParaRPr lang="en-US" sz="1900" b="1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a-IR" sz="1800" b="1" dirty="0" smtClean="0">
              <a:solidFill>
                <a:schemeClr val="tx1"/>
              </a:solidFill>
            </a:endParaRPr>
          </a:p>
          <a:p>
            <a:endParaRPr lang="fa-IR" sz="2000" b="1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079"/>
            <a:ext cx="3314526" cy="214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13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/>
              <a:t>شرکت گروه مدیریت سرمایه‏گذاری </a:t>
            </a:r>
            <a:r>
              <a:rPr lang="fa-IR" sz="3600" dirty="0" smtClean="0"/>
              <a:t>امید(سهامی </a:t>
            </a:r>
            <a:r>
              <a:rPr lang="fa-IR" sz="3600" dirty="0"/>
              <a:t>عام)</a:t>
            </a:r>
            <a:br>
              <a:rPr lang="fa-IR" sz="3600" dirty="0"/>
            </a:b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32985"/>
            <a:ext cx="10515600" cy="9233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1600" dirty="0" smtClean="0">
                <a:cs typeface="+mj-cs"/>
              </a:rPr>
              <a:t>      مجمع </a:t>
            </a:r>
            <a:r>
              <a:rPr lang="fa-IR" sz="1600" dirty="0">
                <a:cs typeface="+mj-cs"/>
              </a:rPr>
              <a:t>عمومی عـادی سـالیانه </a:t>
            </a:r>
          </a:p>
          <a:p>
            <a:pPr marL="0" indent="0" algn="ctr">
              <a:buNone/>
            </a:pPr>
            <a:r>
              <a:rPr lang="fa-IR" sz="1600" dirty="0" smtClean="0">
                <a:cs typeface="+mj-cs"/>
              </a:rPr>
              <a:t>    سال </a:t>
            </a:r>
            <a:r>
              <a:rPr lang="fa-IR" sz="1600" dirty="0">
                <a:cs typeface="+mj-cs"/>
              </a:rPr>
              <a:t>مالی منتهی به </a:t>
            </a:r>
            <a:r>
              <a:rPr lang="fa-IR" sz="1600" dirty="0" smtClean="0">
                <a:cs typeface="+mj-cs"/>
              </a:rPr>
              <a:t>1398/10/30</a:t>
            </a:r>
            <a:endParaRPr lang="fa-IR" sz="1600" dirty="0">
              <a:cs typeface="+mj-cs"/>
            </a:endParaRPr>
          </a:p>
          <a:p>
            <a:pPr marL="0" indent="0">
              <a:buNone/>
            </a:pPr>
            <a:endParaRPr lang="fa-IR" sz="16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2</a:t>
            </a:fld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70" y="726534"/>
            <a:ext cx="4351460" cy="49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8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691"/>
            <a:ext cx="10322791" cy="865909"/>
          </a:xfrm>
        </p:spPr>
        <p:txBody>
          <a:bodyPr>
            <a:normAutofit/>
          </a:bodyPr>
          <a:lstStyle/>
          <a:p>
            <a:pPr algn="ctr"/>
            <a:r>
              <a:rPr lang="fa-IR" sz="2800" dirty="0"/>
              <a:t>روند </a:t>
            </a:r>
            <a:r>
              <a:rPr lang="fa-IR" sz="2800" dirty="0" smtClean="0"/>
              <a:t>تورم نقطه به نقطه </a:t>
            </a:r>
            <a:r>
              <a:rPr lang="fa-IR" sz="2800" dirty="0"/>
              <a:t>ماهانه </a:t>
            </a:r>
            <a:r>
              <a:rPr lang="fa-IR" sz="2800" dirty="0" smtClean="0"/>
              <a:t>از بهمن </a:t>
            </a:r>
            <a:r>
              <a:rPr lang="fa-IR" sz="2800" dirty="0"/>
              <a:t>ماه </a:t>
            </a:r>
            <a:r>
              <a:rPr lang="fa-IR" sz="2800" dirty="0" smtClean="0"/>
              <a:t>1397  تا آخر دی‌ماه 1398)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1205346" y="1801091"/>
          <a:ext cx="9919884" cy="339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/>
          </p:nvPr>
        </p:nvGraphicFramePr>
        <p:xfrm>
          <a:off x="838200" y="1566863"/>
          <a:ext cx="10668000" cy="338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95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810"/>
            <a:ext cx="12100956" cy="955675"/>
          </a:xfrm>
        </p:spPr>
        <p:txBody>
          <a:bodyPr>
            <a:normAutofit/>
          </a:bodyPr>
          <a:lstStyle/>
          <a:p>
            <a:r>
              <a:rPr lang="fa-IR" sz="2800" dirty="0"/>
              <a:t>وضعیت کالاهای استراتژیک در سال </a:t>
            </a:r>
            <a:r>
              <a:rPr lang="fa-IR" sz="2800" dirty="0" smtClean="0"/>
              <a:t>2019 </a:t>
            </a:r>
            <a:r>
              <a:rPr lang="fa-IR" sz="2000" dirty="0" smtClean="0"/>
              <a:t>(1398-1397) </a:t>
            </a:r>
            <a:r>
              <a:rPr lang="fa-IR" sz="2800" dirty="0" smtClean="0"/>
              <a:t>و پیش‌بینی سال 2020 </a:t>
            </a:r>
            <a:r>
              <a:rPr lang="fa-IR" sz="2000" dirty="0" smtClean="0"/>
              <a:t>(1399)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952500"/>
            <a:ext cx="11836400" cy="51943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sz="1900" b="1" dirty="0" smtClean="0">
                <a:cs typeface="+mj-cs"/>
              </a:rPr>
              <a:t>1 )  </a:t>
            </a:r>
            <a:r>
              <a:rPr lang="fa-IR" b="1" dirty="0" smtClean="0">
                <a:cs typeface="+mj-cs"/>
              </a:rPr>
              <a:t>نفت</a:t>
            </a:r>
            <a:r>
              <a:rPr lang="fa-IR" sz="2400" b="1" dirty="0" smtClean="0">
                <a:cs typeface="+mj-cs"/>
              </a:rPr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حمله موشکی به تأسیسات آرامکو در چهاردهم سپتامبر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2019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(23 شهریور 1398) و افزایش قیمت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نفت برنت از 56 دلار به ازای هر بشکه در آگوست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(مرداد 1398) به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بالای 69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دلار؛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احیای تولید نفت در عربستان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و افزایش عرضه و در نتیجه کاهش قیمت نفت در ژانویه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2020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(دی 1398)؛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کاهش تقاضا برای نفت به دلیل شیوع بیماری کرونا و کاهش فعالیت‌ حمل و نقل در جهان در فصل اول سال 2020 (سه ماهه پایانی 1398)؛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کاهش 70 درصدی قیمت نفت درفصل اول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2020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(دو ماهه پایانی 1398 و فروردین 1399)؛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توافق اعضای اوپک برای کاهش عرضه نفت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در 2020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(1399)؛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پیش‌بینی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کاهش 10 درصدی تقاضا برای سال 2020 (1399)- (کمترین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مقدار تقاضا برای نفت از سال 1980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به بعد)؛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پیش‌بینی قیمت نفت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35 و 42 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دلاری برای سال‌های 2020 (1399) و 2021 </a:t>
            </a: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(</a:t>
            </a:r>
            <a:r>
              <a:rPr lang="fa-IR" sz="19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1400) توسط بانک جهانی؛</a:t>
            </a:r>
          </a:p>
          <a:p>
            <a:pPr>
              <a:lnSpc>
                <a:spcPct val="150000"/>
              </a:lnSpc>
            </a:pPr>
            <a:endParaRPr lang="en-US" sz="1900" dirty="0"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430" y="192570"/>
            <a:ext cx="10864477" cy="924298"/>
          </a:xfrm>
        </p:spPr>
        <p:txBody>
          <a:bodyPr>
            <a:normAutofit/>
          </a:bodyPr>
          <a:lstStyle/>
          <a:p>
            <a:pPr algn="ctr"/>
            <a:r>
              <a:rPr lang="fa-IR" altLang="en-US" sz="3200" dirty="0" smtClean="0"/>
              <a:t>روند قیمت ماهانه نفت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WTI</a:t>
            </a:r>
            <a:r>
              <a:rPr lang="en-US" altLang="en-US" sz="3200" dirty="0"/>
              <a:t>، </a:t>
            </a:r>
            <a:r>
              <a:rPr lang="fa-IR" altLang="en-US" sz="3200" dirty="0"/>
              <a:t>برنت و اوپک- </a:t>
            </a:r>
            <a:r>
              <a:rPr lang="fa-IR" altLang="en-US" sz="2400" dirty="0"/>
              <a:t>دلار به ازای هر بشکه 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364067" y="1248508"/>
          <a:ext cx="11167533" cy="48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60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138" y="918586"/>
            <a:ext cx="11033370" cy="42073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b="1" dirty="0" smtClean="0">
                <a:cs typeface="+mj-cs"/>
              </a:rPr>
              <a:t>2 )  طلا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روند </a:t>
            </a:r>
            <a:r>
              <a:rPr lang="fa-IR" sz="2000" b="1" dirty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صعودی قیمت هر اونس طلای جهانی در </a:t>
            </a: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سال 2019 (1398)؛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افزایش قیمت طلا </a:t>
            </a:r>
            <a:r>
              <a:rPr lang="fa-IR" sz="2000" b="1" dirty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به دلایلی همچون: کاهش نرخ بهره فدرال </a:t>
            </a: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رزرو و </a:t>
            </a:r>
            <a:r>
              <a:rPr lang="fa-IR" sz="2000" b="1" dirty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تشدید نااطمینانی‌های ناشی از شیوع ویروس </a:t>
            </a: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کرونا؛</a:t>
            </a:r>
            <a:endParaRPr lang="fa-IR" sz="2000" b="1" dirty="0">
              <a:solidFill>
                <a:schemeClr val="tx1"/>
              </a:solidFill>
              <a:latin typeface="Bmitra"/>
              <a:cs typeface="B Mitra" panose="00000400000000000000" pitchFamily="2" charset="-78"/>
            </a:endParaRP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پیش‌بینی افزایش قیمت طلا در سال 2020 (1399) به دلیل</a:t>
            </a:r>
            <a:r>
              <a:rPr lang="fa-IR" sz="2000" b="1" dirty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: کاهش عرضه طلا </a:t>
            </a: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ناشی از به </a:t>
            </a:r>
            <a:r>
              <a:rPr lang="fa-IR" sz="2000" b="1" dirty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تعلیق درآمدن تصفیه‌خانه‌های سویس، اختلال در عرضه طلا به دلیل توقف </a:t>
            </a: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فعالیت‌ </a:t>
            </a:r>
            <a:r>
              <a:rPr lang="fa-IR" sz="2000" b="1" dirty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معادن ناشی از شیوع ویروس کرونا به ویژه در آفریقای جنوبی و آمریکای </a:t>
            </a: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جنوبی </a:t>
            </a:r>
            <a:r>
              <a:rPr lang="fa-IR" sz="2000" b="1" dirty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و افزایش ذخایر طلا در بانک‌های مرکزی سراسر جهان با هدف کاهش وابستگی به دلار </a:t>
            </a:r>
            <a:r>
              <a:rPr lang="fa-IR" sz="2000" b="1" dirty="0" smtClean="0">
                <a:solidFill>
                  <a:schemeClr val="tx1"/>
                </a:solidFill>
                <a:latin typeface="Bmitra"/>
                <a:cs typeface="B Mitra" panose="00000400000000000000" pitchFamily="2" charset="-78"/>
              </a:rPr>
              <a:t>آمریکا.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893" y="132041"/>
            <a:ext cx="10515600" cy="845858"/>
          </a:xfrm>
        </p:spPr>
        <p:txBody>
          <a:bodyPr anchor="t">
            <a:normAutofit/>
          </a:bodyPr>
          <a:lstStyle/>
          <a:p>
            <a:pPr algn="ctr"/>
            <a:r>
              <a:rPr lang="fa-IR" altLang="en-US" sz="3200" dirty="0" smtClean="0"/>
              <a:t>میانگین قیمت ماهانه طلا- </a:t>
            </a:r>
            <a:r>
              <a:rPr lang="fa-IR" altLang="en-US" sz="2400" dirty="0" smtClean="0"/>
              <a:t>دلار به ازای هر اونس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474133" y="864445"/>
          <a:ext cx="11336867" cy="466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308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077" y="738552"/>
            <a:ext cx="10383716" cy="45632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210000"/>
              </a:lnSpc>
              <a:buNone/>
            </a:pPr>
            <a:r>
              <a:rPr lang="fa-IR" b="1" dirty="0" smtClean="0">
                <a:cs typeface="+mj-cs"/>
              </a:rPr>
              <a:t>3 )   </a:t>
            </a:r>
            <a:r>
              <a:rPr lang="fa-IR" sz="3100" b="1" dirty="0" smtClean="0">
                <a:cs typeface="+mj-cs"/>
              </a:rPr>
              <a:t>فلزات اساسی</a:t>
            </a:r>
          </a:p>
          <a:p>
            <a:pPr algn="just"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کاهش قیمت تمام فلزات اساسی در سال 2019 (1398) در 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نتیجه افزایش تنش‌های تجاری میان چین و آمریکا و تقویت دلار </a:t>
            </a: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آمریکا؛</a:t>
            </a:r>
          </a:p>
          <a:p>
            <a:pPr algn="just"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پیش‌بینی کاهش قیمت فلزات در سال 2020 </a:t>
            </a: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(1399) در 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نتیجه </a:t>
            </a: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تضعیف شدید اقتصاد جهان؛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0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942" y="142788"/>
            <a:ext cx="10515600" cy="782357"/>
          </a:xfrm>
        </p:spPr>
        <p:txBody>
          <a:bodyPr>
            <a:normAutofit fontScale="90000"/>
          </a:bodyPr>
          <a:lstStyle/>
          <a:p>
            <a:pPr algn="ctr"/>
            <a:r>
              <a:rPr lang="fa-IR" sz="3200" dirty="0" smtClean="0"/>
              <a:t>روند قیمت برخی از فلزات اساسی در سال 2019 </a:t>
            </a:r>
            <a:r>
              <a:rPr lang="fa-IR" sz="2700" dirty="0" smtClean="0"/>
              <a:t>(1398-1397)- </a:t>
            </a:r>
            <a:r>
              <a:rPr lang="fa-IR" sz="2400" dirty="0" smtClean="0"/>
              <a:t>دلار به ازای هر تن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385869"/>
              </p:ext>
            </p:extLst>
          </p:nvPr>
        </p:nvGraphicFramePr>
        <p:xfrm>
          <a:off x="332509" y="1068779"/>
          <a:ext cx="11625943" cy="528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261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200" dirty="0"/>
              <a:t>روند </a:t>
            </a:r>
            <a:r>
              <a:rPr lang="fa-IR" sz="3200" dirty="0" smtClean="0"/>
              <a:t>قیمت هر تن مس در سال </a:t>
            </a:r>
            <a:r>
              <a:rPr lang="fa-IR" sz="3200" dirty="0"/>
              <a:t>2019 </a:t>
            </a:r>
            <a:r>
              <a:rPr lang="fa-IR" sz="2400" dirty="0"/>
              <a:t>(1398-1397)- </a:t>
            </a:r>
            <a:r>
              <a:rPr lang="fa-IR" sz="3200" dirty="0"/>
              <a:t>- </a:t>
            </a:r>
            <a:r>
              <a:rPr lang="fa-IR" sz="2400" dirty="0"/>
              <a:t>دلار به ازای هر تن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27</a:t>
            </a:fld>
            <a:endParaRPr lang="fa-IR"/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677334" y="1120245"/>
          <a:ext cx="10701866" cy="4755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30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077" y="738552"/>
            <a:ext cx="10383716" cy="456321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210000"/>
              </a:lnSpc>
              <a:buNone/>
            </a:pPr>
            <a:r>
              <a:rPr lang="fa-IR" b="1" dirty="0" smtClean="0">
                <a:cs typeface="+mj-cs"/>
              </a:rPr>
              <a:t>4 )   </a:t>
            </a:r>
            <a:r>
              <a:rPr lang="fa-IR" sz="3100" b="1" dirty="0" smtClean="0">
                <a:cs typeface="+mj-cs"/>
              </a:rPr>
              <a:t>سنگ آهن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کاهش قیمت سنگ آهن در سه ماهه پایانی </a:t>
            </a: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2019 (سه ماهه منتهی به دی 1398)؛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رشد 2.4 درصدی قیمت سنگ‌آهن در سه ماه اول 2020 </a:t>
            </a: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(سه ماهه پایانی 1398 و فروردین 1399) بر 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خلاف افت قیمت سایر فلزات اساسی؛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افزایش قیمت سنگ‌آهن به دلیل کاهش عرضه آن در نتیجه حادثه سد واله در برزیل و شرایط بد آب و هوایی در استرالیا؛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schemeClr val="tx1"/>
                </a:solidFill>
              </a:rPr>
              <a:t>عدم کاهش تولید </a:t>
            </a:r>
            <a:r>
              <a:rPr lang="ar-SA" sz="2000" b="1" dirty="0">
                <a:solidFill>
                  <a:schemeClr val="tx1"/>
                </a:solidFill>
              </a:rPr>
              <a:t>کارخانه‌های تولید فولاد به دلیل بالا بودن هزینه‌های راه‌اندازی در واکنش به شیوع ویروس کرونا</a:t>
            </a:r>
            <a:r>
              <a:rPr lang="fa-IR" sz="2000" b="1" dirty="0">
                <a:solidFill>
                  <a:schemeClr val="tx1"/>
                </a:solidFill>
              </a:rPr>
              <a:t>؛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پیش‌بینی کاهش </a:t>
            </a:r>
            <a:r>
              <a:rPr lang="fa-IR" sz="2000" b="1" dirty="0">
                <a:solidFill>
                  <a:schemeClr val="tx1"/>
                </a:solidFill>
              </a:rPr>
              <a:t>9.4 درصدی قیمت سنگ آهن در سال 2020 </a:t>
            </a:r>
            <a:r>
              <a:rPr lang="fa-IR" sz="2000" b="1" dirty="0" smtClean="0">
                <a:solidFill>
                  <a:schemeClr val="tx1"/>
                </a:solidFill>
              </a:rPr>
              <a:t>(1399) به </a:t>
            </a:r>
            <a:r>
              <a:rPr lang="fa-IR" sz="2000" b="1" dirty="0">
                <a:solidFill>
                  <a:schemeClr val="tx1"/>
                </a:solidFill>
              </a:rPr>
              <a:t>دلیل ضعف تقاضای جهانی فولاد و احیای عرضه در استرالیا و چین</a:t>
            </a:r>
            <a:r>
              <a:rPr lang="fa-IR" sz="2000" b="1" dirty="0" smtClean="0">
                <a:solidFill>
                  <a:schemeClr val="tx1"/>
                </a:solidFill>
              </a:rPr>
              <a:t>.</a:t>
            </a:r>
            <a:endParaRPr lang="fa-IR" sz="20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777" y="136525"/>
            <a:ext cx="10515600" cy="822699"/>
          </a:xfrm>
        </p:spPr>
        <p:txBody>
          <a:bodyPr>
            <a:normAutofit/>
          </a:bodyPr>
          <a:lstStyle/>
          <a:p>
            <a:pPr algn="ctr"/>
            <a:r>
              <a:rPr lang="fa-IR" altLang="en-US" sz="3200" dirty="0" smtClean="0"/>
              <a:t>روند قیمت هر تن سنگ آهن 62%-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CFR</a:t>
            </a:r>
            <a:r>
              <a:rPr lang="en-US" altLang="en-US" sz="2800" dirty="0" smtClean="0"/>
              <a:t> </a:t>
            </a:r>
            <a:r>
              <a:rPr lang="fa-IR" altLang="en-US" sz="2800" dirty="0" smtClean="0"/>
              <a:t> </a:t>
            </a:r>
            <a:r>
              <a:rPr lang="fa-IR" altLang="en-US" sz="3200" dirty="0" smtClean="0"/>
              <a:t>چین  </a:t>
            </a:r>
            <a:r>
              <a:rPr lang="fa-IR" altLang="en-US" sz="2400" dirty="0" smtClean="0"/>
              <a:t>( دلار در هر تن)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70934" y="959223"/>
          <a:ext cx="11743266" cy="4620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840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587" y="1819836"/>
            <a:ext cx="10600765" cy="3245223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400" dirty="0" smtClean="0">
                <a:cs typeface="+mj-cs"/>
              </a:rPr>
              <a:t>مقدم سهامداران محترم به مجمع عمومی عادی سالیانه شرکت گروه مدیریت سرمایه‌گذاری امید (سهامی عام) برای عملکرد سال مالی منتهی به 1398/10/30 را گرامی می‌داریم.</a:t>
            </a:r>
            <a:endParaRPr lang="fa-IR" sz="4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4370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1626"/>
            <a:ext cx="11150600" cy="777874"/>
          </a:xfrm>
        </p:spPr>
        <p:txBody>
          <a:bodyPr>
            <a:noAutofit/>
          </a:bodyPr>
          <a:lstStyle/>
          <a:p>
            <a:pPr algn="ctr"/>
            <a:r>
              <a:rPr lang="fa-IR" sz="3200" dirty="0"/>
              <a:t>درصد </a:t>
            </a:r>
            <a:r>
              <a:rPr lang="fa-IR" sz="3200" dirty="0" smtClean="0"/>
              <a:t>تغیرات </a:t>
            </a:r>
            <a:r>
              <a:rPr lang="fa-IR" sz="3200" dirty="0"/>
              <a:t>قیمت </a:t>
            </a:r>
            <a:r>
              <a:rPr lang="fa-IR" sz="3200" dirty="0" smtClean="0"/>
              <a:t>نفت و کالاهای اساسی در سال 1398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766319"/>
              </p:ext>
            </p:extLst>
          </p:nvPr>
        </p:nvGraphicFramePr>
        <p:xfrm>
          <a:off x="736601" y="1269993"/>
          <a:ext cx="10667998" cy="4267206"/>
        </p:xfrm>
        <a:graphic>
          <a:graphicData uri="http://schemas.openxmlformats.org/drawingml/2006/table">
            <a:tbl>
              <a:tblPr rtl="1"/>
              <a:tblGrid>
                <a:gridCol w="3819406">
                  <a:extLst>
                    <a:ext uri="{9D8B030D-6E8A-4147-A177-3AD203B41FA5}">
                      <a16:colId xmlns:a16="http://schemas.microsoft.com/office/drawing/2014/main" val="4102234966"/>
                    </a:ext>
                  </a:extLst>
                </a:gridCol>
                <a:gridCol w="2282864">
                  <a:extLst>
                    <a:ext uri="{9D8B030D-6E8A-4147-A177-3AD203B41FA5}">
                      <a16:colId xmlns:a16="http://schemas.microsoft.com/office/drawing/2014/main" val="2900618676"/>
                    </a:ext>
                  </a:extLst>
                </a:gridCol>
                <a:gridCol w="2282864">
                  <a:extLst>
                    <a:ext uri="{9D8B030D-6E8A-4147-A177-3AD203B41FA5}">
                      <a16:colId xmlns:a16="http://schemas.microsoft.com/office/drawing/2014/main" val="795370051"/>
                    </a:ext>
                  </a:extLst>
                </a:gridCol>
                <a:gridCol w="2282864">
                  <a:extLst>
                    <a:ext uri="{9D8B030D-6E8A-4147-A177-3AD203B41FA5}">
                      <a16:colId xmlns:a16="http://schemas.microsoft.com/office/drawing/2014/main" val="968528293"/>
                    </a:ext>
                  </a:extLst>
                </a:gridCol>
              </a:tblGrid>
              <a:tr h="474134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 محصول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مبالغ به دلار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درصد تغییر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08042"/>
                  </a:ext>
                </a:extLst>
              </a:tr>
              <a:tr h="474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ابتدای سال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انتهای سال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3622"/>
                  </a:ext>
                </a:extLst>
              </a:tr>
              <a:tr h="4741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سنگ </a:t>
                      </a:r>
                      <a:r>
                        <a:rPr lang="fa-I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آهن / تن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574054"/>
                  </a:ext>
                </a:extLst>
              </a:tr>
              <a:tr h="4741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آلومینیوم / تن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1,936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1,630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-16%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91043"/>
                  </a:ext>
                </a:extLst>
              </a:tr>
              <a:tr h="4741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 </a:t>
                      </a:r>
                      <a:r>
                        <a:rPr lang="fa-I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/ تن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6,493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4,809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-26%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581263"/>
                  </a:ext>
                </a:extLst>
              </a:tr>
              <a:tr h="4741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روی </a:t>
                      </a:r>
                      <a:r>
                        <a:rPr lang="fa-I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/ تن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2,354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1,932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-18%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670318"/>
                  </a:ext>
                </a:extLst>
              </a:tr>
              <a:tr h="4741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طلا </a:t>
                      </a:r>
                      <a:r>
                        <a:rPr lang="fa-I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/ اونس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1,313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1,476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449182"/>
                  </a:ext>
                </a:extLst>
              </a:tr>
              <a:tr h="4741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نفت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WTI</a:t>
                      </a:r>
                      <a:r>
                        <a:rPr lang="fa-I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 / بشکه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6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60.05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25.74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-57%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635514"/>
                  </a:ext>
                </a:extLst>
              </a:tr>
              <a:tr h="4741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نفت اوپک </a:t>
                      </a:r>
                      <a:r>
                        <a:rPr lang="fa-I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/ بشکه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67.25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34.13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-49%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0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72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فصل سوم: بررسی بازار سرمایه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6006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31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4135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32D52D-79BA-41A6-A04A-46E30C0921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8932D52D-79BA-41A6-A04A-46E30C0921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6A812F-17D1-4523-AF9E-4BA325ACA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1E6A812F-17D1-4523-AF9E-4BA325ACA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7EEAA1-EBAE-431E-8A05-31C2EFFB3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graphicEl>
                                              <a:dgm id="{207EEAA1-EBAE-431E-8A05-31C2EFFB32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CE4116-4B31-41E0-8732-0A4D8A3D7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D6CE4116-4B31-41E0-8732-0A4D8A3D7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710C49-BCBF-4C41-A7B3-86059083E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DA710C49-BCBF-4C41-A7B3-86059083E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5F369C-F44B-4DED-9492-68A3125DD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graphicEl>
                                              <a:dgm id="{8A5F369C-F44B-4DED-9492-68A3125DD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EF141D-B1F9-44C2-A3C4-1592DDB18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graphicEl>
                                              <a:dgm id="{BDEF141D-B1F9-44C2-A3C4-1592DDB18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BB2BAF-C932-4BE8-B199-38BD1BB8A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53BB2BAF-C932-4BE8-B199-38BD1BB8AE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00BBF6-938C-4459-A60B-18C521DA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graphicEl>
                                              <a:dgm id="{D100BBF6-938C-4459-A60B-18C521DA6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96EDCD-FDC1-4029-8223-20D3DACA5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graphicEl>
                                              <a:dgm id="{2296EDCD-FDC1-4029-8223-20D3DACA5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640F3C-B058-4441-B998-DAE0F5BF5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>
                                            <p:graphicEl>
                                              <a:dgm id="{5B640F3C-B058-4441-B998-DAE0F5BF58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DAEFD4-9EFF-42BC-84A9-08471BF05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dgm id="{CFDAEFD4-9EFF-42BC-84A9-08471BF05E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5384"/>
            <a:ext cx="10515600" cy="1039906"/>
          </a:xfrm>
        </p:spPr>
        <p:txBody>
          <a:bodyPr>
            <a:noAutofit/>
          </a:bodyPr>
          <a:lstStyle/>
          <a:p>
            <a:pPr algn="ctr"/>
            <a:r>
              <a:rPr lang="ar-SA" sz="2800" dirty="0"/>
              <a:t>وضعیت بورس اوراق بهادار تهران در سال </a:t>
            </a:r>
            <a:r>
              <a:rPr lang="fa-IR" sz="2800" dirty="0" smtClean="0"/>
              <a:t>1398</a:t>
            </a:r>
            <a:r>
              <a:rPr lang="fa-IR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2  Nazanin"/>
                <a:cs typeface="B Titr" pitchFamily="2" charset="-78"/>
              </a:rPr>
              <a:t/>
            </a:r>
            <a:br>
              <a:rPr lang="fa-IR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2  Nazanin"/>
                <a:cs typeface="B Titr" pitchFamily="2" charset="-78"/>
              </a:rPr>
            </a:br>
            <a:endParaRPr lang="fa-I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32</a:t>
            </a:fld>
            <a:endParaRPr lang="fa-I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422193"/>
              </p:ext>
            </p:extLst>
          </p:nvPr>
        </p:nvGraphicFramePr>
        <p:xfrm>
          <a:off x="669884" y="1446832"/>
          <a:ext cx="10852231" cy="4027992"/>
        </p:xfrm>
        <a:graphic>
          <a:graphicData uri="http://schemas.openxmlformats.org/drawingml/2006/table">
            <a:tbl>
              <a:tblPr rtl="1"/>
              <a:tblGrid>
                <a:gridCol w="3401086">
                  <a:extLst>
                    <a:ext uri="{9D8B030D-6E8A-4147-A177-3AD203B41FA5}">
                      <a16:colId xmlns:a16="http://schemas.microsoft.com/office/drawing/2014/main" val="1021869045"/>
                    </a:ext>
                  </a:extLst>
                </a:gridCol>
                <a:gridCol w="1490229">
                  <a:extLst>
                    <a:ext uri="{9D8B030D-6E8A-4147-A177-3AD203B41FA5}">
                      <a16:colId xmlns:a16="http://schemas.microsoft.com/office/drawing/2014/main" val="3132121163"/>
                    </a:ext>
                  </a:extLst>
                </a:gridCol>
                <a:gridCol w="1490229">
                  <a:extLst>
                    <a:ext uri="{9D8B030D-6E8A-4147-A177-3AD203B41FA5}">
                      <a16:colId xmlns:a16="http://schemas.microsoft.com/office/drawing/2014/main" val="160027496"/>
                    </a:ext>
                  </a:extLst>
                </a:gridCol>
                <a:gridCol w="1490229">
                  <a:extLst>
                    <a:ext uri="{9D8B030D-6E8A-4147-A177-3AD203B41FA5}">
                      <a16:colId xmlns:a16="http://schemas.microsoft.com/office/drawing/2014/main" val="629230496"/>
                    </a:ext>
                  </a:extLst>
                </a:gridCol>
                <a:gridCol w="1490229">
                  <a:extLst>
                    <a:ext uri="{9D8B030D-6E8A-4147-A177-3AD203B41FA5}">
                      <a16:colId xmlns:a16="http://schemas.microsoft.com/office/drawing/2014/main" val="224588025"/>
                    </a:ext>
                  </a:extLst>
                </a:gridCol>
                <a:gridCol w="1490229">
                  <a:extLst>
                    <a:ext uri="{9D8B030D-6E8A-4147-A177-3AD203B41FA5}">
                      <a16:colId xmlns:a16="http://schemas.microsoft.com/office/drawing/2014/main" val="202922006"/>
                    </a:ext>
                  </a:extLst>
                </a:gridCol>
              </a:tblGrid>
              <a:tr h="96608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تغییرات سال 98 نسبت به سال 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تغییرات سال </a:t>
                      </a:r>
                      <a:r>
                        <a:rPr lang="fa-IR" sz="15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97 </a:t>
                      </a:r>
                      <a:r>
                        <a:rPr lang="fa-I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نسبت به سال 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یکساله منتهی به 30 دی1398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یکساله منتهی به 30 دی1397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یکساله منتهی به 30 دی 1396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207688"/>
                  </a:ext>
                </a:extLst>
              </a:tr>
              <a:tr h="4976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شاخص کل بورس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409,808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165,575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98,817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841775"/>
                  </a:ext>
                </a:extLst>
              </a:tr>
              <a:tr h="4976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شاخص شناور آزاد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486,314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180,446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106,693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01798"/>
                  </a:ext>
                </a:extLst>
              </a:tr>
              <a:tr h="4976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بازار (ميليارد ريال)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15,041,605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6,273,593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3,934,391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482814"/>
                  </a:ext>
                </a:extLst>
              </a:tr>
              <a:tr h="52961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کل معاملات بازار اول و دوم (ميليارد ريال)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3,288,687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1,280,548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522,003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90972"/>
                  </a:ext>
                </a:extLst>
              </a:tr>
              <a:tr h="51231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حجم معاملات بازار اول و دوم (ميليون سهم)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918,022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490,637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234,292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9285"/>
                  </a:ext>
                </a:extLst>
              </a:tr>
              <a:tr h="5269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B Mitra" panose="00000400000000000000" pitchFamily="2" charset="-78"/>
                        </a:rPr>
                        <a:t>نسبت </a:t>
                      </a:r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B Mitra" panose="00000400000000000000" pitchFamily="2" charset="-78"/>
                        </a:rPr>
                        <a:t>P/E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-4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8.22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6.86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7.17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72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515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4" y="293721"/>
            <a:ext cx="10515600" cy="656850"/>
          </a:xfrm>
        </p:spPr>
        <p:txBody>
          <a:bodyPr>
            <a:normAutofit/>
          </a:bodyPr>
          <a:lstStyle/>
          <a:p>
            <a:pPr algn="ctr"/>
            <a:r>
              <a:rPr lang="fa-IR" sz="2800" dirty="0"/>
              <a:t>روند بازدهی شاخص کل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33</a:t>
            </a:fld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3264400" y="1128098"/>
            <a:ext cx="5469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1" dirty="0"/>
              <a:t>بازده</a:t>
            </a:r>
            <a:r>
              <a:rPr lang="fa-IR" b="1" dirty="0"/>
              <a:t> بورس اوراق بهادار تهران </a:t>
            </a:r>
            <a:r>
              <a:rPr lang="fa-IR" b="1" dirty="0" smtClean="0"/>
              <a:t>از ابتدا تا پایان  سال 1398= 186%</a:t>
            </a:r>
            <a:endParaRPr lang="fa-IR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213467"/>
              </p:ext>
            </p:extLst>
          </p:nvPr>
        </p:nvGraphicFramePr>
        <p:xfrm>
          <a:off x="317500" y="1528208"/>
          <a:ext cx="11216108" cy="4528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9097578" y="4218709"/>
            <a:ext cx="1719359" cy="8445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400" b="1" dirty="0">
                <a:cs typeface="B Nazanin" panose="00000400000000000000" pitchFamily="2" charset="-78"/>
              </a:rPr>
              <a:t>بازدهی بورس در</a:t>
            </a:r>
            <a:r>
              <a:rPr lang="fa-IR" sz="1400" b="1" baseline="0" dirty="0">
                <a:cs typeface="B Nazanin" panose="00000400000000000000" pitchFamily="2" charset="-78"/>
              </a:rPr>
              <a:t> سه </a:t>
            </a:r>
            <a:r>
              <a:rPr lang="fa-IR" sz="1400" b="1" dirty="0">
                <a:cs typeface="B Nazanin" panose="00000400000000000000" pitchFamily="2" charset="-78"/>
              </a:rPr>
              <a:t>ماه چهارم 44% </a:t>
            </a:r>
            <a:endParaRPr lang="en-US" sz="1400" b="1" dirty="0">
              <a:cs typeface="B Nazanin" panose="00000400000000000000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75120" y="4212359"/>
            <a:ext cx="1705787" cy="850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400" b="1" dirty="0">
                <a:cs typeface="B Nazanin" panose="00000400000000000000" pitchFamily="2" charset="-78"/>
              </a:rPr>
              <a:t>بازدهی بورس در</a:t>
            </a:r>
            <a:r>
              <a:rPr lang="fa-IR" sz="1400" b="1" baseline="0" dirty="0">
                <a:cs typeface="B Nazanin" panose="00000400000000000000" pitchFamily="2" charset="-78"/>
              </a:rPr>
              <a:t> سه </a:t>
            </a:r>
            <a:r>
              <a:rPr lang="fa-IR" sz="1400" b="1" dirty="0">
                <a:cs typeface="B Nazanin" panose="00000400000000000000" pitchFamily="2" charset="-78"/>
              </a:rPr>
              <a:t>ماه  سوم 31% </a:t>
            </a:r>
            <a:endParaRPr lang="en-US" sz="1400" b="1" dirty="0">
              <a:cs typeface="B Nazanin" panose="00000400000000000000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76622" y="4218709"/>
            <a:ext cx="1755775" cy="8445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1400" b="1" dirty="0">
                <a:cs typeface="B Nazanin" panose="00000400000000000000" pitchFamily="2" charset="-78"/>
              </a:rPr>
              <a:t>بازدهی بورس در سه ماه دوم 29%</a:t>
            </a:r>
            <a:endParaRPr lang="en-US" sz="1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036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73" y="108269"/>
            <a:ext cx="11582227" cy="1047432"/>
          </a:xfrm>
        </p:spPr>
        <p:txBody>
          <a:bodyPr>
            <a:normAutofit/>
          </a:bodyPr>
          <a:lstStyle/>
          <a:p>
            <a:pPr algn="ctr"/>
            <a:r>
              <a:rPr lang="fa-IR" sz="2400" dirty="0"/>
              <a:t>مقایسه </a:t>
            </a:r>
            <a:r>
              <a:rPr lang="fa-IR" sz="2400" dirty="0" smtClean="0"/>
              <a:t>درصد بازدهی سهام شرکت سرمایه‌گذاری </a:t>
            </a:r>
            <a:r>
              <a:rPr lang="fa-IR" sz="2400" dirty="0"/>
              <a:t>امید و شاخص </a:t>
            </a:r>
            <a:r>
              <a:rPr lang="fa-IR" sz="2400" dirty="0" smtClean="0"/>
              <a:t>کل</a:t>
            </a:r>
            <a:r>
              <a:rPr lang="en-US" sz="2400" dirty="0" smtClean="0"/>
              <a:t> </a:t>
            </a:r>
            <a:r>
              <a:rPr lang="fa-IR" sz="2400" dirty="0" smtClean="0"/>
              <a:t> از ابتدای سال 1398 تا 1399/02/27</a:t>
            </a:r>
            <a:endParaRPr lang="fa-I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t>34</a:t>
            </a:fld>
            <a:endParaRPr lang="fa-IR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1485317"/>
              </p:ext>
            </p:extLst>
          </p:nvPr>
        </p:nvGraphicFramePr>
        <p:xfrm>
          <a:off x="203200" y="1155701"/>
          <a:ext cx="11836400" cy="444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5818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/>
              <a:t> وضعیت سهام شرکت در بورس اوراق بهادار تهران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35</a:t>
            </a:fld>
            <a:endParaRPr lang="fa-IR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982794"/>
              </p:ext>
            </p:extLst>
          </p:nvPr>
        </p:nvGraphicFramePr>
        <p:xfrm>
          <a:off x="660399" y="1485900"/>
          <a:ext cx="10477501" cy="3973838"/>
        </p:xfrm>
        <a:graphic>
          <a:graphicData uri="http://schemas.openxmlformats.org/drawingml/2006/table">
            <a:tbl>
              <a:tblPr rtl="1"/>
              <a:tblGrid>
                <a:gridCol w="1237195">
                  <a:extLst>
                    <a:ext uri="{9D8B030D-6E8A-4147-A177-3AD203B41FA5}">
                      <a16:colId xmlns:a16="http://schemas.microsoft.com/office/drawing/2014/main" val="914734956"/>
                    </a:ext>
                  </a:extLst>
                </a:gridCol>
                <a:gridCol w="1572270">
                  <a:extLst>
                    <a:ext uri="{9D8B030D-6E8A-4147-A177-3AD203B41FA5}">
                      <a16:colId xmlns:a16="http://schemas.microsoft.com/office/drawing/2014/main" val="2914185159"/>
                    </a:ext>
                  </a:extLst>
                </a:gridCol>
                <a:gridCol w="1604489">
                  <a:extLst>
                    <a:ext uri="{9D8B030D-6E8A-4147-A177-3AD203B41FA5}">
                      <a16:colId xmlns:a16="http://schemas.microsoft.com/office/drawing/2014/main" val="581448499"/>
                    </a:ext>
                  </a:extLst>
                </a:gridCol>
                <a:gridCol w="1778469">
                  <a:extLst>
                    <a:ext uri="{9D8B030D-6E8A-4147-A177-3AD203B41FA5}">
                      <a16:colId xmlns:a16="http://schemas.microsoft.com/office/drawing/2014/main" val="3960318798"/>
                    </a:ext>
                  </a:extLst>
                </a:gridCol>
                <a:gridCol w="1295189">
                  <a:extLst>
                    <a:ext uri="{9D8B030D-6E8A-4147-A177-3AD203B41FA5}">
                      <a16:colId xmlns:a16="http://schemas.microsoft.com/office/drawing/2014/main" val="1540141476"/>
                    </a:ext>
                  </a:extLst>
                </a:gridCol>
                <a:gridCol w="1400823">
                  <a:extLst>
                    <a:ext uri="{9D8B030D-6E8A-4147-A177-3AD203B41FA5}">
                      <a16:colId xmlns:a16="http://schemas.microsoft.com/office/drawing/2014/main" val="2884736749"/>
                    </a:ext>
                  </a:extLst>
                </a:gridCol>
                <a:gridCol w="1589066">
                  <a:extLst>
                    <a:ext uri="{9D8B030D-6E8A-4147-A177-3AD203B41FA5}">
                      <a16:colId xmlns:a16="http://schemas.microsoft.com/office/drawing/2014/main" val="4238712027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مالی منتهی به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تعداد سهام معامله‌شده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سهام معامله‌شده  (میلیون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تعداد روزهایی که نماد معامله‌شده است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بـازار (میلیون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قیمت سهم (ریال)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سـرمـایـه (میلیون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097775"/>
                  </a:ext>
                </a:extLst>
              </a:tr>
              <a:tr h="4934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98/10/30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1,596,665,705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9,619,986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253,050,000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8,435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89873"/>
                  </a:ext>
                </a:extLst>
              </a:tr>
              <a:tr h="4934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97/10/30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2,106,728,248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8,210,011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132,750,000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4,425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913931"/>
                  </a:ext>
                </a:extLst>
              </a:tr>
              <a:tr h="51589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96/10/30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472.100.608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915.218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65.910.000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30.000.000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71605"/>
                  </a:ext>
                </a:extLst>
              </a:tr>
              <a:tr h="4934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95/10/30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1,380,025,620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2,472,119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53.520.000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1,784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30.000.000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89112"/>
                  </a:ext>
                </a:extLst>
              </a:tr>
              <a:tr h="4934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94/10/30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143.580.927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305.758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53.670.000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1.789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30.000.000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523873"/>
                  </a:ext>
                </a:extLst>
              </a:tr>
              <a:tr h="4934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93/10/30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643.980.600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2.820.725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72.030.000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2.401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30.000.000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90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16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131" y="240925"/>
            <a:ext cx="11495314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/>
              <a:t>مقایسه ارزش بازار شرکت سرمایه‌گذاری امید با بورس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192" y="1486459"/>
            <a:ext cx="10515600" cy="3664046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400" dirty="0" smtClean="0">
                <a:solidFill>
                  <a:schemeClr val="tx1"/>
                </a:solidFill>
                <a:cs typeface="B Mitra" panose="00000400000000000000" pitchFamily="2" charset="-78"/>
              </a:rPr>
              <a:t>ارزش بازار شرکت گروه مدیریت سرمایه‌گذاری امید در پایان سال مالی 98 با رشد 91 درصدی به 253.050 میلیارد ریال رسیده است</a:t>
            </a:r>
            <a:r>
              <a:rPr lang="en-US" sz="2400" dirty="0" smtClean="0">
                <a:solidFill>
                  <a:schemeClr val="tx1"/>
                </a:solidFill>
                <a:cs typeface="B Mitra" panose="00000400000000000000" pitchFamily="2" charset="-78"/>
              </a:rPr>
              <a:t>.</a:t>
            </a:r>
            <a:r>
              <a:rPr lang="fa-IR" sz="2400" dirty="0" smtClean="0">
                <a:solidFill>
                  <a:schemeClr val="tx1"/>
                </a:solidFill>
                <a:cs typeface="B Mitra" panose="00000400000000000000" pitchFamily="2" charset="-78"/>
              </a:rPr>
              <a:t> لازم به ذکر است طی دوره فوق ارزش بورس اوراق بهادار تهران و فرابورس ایران با رشد 146 همراه بوده است.</a:t>
            </a:r>
          </a:p>
          <a:p>
            <a:pPr marL="0" indent="0" algn="justLow">
              <a:lnSpc>
                <a:spcPct val="150000"/>
              </a:lnSpc>
              <a:buNone/>
            </a:pPr>
            <a:endParaRPr lang="fa-IR" sz="2400" dirty="0" smtClean="0">
              <a:solidFill>
                <a:srgbClr val="FFC000"/>
              </a:solidFill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9299" y="6465887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36</a:t>
            </a:fld>
            <a:endParaRPr lang="fa-IR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78334"/>
              </p:ext>
            </p:extLst>
          </p:nvPr>
        </p:nvGraphicFramePr>
        <p:xfrm>
          <a:off x="1074192" y="3110447"/>
          <a:ext cx="10374091" cy="2697749"/>
        </p:xfrm>
        <a:graphic>
          <a:graphicData uri="http://schemas.openxmlformats.org/drawingml/2006/table">
            <a:tbl>
              <a:tblPr rtl="1" firstRow="1" firstCol="1" bandRow="1"/>
              <a:tblGrid>
                <a:gridCol w="4615971">
                  <a:extLst>
                    <a:ext uri="{9D8B030D-6E8A-4147-A177-3AD203B41FA5}">
                      <a16:colId xmlns:a16="http://schemas.microsoft.com/office/drawing/2014/main" val="1067137488"/>
                    </a:ext>
                  </a:extLst>
                </a:gridCol>
                <a:gridCol w="1504744">
                  <a:extLst>
                    <a:ext uri="{9D8B030D-6E8A-4147-A177-3AD203B41FA5}">
                      <a16:colId xmlns:a16="http://schemas.microsoft.com/office/drawing/2014/main" val="1417767767"/>
                    </a:ext>
                  </a:extLst>
                </a:gridCol>
                <a:gridCol w="1257339">
                  <a:extLst>
                    <a:ext uri="{9D8B030D-6E8A-4147-A177-3AD203B41FA5}">
                      <a16:colId xmlns:a16="http://schemas.microsoft.com/office/drawing/2014/main" val="3787819478"/>
                    </a:ext>
                  </a:extLst>
                </a:gridCol>
                <a:gridCol w="1699276">
                  <a:extLst>
                    <a:ext uri="{9D8B030D-6E8A-4147-A177-3AD203B41FA5}">
                      <a16:colId xmlns:a16="http://schemas.microsoft.com/office/drawing/2014/main" val="4207379337"/>
                    </a:ext>
                  </a:extLst>
                </a:gridCol>
                <a:gridCol w="1296761">
                  <a:extLst>
                    <a:ext uri="{9D8B030D-6E8A-4147-A177-3AD203B41FA5}">
                      <a16:colId xmlns:a16="http://schemas.microsoft.com/office/drawing/2014/main" val="375245443"/>
                    </a:ext>
                  </a:extLst>
                </a:gridCol>
              </a:tblGrid>
              <a:tr h="612688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شرح (میلیارد ریال)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1397/1030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افزايش ( كاهش )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درصد تغييرات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963399"/>
                  </a:ext>
                </a:extLst>
              </a:tr>
              <a:tr h="7869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ارزش کل</a:t>
                      </a:r>
                      <a:r>
                        <a:rPr lang="ar-S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ar-SA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بازار بورس اوراق بهادار تهران و فرابورس ایران ( بازار اول، دوم  و بازار پایه)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19.562.000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7.943.000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11.620.000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146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6550"/>
                  </a:ext>
                </a:extLst>
              </a:tr>
              <a:tr h="868949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ارزش بازار گروه مدیریت سرمایه‌گذاری امید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253,050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132,750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۱۲۰,۳۰۰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91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016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4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40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>
                <a:solidFill>
                  <a:srgbClr val="990000"/>
                </a:solidFill>
              </a:rPr>
              <a:t>جایگاه شرکت </a:t>
            </a:r>
            <a:r>
              <a:rPr lang="fa-IR" sz="2800" dirty="0" smtClean="0">
                <a:solidFill>
                  <a:srgbClr val="990000"/>
                </a:solidFill>
              </a:rPr>
              <a:t>در بین </a:t>
            </a:r>
            <a:r>
              <a:rPr lang="fa-IR" sz="2800" dirty="0">
                <a:solidFill>
                  <a:srgbClr val="990000"/>
                </a:solidFill>
              </a:rPr>
              <a:t>صنعت </a:t>
            </a:r>
            <a:r>
              <a:rPr lang="fa-IR" sz="2800" dirty="0" smtClean="0">
                <a:solidFill>
                  <a:srgbClr val="990000"/>
                </a:solidFill>
              </a:rPr>
              <a:t>شرکت‌های </a:t>
            </a:r>
            <a:r>
              <a:rPr lang="fa-IR" sz="2800" dirty="0">
                <a:solidFill>
                  <a:srgbClr val="990000"/>
                </a:solidFill>
              </a:rPr>
              <a:t>چند رشته‏ای صنعتی</a:t>
            </a:r>
            <a:br>
              <a:rPr lang="fa-IR" sz="2800" dirty="0">
                <a:solidFill>
                  <a:srgbClr val="990000"/>
                </a:solidFill>
              </a:rPr>
            </a:br>
            <a:r>
              <a:rPr lang="fa-IR" sz="1400" dirty="0">
                <a:solidFill>
                  <a:srgbClr val="990000"/>
                </a:solidFill>
              </a:rPr>
              <a:t>در تاریخ </a:t>
            </a:r>
            <a:r>
              <a:rPr lang="fa-IR" sz="1400" dirty="0" smtClean="0">
                <a:solidFill>
                  <a:srgbClr val="990000"/>
                </a:solidFill>
              </a:rPr>
              <a:t>1398/10/30</a:t>
            </a:r>
            <a:endParaRPr lang="fa-IR" sz="1400" dirty="0">
              <a:solidFill>
                <a:srgbClr val="99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37</a:t>
            </a:fld>
            <a:endParaRPr lang="fa-IR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975636"/>
              </p:ext>
            </p:extLst>
          </p:nvPr>
        </p:nvGraphicFramePr>
        <p:xfrm>
          <a:off x="451415" y="1601789"/>
          <a:ext cx="11380805" cy="4474919"/>
        </p:xfrm>
        <a:graphic>
          <a:graphicData uri="http://schemas.openxmlformats.org/drawingml/2006/table">
            <a:tbl>
              <a:tblPr rtl="1"/>
              <a:tblGrid>
                <a:gridCol w="2788160">
                  <a:extLst>
                    <a:ext uri="{9D8B030D-6E8A-4147-A177-3AD203B41FA5}">
                      <a16:colId xmlns:a16="http://schemas.microsoft.com/office/drawing/2014/main" val="857098471"/>
                    </a:ext>
                  </a:extLst>
                </a:gridCol>
                <a:gridCol w="1068515">
                  <a:extLst>
                    <a:ext uri="{9D8B030D-6E8A-4147-A177-3AD203B41FA5}">
                      <a16:colId xmlns:a16="http://schemas.microsoft.com/office/drawing/2014/main" val="3815567214"/>
                    </a:ext>
                  </a:extLst>
                </a:gridCol>
                <a:gridCol w="1068515">
                  <a:extLst>
                    <a:ext uri="{9D8B030D-6E8A-4147-A177-3AD203B41FA5}">
                      <a16:colId xmlns:a16="http://schemas.microsoft.com/office/drawing/2014/main" val="2503058948"/>
                    </a:ext>
                  </a:extLst>
                </a:gridCol>
                <a:gridCol w="1068515">
                  <a:extLst>
                    <a:ext uri="{9D8B030D-6E8A-4147-A177-3AD203B41FA5}">
                      <a16:colId xmlns:a16="http://schemas.microsoft.com/office/drawing/2014/main" val="2424145563"/>
                    </a:ext>
                  </a:extLst>
                </a:gridCol>
                <a:gridCol w="1068515">
                  <a:extLst>
                    <a:ext uri="{9D8B030D-6E8A-4147-A177-3AD203B41FA5}">
                      <a16:colId xmlns:a16="http://schemas.microsoft.com/office/drawing/2014/main" val="1223446094"/>
                    </a:ext>
                  </a:extLst>
                </a:gridCol>
                <a:gridCol w="979473">
                  <a:extLst>
                    <a:ext uri="{9D8B030D-6E8A-4147-A177-3AD203B41FA5}">
                      <a16:colId xmlns:a16="http://schemas.microsoft.com/office/drawing/2014/main" val="2123668995"/>
                    </a:ext>
                  </a:extLst>
                </a:gridCol>
                <a:gridCol w="1068515">
                  <a:extLst>
                    <a:ext uri="{9D8B030D-6E8A-4147-A177-3AD203B41FA5}">
                      <a16:colId xmlns:a16="http://schemas.microsoft.com/office/drawing/2014/main" val="268075471"/>
                    </a:ext>
                  </a:extLst>
                </a:gridCol>
                <a:gridCol w="1202082">
                  <a:extLst>
                    <a:ext uri="{9D8B030D-6E8A-4147-A177-3AD203B41FA5}">
                      <a16:colId xmlns:a16="http://schemas.microsoft.com/office/drawing/2014/main" val="1931953824"/>
                    </a:ext>
                  </a:extLst>
                </a:gridCol>
                <a:gridCol w="1068515">
                  <a:extLst>
                    <a:ext uri="{9D8B030D-6E8A-4147-A177-3AD203B41FA5}">
                      <a16:colId xmlns:a16="http://schemas.microsoft.com/office/drawing/2014/main" val="1933041494"/>
                    </a:ext>
                  </a:extLst>
                </a:gridCol>
              </a:tblGrid>
              <a:tr h="700892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شــركــت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قیمـت هر سهم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EPS</a:t>
                      </a:r>
                      <a:r>
                        <a:rPr lang="en-US" sz="1400" b="1" i="0" u="none" strike="noStrike" baseline="-250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98-TTM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P/E (TTM)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مالی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 (میلیارد 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دارایی (میلیاردریال)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روز پرتفوی (میلیارد 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بازار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43702"/>
                  </a:ext>
                </a:extLst>
              </a:tr>
              <a:tr h="350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(ريال)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(میلیارد 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850561"/>
                  </a:ext>
                </a:extLst>
              </a:tr>
              <a:tr h="59306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گروه توسعه ملي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6,007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1398/12/29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16,250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57,098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145,959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97,614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396447"/>
                  </a:ext>
                </a:extLst>
              </a:tr>
              <a:tr h="56610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مدیریت سرمایه‌گذاری اميد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8,435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795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122,469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439,588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253,050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747919"/>
                  </a:ext>
                </a:extLst>
              </a:tr>
              <a:tr h="56610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غدير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4,091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1398/09/30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151,102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384,284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294,552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009060"/>
                  </a:ext>
                </a:extLst>
              </a:tr>
              <a:tr h="56610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صندوق بازنشستگي كشوري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5,111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1398/12/29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69,819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184,506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137,997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371457"/>
                  </a:ext>
                </a:extLst>
              </a:tr>
              <a:tr h="56610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معادن و فلزات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5,639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1398/12/29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40,300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69,372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331,429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227,252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169420"/>
                  </a:ext>
                </a:extLst>
              </a:tr>
              <a:tr h="56610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469,860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1,485,765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1,010,464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030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38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824" y="1839522"/>
            <a:ext cx="10515600" cy="4282849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38</a:t>
            </a:fld>
            <a:endParaRPr lang="fa-IR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11810999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/>
              <a:t>مقایسه بازده شرکت سرمایه‌گذاری امید با شرکت‌های هم‌گروه در سال مالی منتهی به 1398/10/30 و 1399/02/27 -(درصد)</a:t>
            </a:r>
            <a:endParaRPr lang="fa-IR" sz="36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346008"/>
              </p:ext>
            </p:extLst>
          </p:nvPr>
        </p:nvGraphicFramePr>
        <p:xfrm>
          <a:off x="535577" y="1325563"/>
          <a:ext cx="11116491" cy="4239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9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212382"/>
            <a:ext cx="10515600" cy="1047432"/>
          </a:xfrm>
        </p:spPr>
        <p:txBody>
          <a:bodyPr>
            <a:normAutofit/>
          </a:bodyPr>
          <a:lstStyle/>
          <a:p>
            <a:pPr algn="ctr"/>
            <a:r>
              <a:rPr lang="fa-IR" sz="2400" dirty="0"/>
              <a:t>مقایسه </a:t>
            </a:r>
            <a:r>
              <a:rPr lang="fa-IR" sz="2400" dirty="0" smtClean="0"/>
              <a:t>درصد بازدهی سهام شرکت سرمایه‌گذاری </a:t>
            </a:r>
            <a:r>
              <a:rPr lang="fa-IR" sz="2400" dirty="0"/>
              <a:t>امید و شاخص </a:t>
            </a:r>
            <a:r>
              <a:rPr lang="fa-IR" sz="2400" dirty="0" smtClean="0"/>
              <a:t>صنعت چند رشته‌ای </a:t>
            </a:r>
            <a:endParaRPr lang="fa-I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t>39</a:t>
            </a:fld>
            <a:endParaRPr lang="fa-IR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148480"/>
              </p:ext>
            </p:extLst>
          </p:nvPr>
        </p:nvGraphicFramePr>
        <p:xfrm>
          <a:off x="1122218" y="909203"/>
          <a:ext cx="10393507" cy="4525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657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a-IR" dirty="0" smtClean="0"/>
              <a:t>دستور جلسه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447" y="1057834"/>
            <a:ext cx="10515600" cy="4868209"/>
          </a:xfrm>
        </p:spPr>
        <p:txBody>
          <a:bodyPr>
            <a:normAutofit lnSpcReduction="10000"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استماع </a:t>
            </a: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گزارش هیئت‌ مدیره و بازرس قانونی.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تصویب صورت‌های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مالی برای </a:t>
            </a: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سال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مالی </a:t>
            </a: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منتهی به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1398/10/30.</a:t>
            </a:r>
            <a:endParaRPr lang="fa-IR" sz="2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انتخاب حسابرس و بازرس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قانونی.</a:t>
            </a:r>
            <a:endParaRPr lang="fa-IR" sz="2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انتخاب روزنامة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کثیر‌الانتشار.</a:t>
            </a:r>
            <a:endParaRPr lang="fa-IR" sz="2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تعیین حق حضور اعضای غیر موظف هیئت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مدیره.</a:t>
            </a:r>
            <a:endParaRPr lang="fa-IR" sz="2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تعیین پاداش هیئت مدیره.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تعيين </a:t>
            </a: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حق الزحمه حسابرس و بازرس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قانوني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 </a:t>
            </a: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بررسي و اتخاذ تصميم نسبت به معاملات مشمول ماده 129 لايحه اصلاحي قانون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تجارت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 </a:t>
            </a: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ساير مواردي که در صلاحيت مجمع عمومي عادي باشد.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430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09" y="365125"/>
            <a:ext cx="11641014" cy="809251"/>
          </a:xfrm>
        </p:spPr>
        <p:txBody>
          <a:bodyPr>
            <a:normAutofit fontScale="90000"/>
          </a:bodyPr>
          <a:lstStyle/>
          <a:p>
            <a:pPr algn="ctr"/>
            <a:r>
              <a:rPr lang="fa-IR" sz="3600" dirty="0" smtClean="0"/>
              <a:t>مقایسه بازده سهام شرکت گروه سرمایه‌گذاری امید با بازارهای موازی از 97/11/01  تا 98/10/30 و 99/02/2</a:t>
            </a:r>
            <a:r>
              <a:rPr lang="fa-IR" sz="3600" dirty="0"/>
              <a:t>7</a:t>
            </a:r>
            <a:r>
              <a:rPr lang="fa-IR" sz="2000" dirty="0" smtClean="0"/>
              <a:t>-</a:t>
            </a:r>
            <a:r>
              <a:rPr lang="fa-IR" sz="3600" dirty="0" smtClean="0"/>
              <a:t> </a:t>
            </a:r>
            <a:r>
              <a:rPr lang="fa-IR" sz="2000" dirty="0" smtClean="0"/>
              <a:t>درصد</a:t>
            </a:r>
            <a:endParaRPr lang="fa-I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40</a:t>
            </a:fld>
            <a:endParaRPr lang="fa-IR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356714"/>
              </p:ext>
            </p:extLst>
          </p:nvPr>
        </p:nvGraphicFramePr>
        <p:xfrm>
          <a:off x="1262149" y="1584556"/>
          <a:ext cx="10093036" cy="368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730319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424" y="149972"/>
            <a:ext cx="10515600" cy="1325563"/>
          </a:xfrm>
        </p:spPr>
        <p:txBody>
          <a:bodyPr/>
          <a:lstStyle/>
          <a:p>
            <a:r>
              <a:rPr lang="fa-IR" dirty="0">
                <a:solidFill>
                  <a:srgbClr val="993300"/>
                </a:solidFill>
              </a:rPr>
              <a:t>فصل </a:t>
            </a:r>
            <a:r>
              <a:rPr lang="fa-IR" dirty="0" smtClean="0">
                <a:solidFill>
                  <a:srgbClr val="993300"/>
                </a:solidFill>
              </a:rPr>
              <a:t>چهارم:بررسی </a:t>
            </a:r>
            <a:r>
              <a:rPr lang="fa-IR" dirty="0">
                <a:solidFill>
                  <a:srgbClr val="993300"/>
                </a:solidFill>
              </a:rPr>
              <a:t>سبد </a:t>
            </a:r>
            <a:r>
              <a:rPr lang="fa-IR" dirty="0" smtClean="0">
                <a:solidFill>
                  <a:srgbClr val="993300"/>
                </a:solidFill>
              </a:rPr>
              <a:t>دارایی‌ها</a:t>
            </a:r>
            <a:endParaRPr lang="fa-IR" dirty="0">
              <a:solidFill>
                <a:srgbClr val="9933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14976"/>
              </p:ext>
            </p:extLst>
          </p:nvPr>
        </p:nvGraphicFramePr>
        <p:xfrm>
          <a:off x="918882" y="147553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41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1377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>
                <a:solidFill>
                  <a:srgbClr val="993300"/>
                </a:solidFill>
              </a:rPr>
              <a:t>سرمایه‏</a:t>
            </a:r>
            <a:r>
              <a:rPr lang="fa-IR" sz="3200" dirty="0">
                <a:solidFill>
                  <a:srgbClr val="993300"/>
                </a:solidFill>
              </a:rPr>
              <a:t>گذاری‏</a:t>
            </a:r>
            <a:r>
              <a:rPr lang="fa-IR" sz="3200" dirty="0" smtClean="0">
                <a:solidFill>
                  <a:srgbClr val="993300"/>
                </a:solidFill>
              </a:rPr>
              <a:t>های بورسی و غیر بورسی </a:t>
            </a:r>
            <a:r>
              <a:rPr lang="fa-IR" sz="3200" dirty="0">
                <a:solidFill>
                  <a:srgbClr val="993300"/>
                </a:solidFill>
              </a:rPr>
              <a:t>شرکت بـه تفکیـک </a:t>
            </a:r>
            <a:r>
              <a:rPr lang="fa-IR" sz="3200" dirty="0" smtClean="0">
                <a:solidFill>
                  <a:srgbClr val="993300"/>
                </a:solidFill>
              </a:rPr>
              <a:t>صنعـت </a:t>
            </a:r>
            <a:br>
              <a:rPr lang="fa-IR" sz="3200" dirty="0" smtClean="0">
                <a:solidFill>
                  <a:srgbClr val="993300"/>
                </a:solidFill>
              </a:rPr>
            </a:br>
            <a:endParaRPr lang="fa-IR" sz="2000" dirty="0">
              <a:solidFill>
                <a:srgbClr val="99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42</a:t>
            </a:fld>
            <a:endParaRPr lang="fa-I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788500"/>
              </p:ext>
            </p:extLst>
          </p:nvPr>
        </p:nvGraphicFramePr>
        <p:xfrm>
          <a:off x="1170708" y="977900"/>
          <a:ext cx="9850583" cy="4383808"/>
        </p:xfrm>
        <a:graphic>
          <a:graphicData uri="http://schemas.openxmlformats.org/drawingml/2006/table">
            <a:tbl>
              <a:tblPr rtl="1"/>
              <a:tblGrid>
                <a:gridCol w="3922799">
                  <a:extLst>
                    <a:ext uri="{9D8B030D-6E8A-4147-A177-3AD203B41FA5}">
                      <a16:colId xmlns:a16="http://schemas.microsoft.com/office/drawing/2014/main" val="684090142"/>
                    </a:ext>
                  </a:extLst>
                </a:gridCol>
                <a:gridCol w="1935247">
                  <a:extLst>
                    <a:ext uri="{9D8B030D-6E8A-4147-A177-3AD203B41FA5}">
                      <a16:colId xmlns:a16="http://schemas.microsoft.com/office/drawing/2014/main" val="1870821901"/>
                    </a:ext>
                  </a:extLst>
                </a:gridCol>
                <a:gridCol w="1098384">
                  <a:extLst>
                    <a:ext uri="{9D8B030D-6E8A-4147-A177-3AD203B41FA5}">
                      <a16:colId xmlns:a16="http://schemas.microsoft.com/office/drawing/2014/main" val="3297438459"/>
                    </a:ext>
                  </a:extLst>
                </a:gridCol>
                <a:gridCol w="1882943">
                  <a:extLst>
                    <a:ext uri="{9D8B030D-6E8A-4147-A177-3AD203B41FA5}">
                      <a16:colId xmlns:a16="http://schemas.microsoft.com/office/drawing/2014/main" val="2397494906"/>
                    </a:ext>
                  </a:extLst>
                </a:gridCol>
                <a:gridCol w="1011210">
                  <a:extLst>
                    <a:ext uri="{9D8B030D-6E8A-4147-A177-3AD203B41FA5}">
                      <a16:colId xmlns:a16="http://schemas.microsoft.com/office/drawing/2014/main" val="932115527"/>
                    </a:ext>
                  </a:extLst>
                </a:gridCol>
              </a:tblGrid>
              <a:tr h="325216">
                <a:tc rowSpan="3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صنعت (مبالغ به میلیون 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587455"/>
                  </a:ext>
                </a:extLst>
              </a:tr>
              <a:tr h="3252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بهای تمام‌شده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روز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334585"/>
                  </a:ext>
                </a:extLst>
              </a:tr>
              <a:tr h="3252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مبلغ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به‌کل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مبلغ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به‌کل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58827"/>
                  </a:ext>
                </a:extLst>
              </a:tr>
              <a:tr h="4723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سنگ‌آهن و فولاد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42,974,396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337,876,436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891835"/>
                  </a:ext>
                </a:extLst>
              </a:tr>
              <a:tr h="4723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شرکت‏های سرمایه‌گذاری و واسطه‌گری مالی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10,139,264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33,456,834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77504"/>
                  </a:ext>
                </a:extLst>
              </a:tr>
              <a:tr h="4723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نیروگاه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3,849,267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32,154,682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67670"/>
                  </a:ext>
                </a:extLst>
              </a:tr>
              <a:tr h="543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سیمان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4,087,824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13,842,166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484414"/>
                  </a:ext>
                </a:extLst>
              </a:tr>
              <a:tr h="32521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4,002,048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4,002,048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582009"/>
                  </a:ext>
                </a:extLst>
              </a:tr>
              <a:tr h="4723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تجهیزات نفت و گاز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3,052,617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2,987,495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197189"/>
                  </a:ext>
                </a:extLst>
              </a:tr>
              <a:tr h="32521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2,155,297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15,189,517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546645"/>
                  </a:ext>
                </a:extLst>
              </a:tr>
              <a:tr h="32521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70,260,713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439,509,179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303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7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61546" y="78255"/>
          <a:ext cx="11992708" cy="704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7139" y="6356350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43</a:t>
            </a:fld>
            <a:endParaRPr lang="fa-IR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314852"/>
              </p:ext>
            </p:extLst>
          </p:nvPr>
        </p:nvGraphicFramePr>
        <p:xfrm>
          <a:off x="382385" y="1413164"/>
          <a:ext cx="5783954" cy="415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478971"/>
              </p:ext>
            </p:extLst>
          </p:nvPr>
        </p:nvGraphicFramePr>
        <p:xfrm>
          <a:off x="6555545" y="1030299"/>
          <a:ext cx="5498709" cy="427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225710"/>
              </p:ext>
            </p:extLst>
          </p:nvPr>
        </p:nvGraphicFramePr>
        <p:xfrm>
          <a:off x="604911" y="1128346"/>
          <a:ext cx="5561428" cy="417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5298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8" grpId="0">
        <p:bldAsOne/>
      </p:bldGraphic>
      <p:bldGraphic spid="10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06908" y="87609"/>
            <a:ext cx="5498640" cy="907862"/>
          </a:xfrm>
          <a:prstGeom prst="rect">
            <a:avLst/>
          </a:prstGeom>
        </p:spPr>
        <p:txBody>
          <a:bodyPr/>
          <a:lstStyle/>
          <a:p>
            <a:pPr lvl="0" algn="ctr" rtl="1"/>
            <a:r>
              <a:rPr lang="fa-IR" sz="32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سرمایه‏گذاری در شرکت‌های بورسی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4301" y="6397293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44</a:t>
            </a:fld>
            <a:endParaRPr lang="fa-IR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829259"/>
              </p:ext>
            </p:extLst>
          </p:nvPr>
        </p:nvGraphicFramePr>
        <p:xfrm>
          <a:off x="1" y="626489"/>
          <a:ext cx="12192000" cy="5359963"/>
        </p:xfrm>
        <a:graphic>
          <a:graphicData uri="http://schemas.openxmlformats.org/drawingml/2006/table">
            <a:tbl>
              <a:tblPr rtl="1"/>
              <a:tblGrid>
                <a:gridCol w="2527722">
                  <a:extLst>
                    <a:ext uri="{9D8B030D-6E8A-4147-A177-3AD203B41FA5}">
                      <a16:colId xmlns:a16="http://schemas.microsoft.com/office/drawing/2014/main" val="3287857326"/>
                    </a:ext>
                  </a:extLst>
                </a:gridCol>
                <a:gridCol w="1141848">
                  <a:extLst>
                    <a:ext uri="{9D8B030D-6E8A-4147-A177-3AD203B41FA5}">
                      <a16:colId xmlns:a16="http://schemas.microsoft.com/office/drawing/2014/main" val="2708792652"/>
                    </a:ext>
                  </a:extLst>
                </a:gridCol>
                <a:gridCol w="1146453">
                  <a:extLst>
                    <a:ext uri="{9D8B030D-6E8A-4147-A177-3AD203B41FA5}">
                      <a16:colId xmlns:a16="http://schemas.microsoft.com/office/drawing/2014/main" val="509596914"/>
                    </a:ext>
                  </a:extLst>
                </a:gridCol>
                <a:gridCol w="1339830">
                  <a:extLst>
                    <a:ext uri="{9D8B030D-6E8A-4147-A177-3AD203B41FA5}">
                      <a16:colId xmlns:a16="http://schemas.microsoft.com/office/drawing/2014/main" val="3062203340"/>
                    </a:ext>
                  </a:extLst>
                </a:gridCol>
                <a:gridCol w="1533210">
                  <a:extLst>
                    <a:ext uri="{9D8B030D-6E8A-4147-A177-3AD203B41FA5}">
                      <a16:colId xmlns:a16="http://schemas.microsoft.com/office/drawing/2014/main" val="206014366"/>
                    </a:ext>
                  </a:extLst>
                </a:gridCol>
                <a:gridCol w="1574647">
                  <a:extLst>
                    <a:ext uri="{9D8B030D-6E8A-4147-A177-3AD203B41FA5}">
                      <a16:colId xmlns:a16="http://schemas.microsoft.com/office/drawing/2014/main" val="224454425"/>
                    </a:ext>
                  </a:extLst>
                </a:gridCol>
                <a:gridCol w="1408894">
                  <a:extLst>
                    <a:ext uri="{9D8B030D-6E8A-4147-A177-3AD203B41FA5}">
                      <a16:colId xmlns:a16="http://schemas.microsoft.com/office/drawing/2014/main" val="483309588"/>
                    </a:ext>
                  </a:extLst>
                </a:gridCol>
                <a:gridCol w="1519396">
                  <a:extLst>
                    <a:ext uri="{9D8B030D-6E8A-4147-A177-3AD203B41FA5}">
                      <a16:colId xmlns:a16="http://schemas.microsoft.com/office/drawing/2014/main" val="1401551216"/>
                    </a:ext>
                  </a:extLst>
                </a:gridCol>
              </a:tblGrid>
              <a:tr h="262340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  (مبالغ به 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1397/10/30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494405"/>
                  </a:ext>
                </a:extLst>
              </a:tr>
              <a:tr h="262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درصد مالکیت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بهاي تمام شده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بازار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افزوده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مبلغ دفتری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بازار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085936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معدنی و صنعتی گل گهر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48,000,000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19,067,079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142,840,634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123,773,556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14,441,531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90,800,648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083494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معدني و صنعتي چادرملو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17,820,071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111,407,963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93,587,892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13,610,871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64,246,565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6038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سنگ آهن گهر زمين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12,300,000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3,371,495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80,897,204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77,525,709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3,184,753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25,417,520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71502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مدیریت انرژی امید تابان هور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3,749,271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32,054,686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28,305,415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3,783,734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6,038,697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28957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سرمايه گذاري سپه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6,691,000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4,690,296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19,615,754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14,925,458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4,629,881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9,653,543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317353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مديريت توسعه گوهران اميد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2,400,000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1,834,174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6,119,099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4,284,925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1,883,147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3,396,616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101442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سیمان هرمزگان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1,084,000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2,720,992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4,777,742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2,056,750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2,721,162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2,987,112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06939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سیمان هرمزگان حق تقدم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1,084,000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479,906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4,126,497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3,646,591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982938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مديريت توسعه گوهران اميد- حق تقدم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2,400,000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365,101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812,715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447,614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766100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کویر تایر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560,527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6,243,566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5,683,039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583,423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2,557,529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748877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تامین سرمایه امید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1,667,843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4,167,752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2,499,909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870,403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1,256,496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035068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کردستان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2,200,000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770,433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3,068,292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2,297,859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770,433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812,325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535317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بجنورد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392,000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167,293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2,325,649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2,158,356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198,292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1,364,499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802552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ايلام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412,500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221,403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1,887,631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1,666,228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306,334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561,778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530290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شرکت فرا بورس ايران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1,400,000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124,731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1,853,007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1,728,276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124,731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162,455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20881"/>
                  </a:ext>
                </a:extLst>
              </a:tr>
              <a:tr h="23139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فولاد ارفع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247,327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1,110,470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863,143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187,711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814,834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051930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مرجان کار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39,525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891,460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851,935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29,232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182,123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568332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خاش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125,000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44,298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767,512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723,214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50,522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233,891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501393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حق تقدم فولاد ارفع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89,424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291,165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201,741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59,616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230,476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46958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60,530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2,081,387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2,020,857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3,700,579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5,070,413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89411"/>
                  </a:ext>
                </a:extLst>
              </a:tr>
              <a:tr h="287349"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58,091,720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427,340,186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369,248,466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51,136,355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215,787,520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72731"/>
                  </a:ext>
                </a:extLst>
              </a:tr>
              <a:tr h="344819"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تغییر بهای تمام شده 98 به 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629127"/>
                  </a:ext>
                </a:extLst>
              </a:tr>
              <a:tr h="344819"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تغییر ارزش بازار 98 به 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148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604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261235846"/>
              </p:ext>
            </p:extLst>
          </p:nvPr>
        </p:nvGraphicFramePr>
        <p:xfrm>
          <a:off x="865094" y="114114"/>
          <a:ext cx="10515600" cy="1087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45</a:t>
            </a:fld>
            <a:endParaRPr lang="fa-IR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23840"/>
              </p:ext>
            </p:extLst>
          </p:nvPr>
        </p:nvGraphicFramePr>
        <p:xfrm>
          <a:off x="838200" y="146246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9468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7" grpId="0" uiExpand="1">
        <p:bldSub>
          <a:bldChart bld="category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76521713"/>
              </p:ext>
            </p:extLst>
          </p:nvPr>
        </p:nvGraphicFramePr>
        <p:xfrm>
          <a:off x="811306" y="78255"/>
          <a:ext cx="10515600" cy="898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46</a:t>
            </a:fld>
            <a:endParaRPr lang="fa-IR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2382606"/>
              </p:ext>
            </p:extLst>
          </p:nvPr>
        </p:nvGraphicFramePr>
        <p:xfrm>
          <a:off x="838200" y="1490663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31918"/>
              </p:ext>
            </p:extLst>
          </p:nvPr>
        </p:nvGraphicFramePr>
        <p:xfrm>
          <a:off x="422032" y="1242280"/>
          <a:ext cx="11188142" cy="459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774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1400" y="158938"/>
            <a:ext cx="5195047" cy="549275"/>
          </a:xfrm>
          <a:prstGeom prst="rect">
            <a:avLst/>
          </a:prstGeom>
        </p:spPr>
        <p:txBody>
          <a:bodyPr/>
          <a:lstStyle/>
          <a:p>
            <a:pPr lvl="0" rtl="1"/>
            <a:r>
              <a:rPr lang="fa-IR" sz="2800" dirty="0" smtClean="0">
                <a:solidFill>
                  <a:srgbClr val="822B00"/>
                </a:solidFill>
                <a:cs typeface="+mj-cs"/>
              </a:rPr>
              <a:t>سرمایه‏گذاری در شرکت‌های غیربورسی</a:t>
            </a:r>
            <a:endParaRPr lang="fa-IR" sz="2800" dirty="0">
              <a:solidFill>
                <a:srgbClr val="822B00"/>
              </a:solidFill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47</a:t>
            </a:fld>
            <a:endParaRPr lang="fa-IR"/>
          </a:p>
        </p:txBody>
      </p:sp>
      <p:graphicFrame>
        <p:nvGraphicFramePr>
          <p:cNvPr id="11" name="Chart 10"/>
          <p:cNvGraphicFramePr/>
          <p:nvPr>
            <p:extLst/>
          </p:nvPr>
        </p:nvGraphicFramePr>
        <p:xfrm>
          <a:off x="0" y="708213"/>
          <a:ext cx="5562601" cy="508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142164763"/>
              </p:ext>
            </p:extLst>
          </p:nvPr>
        </p:nvGraphicFramePr>
        <p:xfrm>
          <a:off x="197970" y="549463"/>
          <a:ext cx="6565900" cy="540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50061"/>
              </p:ext>
            </p:extLst>
          </p:nvPr>
        </p:nvGraphicFramePr>
        <p:xfrm>
          <a:off x="197970" y="866963"/>
          <a:ext cx="5794867" cy="438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910390"/>
              </p:ext>
            </p:extLst>
          </p:nvPr>
        </p:nvGraphicFramePr>
        <p:xfrm>
          <a:off x="6447012" y="852349"/>
          <a:ext cx="5573269" cy="4794715"/>
        </p:xfrm>
        <a:graphic>
          <a:graphicData uri="http://schemas.openxmlformats.org/drawingml/2006/table">
            <a:tbl>
              <a:tblPr rtl="1"/>
              <a:tblGrid>
                <a:gridCol w="1813449">
                  <a:extLst>
                    <a:ext uri="{9D8B030D-6E8A-4147-A177-3AD203B41FA5}">
                      <a16:colId xmlns:a16="http://schemas.microsoft.com/office/drawing/2014/main" val="254879115"/>
                    </a:ext>
                  </a:extLst>
                </a:gridCol>
                <a:gridCol w="939955">
                  <a:extLst>
                    <a:ext uri="{9D8B030D-6E8A-4147-A177-3AD203B41FA5}">
                      <a16:colId xmlns:a16="http://schemas.microsoft.com/office/drawing/2014/main" val="2287338530"/>
                    </a:ext>
                  </a:extLst>
                </a:gridCol>
                <a:gridCol w="939955">
                  <a:extLst>
                    <a:ext uri="{9D8B030D-6E8A-4147-A177-3AD203B41FA5}">
                      <a16:colId xmlns:a16="http://schemas.microsoft.com/office/drawing/2014/main" val="4155159788"/>
                    </a:ext>
                  </a:extLst>
                </a:gridCol>
                <a:gridCol w="939955">
                  <a:extLst>
                    <a:ext uri="{9D8B030D-6E8A-4147-A177-3AD203B41FA5}">
                      <a16:colId xmlns:a16="http://schemas.microsoft.com/office/drawing/2014/main" val="1946401314"/>
                    </a:ext>
                  </a:extLst>
                </a:gridCol>
                <a:gridCol w="939955">
                  <a:extLst>
                    <a:ext uri="{9D8B030D-6E8A-4147-A177-3AD203B41FA5}">
                      <a16:colId xmlns:a16="http://schemas.microsoft.com/office/drawing/2014/main" val="63894161"/>
                    </a:ext>
                  </a:extLst>
                </a:gridCol>
              </a:tblGrid>
              <a:tr h="19995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 شركت (مبالغ به 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مالکیت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1397/10/30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959191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ساختماني سپه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۴,۰۰۰,۰۰۰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۴,۰۰۲,۰۴۸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۴,۰۰۲,۰۴۸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874763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شرکت توسعه آهن و فولاد گل گهر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۲۵,۰۰۰,۰۰۰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۲,۲۰۴,۰۰۰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۱,۲۰۴,۰۰۰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475076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پترواميدآسيا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۲,۰۰۰,۰۰۰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۱,۹۹۹,۹۸۴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۱,۹۹۹,۹۸۴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916037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توليدي مخازن گاز طبيعي آسيا ناما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۱,۰۰۴,۹۲۹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۱,۰۵۲,۶۳۳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۹۸۷,۵۱۱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97616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صندوق سرمایه‌گذاری مشترک توسعه بازار سرمايه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۱۲,۴۰۰,۰۰۰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۷۵۰,۰۹۹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۷۵۰,۰۹۹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336486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تأمین سرمايه امين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۵,۰۰۰,۰۰۰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۷۱۲,۵۰۰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۷۱۲,۵۰۰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483577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توسعه تجارت بین‌المللی زرين پرشياي اميد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۲۹۹,۹۶۶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۲۹۹,۹۶۶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607983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ليزينگ اميد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۲۰۸,۶۲۴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۲۰۸,۶۲۴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92911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کاوند نهان زمين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۲,۰۰۰,۰۰۰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۲۰۰,۸۰۰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۲۰۰,۸۰۰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643855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صنايع و معادن سرزمين پارس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۱۷۵,۰۰۰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۱۲۵,۰۰۰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312524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صندوق اختصاصی بازارگردانی گوهر فام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۵۷۶,۲۵۳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۴۴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۱۵۰,۹۹۶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۲۹,۹۹۹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545974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ساوه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۶۵۰,۰۰۰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۱۲۳,۸۸۰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۱۲۳,۸۸۰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936327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اميد تابان آسيا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۹۹,۹۹۶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۹۹,۹۹۶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472766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کارگزاري بانک سپه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۲۰۰,۰۰۰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۶۰,۳۶۲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۱۳۰,۳۶۲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71218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کمپرسور سازی پادنا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۸۰,۰۰۰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۶۰,۰۰۰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۵۹,۹۹۹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124297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تولیدی ساگار و قطعات نسوز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566059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72.56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۴۲,۷۴۵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۴۲,۷۴۵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40175"/>
                  </a:ext>
                </a:extLst>
              </a:tr>
              <a:tr h="2285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۲۵,۳۶۰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۹۰,۴۳۳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444968"/>
                  </a:ext>
                </a:extLst>
              </a:tr>
              <a:tr h="2666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12,168,993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11,067,946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784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34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3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7506" y="114113"/>
            <a:ext cx="10515600" cy="629957"/>
          </a:xfrm>
          <a:prstGeom prst="rect">
            <a:avLst/>
          </a:prstGeom>
        </p:spPr>
        <p:txBody>
          <a:bodyPr/>
          <a:lstStyle/>
          <a:p>
            <a:pPr lvl="0" algn="ctr" rtl="1"/>
            <a:r>
              <a:rPr lang="fa-IR" sz="2800" dirty="0" smtClean="0">
                <a:solidFill>
                  <a:srgbClr val="993300"/>
                </a:solidFill>
                <a:cs typeface="+mj-cs"/>
              </a:rPr>
              <a:t>مشارکت در افزایش سرمایه شرکت‏های سرمایه پذیر در سال 1398- </a:t>
            </a:r>
            <a:r>
              <a:rPr lang="fa-IR" sz="2000" dirty="0" smtClean="0">
                <a:solidFill>
                  <a:srgbClr val="993300"/>
                </a:solidFill>
                <a:cs typeface="+mj-cs"/>
              </a:rPr>
              <a:t>میلیون ریال</a:t>
            </a:r>
            <a:r>
              <a:rPr lang="fa-IR" sz="2800" dirty="0" smtClean="0">
                <a:solidFill>
                  <a:srgbClr val="993300"/>
                </a:solidFill>
                <a:cs typeface="+mj-cs"/>
              </a:rPr>
              <a:t>‏</a:t>
            </a:r>
            <a:endParaRPr lang="fa-IR" sz="2800" dirty="0">
              <a:solidFill>
                <a:srgbClr val="993300"/>
              </a:solidFill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31900" y="6109809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48</a:t>
            </a:fld>
            <a:endParaRPr lang="fa-IR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283869"/>
              </p:ext>
            </p:extLst>
          </p:nvPr>
        </p:nvGraphicFramePr>
        <p:xfrm>
          <a:off x="660400" y="744072"/>
          <a:ext cx="11049000" cy="5365740"/>
        </p:xfrm>
        <a:graphic>
          <a:graphicData uri="http://schemas.openxmlformats.org/drawingml/2006/table">
            <a:tbl>
              <a:tblPr rtl="1"/>
              <a:tblGrid>
                <a:gridCol w="2112178">
                  <a:extLst>
                    <a:ext uri="{9D8B030D-6E8A-4147-A177-3AD203B41FA5}">
                      <a16:colId xmlns:a16="http://schemas.microsoft.com/office/drawing/2014/main" val="234596225"/>
                    </a:ext>
                  </a:extLst>
                </a:gridCol>
                <a:gridCol w="1029465">
                  <a:extLst>
                    <a:ext uri="{9D8B030D-6E8A-4147-A177-3AD203B41FA5}">
                      <a16:colId xmlns:a16="http://schemas.microsoft.com/office/drawing/2014/main" val="4233850385"/>
                    </a:ext>
                  </a:extLst>
                </a:gridCol>
                <a:gridCol w="1011715">
                  <a:extLst>
                    <a:ext uri="{9D8B030D-6E8A-4147-A177-3AD203B41FA5}">
                      <a16:colId xmlns:a16="http://schemas.microsoft.com/office/drawing/2014/main" val="1198011920"/>
                    </a:ext>
                  </a:extLst>
                </a:gridCol>
                <a:gridCol w="1530886">
                  <a:extLst>
                    <a:ext uri="{9D8B030D-6E8A-4147-A177-3AD203B41FA5}">
                      <a16:colId xmlns:a16="http://schemas.microsoft.com/office/drawing/2014/main" val="187864231"/>
                    </a:ext>
                  </a:extLst>
                </a:gridCol>
                <a:gridCol w="998403">
                  <a:extLst>
                    <a:ext uri="{9D8B030D-6E8A-4147-A177-3AD203B41FA5}">
                      <a16:colId xmlns:a16="http://schemas.microsoft.com/office/drawing/2014/main" val="3142499746"/>
                    </a:ext>
                  </a:extLst>
                </a:gridCol>
                <a:gridCol w="1029465">
                  <a:extLst>
                    <a:ext uri="{9D8B030D-6E8A-4147-A177-3AD203B41FA5}">
                      <a16:colId xmlns:a16="http://schemas.microsoft.com/office/drawing/2014/main" val="2365573930"/>
                    </a:ext>
                  </a:extLst>
                </a:gridCol>
                <a:gridCol w="1131525">
                  <a:extLst>
                    <a:ext uri="{9D8B030D-6E8A-4147-A177-3AD203B41FA5}">
                      <a16:colId xmlns:a16="http://schemas.microsoft.com/office/drawing/2014/main" val="2707883774"/>
                    </a:ext>
                  </a:extLst>
                </a:gridCol>
                <a:gridCol w="1100463">
                  <a:extLst>
                    <a:ext uri="{9D8B030D-6E8A-4147-A177-3AD203B41FA5}">
                      <a16:colId xmlns:a16="http://schemas.microsoft.com/office/drawing/2014/main" val="3171188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1523667644"/>
                    </a:ext>
                  </a:extLst>
                </a:gridCol>
              </a:tblGrid>
              <a:tr h="532768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نام شرکت- مبالغ به میلیو ن ریال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تاریخ افزایش سرمایه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مبلغ سرمایه فعلی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مبلغ افزایش سرمایه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مبلغ سرمایه پس از افزایش سرمایه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درصد افزایش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سهم گروه مدیریت سرمایه گذاری امید در افزایش سرمایه شرکت‌های سرمایه پذیر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230835"/>
                  </a:ext>
                </a:extLst>
              </a:tr>
              <a:tr h="5708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مطالبات حال شده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پرداخت بابت افزایش سرمایه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جمع مبلغ مشارکت در افزایش سرمایه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378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معدنی و صنعتی گل گهر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1398/01/21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36,000,000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12,000,000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48,000,000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33%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4,544,577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4,544,577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99143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معدنی و صنعتی </a:t>
                      </a:r>
                      <a:r>
                        <a:rPr lang="fa-IR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چادرملو- مرحله</a:t>
                      </a:r>
                      <a:r>
                        <a:rPr lang="fa-IR" sz="14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 اول</a:t>
                      </a:r>
                      <a:endParaRPr lang="fa-IR" sz="1400" b="0" i="0" u="none" strike="noStrike" dirty="0">
                        <a:solidFill>
                          <a:srgbClr val="FFFFFF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1397/11/29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33,500,000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10,500,000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44,000,000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31%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4,119,677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4,119,677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296574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توسعه آهن و فولاد گل گهر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1398/08/12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12,000,000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14,100,000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25,000,000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118%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275,096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724,904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124074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سیمان هرمزگان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1398/05/07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542,000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542,000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1,084,000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470,115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470,115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562436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سرمایه‌گذاری گوهران امید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1398/09/09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2,400,000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365,101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365,101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556509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تأمین سرمایه امید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1397/07/16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6,000,000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7,000,000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194,180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194,180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40899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آهن و فولاد ارفع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1398/07/08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6,000,000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3,000,000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9,000,000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89,424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89,424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767152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بازرگانی و تولیدی مرجانکار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1398/02/28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30,000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70,000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75%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18,441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18,441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6237"/>
                  </a:ext>
                </a:extLst>
              </a:tr>
              <a:tr h="3932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گهر انرژی سیرجان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1398/08/01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4,500,000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5,000,000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9,500,000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111%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638311"/>
                  </a:ext>
                </a:extLst>
              </a:tr>
              <a:tr h="3932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معدنی و صنعتی </a:t>
                      </a:r>
                      <a:r>
                        <a:rPr lang="fa-IR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چادرملو – مرحله دوم</a:t>
                      </a:r>
                      <a:endParaRPr lang="fa-IR" sz="1400" b="0" i="0" u="none" strike="noStrike" dirty="0">
                        <a:solidFill>
                          <a:srgbClr val="FFFFFF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1397/11/29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44,000,000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55,500,000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99,500,000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126%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4,515,817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4,515,817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191374"/>
                  </a:ext>
                </a:extLst>
              </a:tr>
              <a:tr h="3932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سیمان ایلام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1398/11/05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412,500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1,200,000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1,612,500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291%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267,751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267,751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012599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144,994,500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103,272,000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247,166,500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71%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14,860,183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724,950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15,585,133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683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63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99215667"/>
              </p:ext>
            </p:extLst>
          </p:nvPr>
        </p:nvGraphicFramePr>
        <p:xfrm>
          <a:off x="1707777" y="365125"/>
          <a:ext cx="8834717" cy="1087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49</a:t>
            </a:fld>
            <a:endParaRPr lang="fa-I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573730"/>
              </p:ext>
            </p:extLst>
          </p:nvPr>
        </p:nvGraphicFramePr>
        <p:xfrm>
          <a:off x="952499" y="1604971"/>
          <a:ext cx="10515601" cy="4162278"/>
        </p:xfrm>
        <a:graphic>
          <a:graphicData uri="http://schemas.openxmlformats.org/drawingml/2006/table">
            <a:tbl>
              <a:tblPr rtl="1"/>
              <a:tblGrid>
                <a:gridCol w="4568253">
                  <a:extLst>
                    <a:ext uri="{9D8B030D-6E8A-4147-A177-3AD203B41FA5}">
                      <a16:colId xmlns:a16="http://schemas.microsoft.com/office/drawing/2014/main" val="1461552109"/>
                    </a:ext>
                  </a:extLst>
                </a:gridCol>
                <a:gridCol w="1486837">
                  <a:extLst>
                    <a:ext uri="{9D8B030D-6E8A-4147-A177-3AD203B41FA5}">
                      <a16:colId xmlns:a16="http://schemas.microsoft.com/office/drawing/2014/main" val="1540028498"/>
                    </a:ext>
                  </a:extLst>
                </a:gridCol>
                <a:gridCol w="1486837">
                  <a:extLst>
                    <a:ext uri="{9D8B030D-6E8A-4147-A177-3AD203B41FA5}">
                      <a16:colId xmlns:a16="http://schemas.microsoft.com/office/drawing/2014/main" val="1685036952"/>
                    </a:ext>
                  </a:extLst>
                </a:gridCol>
                <a:gridCol w="1486837">
                  <a:extLst>
                    <a:ext uri="{9D8B030D-6E8A-4147-A177-3AD203B41FA5}">
                      <a16:colId xmlns:a16="http://schemas.microsoft.com/office/drawing/2014/main" val="2269653817"/>
                    </a:ext>
                  </a:extLst>
                </a:gridCol>
                <a:gridCol w="1486837">
                  <a:extLst>
                    <a:ext uri="{9D8B030D-6E8A-4147-A177-3AD203B41FA5}">
                      <a16:colId xmlns:a16="http://schemas.microsoft.com/office/drawing/2014/main" val="3174467217"/>
                    </a:ext>
                  </a:extLst>
                </a:gridCol>
              </a:tblGrid>
              <a:tr h="5595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شرح- مبالغ به میلیون ریال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1399/02/24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1397/10/30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1396/10/30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866916"/>
                  </a:ext>
                </a:extLst>
              </a:tr>
              <a:tr h="3957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روز پرتفوی بورسی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1,248,686,898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427,340,186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215,787,507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۹۶,۷۲۵,۵۷۶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56925"/>
                  </a:ext>
                </a:extLst>
              </a:tr>
              <a:tr h="3821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کسر می‌شود: بهای تمام‌شده پرتفوی بورسی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73,565,067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58,091,720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51,083,392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۴۶,۵۰۵,۷۱۴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396959"/>
                  </a:ext>
                </a:extLst>
              </a:tr>
              <a:tr h="3821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ارزش‌افزوده پرتفوی بورسی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1,175,121,831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369,248,466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164,704,115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۵۰,۲۱۹,۸۶۲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487190"/>
                  </a:ext>
                </a:extLst>
              </a:tr>
              <a:tr h="3821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حقوق صاحبان سهام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68,353,323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68,486,255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53,476,083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47,169,275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490967"/>
                  </a:ext>
                </a:extLst>
              </a:tr>
              <a:tr h="3821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خالص ارزش دارایی‌های شرکت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1,243,475,154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437,734,721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218,180,198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97,389,137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452673"/>
                  </a:ext>
                </a:extLst>
              </a:tr>
              <a:tr h="3821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355820"/>
                  </a:ext>
                </a:extLst>
              </a:tr>
              <a:tr h="45034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خالص ارزش دارایی‌های بورسی هر سهم (ريال)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41,449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14,591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7,273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۳,۲۴۶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949415"/>
                  </a:ext>
                </a:extLst>
              </a:tr>
              <a:tr h="3821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قیمت - (ریال)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21,328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8,435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4,425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۲,۱۹۷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820408"/>
                  </a:ext>
                </a:extLst>
              </a:tr>
              <a:tr h="4639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نسبت قیمت به خالص ارزش دارایی‌های </a:t>
                      </a:r>
                      <a:r>
                        <a:rPr lang="fa-I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بورسی -</a:t>
                      </a:r>
                      <a:r>
                        <a:rPr lang="fa-I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NAV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6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51%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888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91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a-IR" dirty="0" smtClean="0"/>
              <a:t>شرکت گروه مدیریت سرمایه‌گذاری امید در یک نگاه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447" y="1057834"/>
            <a:ext cx="10515600" cy="4868209"/>
          </a:xfrm>
        </p:spPr>
        <p:txBody>
          <a:bodyPr>
            <a:normAutofit fontScale="85000" lnSpcReduction="20000"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buFont typeface="Wingdings" panose="05000000000000000000" pitchFamily="2" charset="2"/>
              <a:buChar char="q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شرکت گروه مدیریت سرمایه‌گذاری امید به عنوان بزرگ‌ترین هلدینگ معدنی کشور جایگاه ویژه‌ای در اقتصاد ملی و بخصوص بخش صنایع معدنی دارد. سهم شرکت‌های تابعه گروه امید از کل تولید سنگ آهن کشور بر اساس آمار رسمی سازمان ایمیدرو در سال 1398 معادل 79 درصد می‌باشد.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buFont typeface="Wingdings" panose="05000000000000000000" pitchFamily="2" charset="2"/>
              <a:buChar char="q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همچنین شرکت گروه مدیریت سرمایه‌گذاری امید جزء بزرگ‌ترین تولید کنندگان برق، سیمان و سفال، مخازن </a:t>
            </a:r>
            <a:r>
              <a:rPr lang="en-US" sz="2200" b="1" dirty="0" smtClean="0">
                <a:solidFill>
                  <a:prstClr val="black"/>
                </a:solidFill>
                <a:cs typeface="B Nazanin" pitchFamily="2" charset="-78"/>
              </a:rPr>
              <a:t>CNG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 و لاستیک در کشور می‌باشد.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buFont typeface="Wingdings" panose="05000000000000000000" pitchFamily="2" charset="2"/>
              <a:buChar char="q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 شرکت گروه مدیریت سرمایه‌گذاری امید در حال حاضر 25 درصد از مخازن ذخیره‌سازی نفت خام کشور را در اختیار داشته و با بهره‌برداری از طرح مخازن ذخیره‌سازی نفت خام جاسک در سال 1400 با سهم بازار 40 درصدی بزرگ‌ترین شرکت در صنعت ذخیره‌سازی نفت خام در بین تمامی شرکت‌های دولتی و خصوصی کشور خواهد بود.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buFont typeface="Wingdings" panose="05000000000000000000" pitchFamily="2" charset="2"/>
              <a:buChar char="q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شرکت گروه مدیریت سرمایه‌گذاری امید به واسطه سهامداری در نهادهای مالی، نقش مهمی در </a:t>
            </a: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بازار سرمایه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 کشور ایفا می‌کند.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buFont typeface="Wingdings" panose="05000000000000000000" pitchFamily="2" charset="2"/>
              <a:buChar char="q"/>
              <a:defRPr/>
            </a:pP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بر اساس </a:t>
            </a:r>
            <a:r>
              <a:rPr lang="fa-IR" sz="2200" b="1" dirty="0">
                <a:solidFill>
                  <a:prstClr val="black"/>
                </a:solidFill>
                <a:cs typeface="B Nazanin" pitchFamily="2" charset="-78"/>
              </a:rPr>
              <a:t>سند راهبردی، چشم انداز </a:t>
            </a:r>
            <a:r>
              <a:rPr lang="fa-IR" sz="2200" b="1" dirty="0" smtClean="0">
                <a:solidFill>
                  <a:prstClr val="black"/>
                </a:solidFill>
                <a:cs typeface="B Nazanin" pitchFamily="2" charset="-78"/>
              </a:rPr>
              <a:t>شرکت گروه مدیریت سرمایه‌گذاری امید، </a:t>
            </a:r>
            <a:r>
              <a:rPr lang="fa-IR" sz="2200" b="1" dirty="0" smtClean="0">
                <a:cs typeface="B Nazanin" pitchFamily="2" charset="-78"/>
              </a:rPr>
              <a:t>احراز رتبه اول در هلدینگ‌های چند رشته‌ای صنعتی کشور و دستیابی به جایگاه ویژه درمنطقه است.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823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39028759"/>
              </p:ext>
            </p:extLst>
          </p:nvPr>
        </p:nvGraphicFramePr>
        <p:xfrm>
          <a:off x="856130" y="141009"/>
          <a:ext cx="10515600" cy="872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50</a:t>
            </a:fld>
            <a:endParaRPr lang="fa-IR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934910"/>
              </p:ext>
            </p:extLst>
          </p:nvPr>
        </p:nvGraphicFramePr>
        <p:xfrm>
          <a:off x="755073" y="1172094"/>
          <a:ext cx="10533530" cy="433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9406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4894"/>
            <a:ext cx="11491545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 smtClean="0"/>
              <a:t>روند قیمت هر سهم و خالص ارزش دارایی‌های هر سهم در دوره‌های‌ مالی 94/10/30 الی - 99/02/27 </a:t>
            </a:r>
            <a:r>
              <a:rPr lang="fa-IR" sz="2000" dirty="0" smtClean="0"/>
              <a:t>ارقام </a:t>
            </a:r>
            <a:r>
              <a:rPr lang="fa-IR" sz="2000" dirty="0"/>
              <a:t>به ریال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51</a:t>
            </a:fld>
            <a:endParaRPr lang="fa-IR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588974"/>
              </p:ext>
            </p:extLst>
          </p:nvPr>
        </p:nvGraphicFramePr>
        <p:xfrm>
          <a:off x="684822" y="1264557"/>
          <a:ext cx="10883900" cy="3690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66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0411" y="104215"/>
            <a:ext cx="10515600" cy="540310"/>
          </a:xfrm>
          <a:prstGeom prst="rect">
            <a:avLst/>
          </a:prstGeom>
        </p:spPr>
        <p:txBody>
          <a:bodyPr/>
          <a:lstStyle/>
          <a:p>
            <a:pPr lvl="0" algn="ctr" rtl="1"/>
            <a:r>
              <a:rPr lang="fa-IR" sz="2800" dirty="0" smtClean="0">
                <a:solidFill>
                  <a:srgbClr val="822B00"/>
                </a:solidFill>
                <a:cs typeface="+mj-cs"/>
              </a:rPr>
              <a:t>گزیده اطلاعات تلفیقی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52</a:t>
            </a:fld>
            <a:endParaRPr lang="fa-IR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614818"/>
              </p:ext>
            </p:extLst>
          </p:nvPr>
        </p:nvGraphicFramePr>
        <p:xfrm>
          <a:off x="838202" y="644525"/>
          <a:ext cx="10819803" cy="5263912"/>
        </p:xfrm>
        <a:graphic>
          <a:graphicData uri="http://schemas.openxmlformats.org/drawingml/2006/table">
            <a:tbl>
              <a:tblPr rtl="1"/>
              <a:tblGrid>
                <a:gridCol w="3578859">
                  <a:extLst>
                    <a:ext uri="{9D8B030D-6E8A-4147-A177-3AD203B41FA5}">
                      <a16:colId xmlns:a16="http://schemas.microsoft.com/office/drawing/2014/main" val="3197980408"/>
                    </a:ext>
                  </a:extLst>
                </a:gridCol>
                <a:gridCol w="2413648">
                  <a:extLst>
                    <a:ext uri="{9D8B030D-6E8A-4147-A177-3AD203B41FA5}">
                      <a16:colId xmlns:a16="http://schemas.microsoft.com/office/drawing/2014/main" val="2898967453"/>
                    </a:ext>
                  </a:extLst>
                </a:gridCol>
                <a:gridCol w="2413648">
                  <a:extLst>
                    <a:ext uri="{9D8B030D-6E8A-4147-A177-3AD203B41FA5}">
                      <a16:colId xmlns:a16="http://schemas.microsoft.com/office/drawing/2014/main" val="3019971141"/>
                    </a:ext>
                  </a:extLst>
                </a:gridCol>
                <a:gridCol w="2413648">
                  <a:extLst>
                    <a:ext uri="{9D8B030D-6E8A-4147-A177-3AD203B41FA5}">
                      <a16:colId xmlns:a16="http://schemas.microsoft.com/office/drawing/2014/main" val="1911728334"/>
                    </a:ext>
                  </a:extLst>
                </a:gridCol>
              </a:tblGrid>
              <a:tr h="287331">
                <a:tc>
                  <a:txBody>
                    <a:bodyPr/>
                    <a:lstStyle/>
                    <a:p>
                      <a:pPr algn="r" rtl="1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(مبالغ به میلیون ریال)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738162"/>
                  </a:ext>
                </a:extLst>
              </a:tr>
              <a:tr h="321811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الف) اطلاعات عملکرد مالی طی دوره: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1397/10/30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1396/10/30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344297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16,599,561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14,701,522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18,979,963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556964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(هزینه) های غیر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843,602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379,101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323,971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506474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خالص- پس از کسر مالیات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47,450,174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27,566,048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16,942,658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275423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تعدیلات سنواتی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(667,145)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(550,071)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(107,983)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624584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وجوه نقد حاصل از فعالیتهای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18,827,113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13,795,397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4,229,279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842741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ب) اطلاعات وضعیت مالی در پایان سال: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808585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دارایی­ها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192,590,572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157,856,000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122,159,680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6332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بدهی­ها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73,507,615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76,851,219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60,012,009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00302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 ثبت‌شده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30.000.000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30.000.000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563986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حقوق صاحبان سهام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119,082,957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81,004,781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62,147,671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281617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پ) نرخ بازده (درصد):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398842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نرخ بازده </a:t>
                      </a:r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دارایی­ها ـ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ROA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6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869655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نرخ بازده حقوق صاحبان </a:t>
                      </a:r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سهام</a:t>
                      </a:r>
                      <a:r>
                        <a:rPr lang="fa-I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ـ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ROE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6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826957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ت) سایر اطلاعات: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120869"/>
                  </a:ext>
                </a:extLst>
              </a:tr>
              <a:tr h="31031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تعداد کارکنان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2,310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2,491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2,649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429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03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859" y="176867"/>
            <a:ext cx="10515600" cy="531346"/>
          </a:xfrm>
          <a:prstGeom prst="rect">
            <a:avLst/>
          </a:prstGeom>
        </p:spPr>
        <p:txBody>
          <a:bodyPr/>
          <a:lstStyle/>
          <a:p>
            <a:pPr lvl="0" algn="ctr" rtl="1"/>
            <a:r>
              <a:rPr lang="fa-IR" sz="2800" dirty="0" smtClean="0">
                <a:solidFill>
                  <a:srgbClr val="822B00"/>
                </a:solidFill>
                <a:cs typeface="+mj-cs"/>
              </a:rPr>
              <a:t>گزیده اطلاعات عملکرد شرکت اصلی</a:t>
            </a:r>
            <a:endParaRPr lang="fa-IR" dirty="0" smtClean="0">
              <a:solidFill>
                <a:srgbClr val="822B00"/>
              </a:solidFill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53</a:t>
            </a:fld>
            <a:endParaRPr lang="fa-IR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837659"/>
              </p:ext>
            </p:extLst>
          </p:nvPr>
        </p:nvGraphicFramePr>
        <p:xfrm>
          <a:off x="1107830" y="911531"/>
          <a:ext cx="10395927" cy="4785881"/>
        </p:xfrm>
        <a:graphic>
          <a:graphicData uri="http://schemas.openxmlformats.org/drawingml/2006/table">
            <a:tbl>
              <a:tblPr rtl="1"/>
              <a:tblGrid>
                <a:gridCol w="3849938">
                  <a:extLst>
                    <a:ext uri="{9D8B030D-6E8A-4147-A177-3AD203B41FA5}">
                      <a16:colId xmlns:a16="http://schemas.microsoft.com/office/drawing/2014/main" val="3857415561"/>
                    </a:ext>
                  </a:extLst>
                </a:gridCol>
                <a:gridCol w="2346055">
                  <a:extLst>
                    <a:ext uri="{9D8B030D-6E8A-4147-A177-3AD203B41FA5}">
                      <a16:colId xmlns:a16="http://schemas.microsoft.com/office/drawing/2014/main" val="122831860"/>
                    </a:ext>
                  </a:extLst>
                </a:gridCol>
                <a:gridCol w="2099967">
                  <a:extLst>
                    <a:ext uri="{9D8B030D-6E8A-4147-A177-3AD203B41FA5}">
                      <a16:colId xmlns:a16="http://schemas.microsoft.com/office/drawing/2014/main" val="2303367204"/>
                    </a:ext>
                  </a:extLst>
                </a:gridCol>
                <a:gridCol w="2099967">
                  <a:extLst>
                    <a:ext uri="{9D8B030D-6E8A-4147-A177-3AD203B41FA5}">
                      <a16:colId xmlns:a16="http://schemas.microsoft.com/office/drawing/2014/main" val="1998645595"/>
                    </a:ext>
                  </a:extLst>
                </a:gridCol>
              </a:tblGrid>
              <a:tr h="28152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(مبالغ به میلیون ریال)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941873"/>
                  </a:ext>
                </a:extLst>
              </a:tr>
              <a:tr h="389801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الف)اطلاعات عملکرد مالی طی دوره: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1397/10/30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1396/1030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437522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درآمد‌های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34,958,155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25,489,283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10,298,115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769723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34,904,963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25,532,618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10,147,641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077904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(هزینه)های غیر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519,911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37,215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47,076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350901"/>
                  </a:ext>
                </a:extLst>
              </a:tr>
              <a:tr h="3356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خالص- پس از کسر مالیات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23,859,374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14,857,606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10,306,775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740848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وجوه نقد حاصل از فعالیت‌های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11,976,299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5,075,636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2,214,489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473253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ب) اطلاعات وضعیت مالی در پایان سال: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4986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دارایی‌ها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123,107,246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107,140,967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89,464,877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193543"/>
                  </a:ext>
                </a:extLst>
              </a:tr>
              <a:tr h="270695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بدهی‌ها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54,620,991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53,514,086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42,295,602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842021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 ثبت‌شده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255764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حقوق صاحبان سهام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68,486,255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53,626,881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47,169,275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181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پ) نرخ بازده (درصد):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663160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نرخ بازده دارایی­ها ـ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ROA</a:t>
                      </a:r>
                      <a:endParaRPr lang="fa-IR" sz="12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6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234940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نرخ بازده حقوق صاحبان سهام</a:t>
                      </a:r>
                      <a:r>
                        <a:rPr lang="fa-IR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ـ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ROE</a:t>
                      </a:r>
                      <a:endParaRPr lang="fa-IR" sz="12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6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43437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r" rtl="1" fontAlgn="ctr"/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91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66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36986776"/>
              </p:ext>
            </p:extLst>
          </p:nvPr>
        </p:nvGraphicFramePr>
        <p:xfrm>
          <a:off x="865095" y="125506"/>
          <a:ext cx="10515600" cy="886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54</a:t>
            </a:fld>
            <a:endParaRPr lang="fa-IR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129317"/>
              </p:ext>
            </p:extLst>
          </p:nvPr>
        </p:nvGraphicFramePr>
        <p:xfrm>
          <a:off x="2639291" y="1130297"/>
          <a:ext cx="6523759" cy="4836640"/>
        </p:xfrm>
        <a:graphic>
          <a:graphicData uri="http://schemas.openxmlformats.org/drawingml/2006/table">
            <a:tbl>
              <a:tblPr rtl="1"/>
              <a:tblGrid>
                <a:gridCol w="4389982">
                  <a:extLst>
                    <a:ext uri="{9D8B030D-6E8A-4147-A177-3AD203B41FA5}">
                      <a16:colId xmlns:a16="http://schemas.microsoft.com/office/drawing/2014/main" val="1380061505"/>
                    </a:ext>
                  </a:extLst>
                </a:gridCol>
                <a:gridCol w="2133777">
                  <a:extLst>
                    <a:ext uri="{9D8B030D-6E8A-4147-A177-3AD203B41FA5}">
                      <a16:colId xmlns:a16="http://schemas.microsoft.com/office/drawing/2014/main" val="2582158946"/>
                    </a:ext>
                  </a:extLst>
                </a:gridCol>
              </a:tblGrid>
              <a:tr h="43052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 (مبالغ به 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عملکرد سال مالی منتهی به 98/10/30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67709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حاصل از سرمایه‌گذاری‌ها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29,908,044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654614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حاصل از فروش سهام شرکت‌ها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4,997,248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828802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سـود ناخالـص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34,905,292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643461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 درآمدهای حاصل از سرمایه گذاری‌ها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52,863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31609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 اقلام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153,943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48669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هزینه‌های اداري ، عمومي  و تشکیلاتی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(207,135)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7969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سـود عملياتـي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34,904,963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264607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خسارت تأخیر تأدیه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(11,553,349)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450116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هزینه مالی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756255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خالص  درآمدها و (هزینه‌های) متفرقه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519,911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614013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سـود  قبـل از ماليـات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23,871,525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630315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مـاليـات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(12,151)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616449"/>
                  </a:ext>
                </a:extLst>
              </a:tr>
              <a:tr h="3251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سـود خـالـص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23,859,374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31295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سـرمـایـه (میلیون ریال)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138117"/>
                  </a:ext>
                </a:extLst>
              </a:tr>
              <a:tr h="2914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سـود هر سهـم </a:t>
                      </a:r>
                      <a:r>
                        <a:rPr lang="fa-I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EPS</a:t>
                      </a:r>
                      <a:r>
                        <a:rPr lang="fa-I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ریال</a:t>
                      </a:r>
                      <a:endParaRPr lang="fa-IR" sz="18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795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485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0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11307" y="125506"/>
            <a:ext cx="10515600" cy="645459"/>
          </a:xfrm>
          <a:prstGeom prst="rect">
            <a:avLst/>
          </a:prstGeom>
        </p:spPr>
        <p:txBody>
          <a:bodyPr/>
          <a:lstStyle/>
          <a:p>
            <a:pPr lvl="0" algn="ctr" rtl="1"/>
            <a:r>
              <a:rPr lang="fa-IR" sz="2800" dirty="0" smtClean="0">
                <a:solidFill>
                  <a:srgbClr val="822B00"/>
                </a:solidFill>
                <a:latin typeface="+mn-lt"/>
                <a:cs typeface="+mj-cs"/>
              </a:rPr>
              <a:t>درآمد حاصل از سرمایه‏گذاری‌ها (سود سهام)‏</a:t>
            </a:r>
            <a:endParaRPr lang="fa-IR" sz="2800" dirty="0">
              <a:solidFill>
                <a:srgbClr val="822B00"/>
              </a:solidFill>
              <a:latin typeface="+mn-lt"/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55</a:t>
            </a:fld>
            <a:endParaRPr lang="fa-IR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93377324"/>
              </p:ext>
            </p:extLst>
          </p:nvPr>
        </p:nvGraphicFramePr>
        <p:xfrm>
          <a:off x="267609" y="770965"/>
          <a:ext cx="6792614" cy="5278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783795"/>
              </p:ext>
            </p:extLst>
          </p:nvPr>
        </p:nvGraphicFramePr>
        <p:xfrm>
          <a:off x="811307" y="1140616"/>
          <a:ext cx="11190925" cy="4429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72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Chart bld="category"/>
        </p:bldSub>
      </p:bldGraphic>
      <p:bldGraphic spid="6" grpId="0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10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/>
              <a:t>فصل پنجم : طرح‌های توسعه شرکت‌های زیرمجموعه</a:t>
            </a:r>
            <a:endParaRPr lang="fa-IR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929584"/>
              </p:ext>
            </p:extLst>
          </p:nvPr>
        </p:nvGraphicFramePr>
        <p:xfrm>
          <a:off x="838200" y="1425388"/>
          <a:ext cx="10515600" cy="4751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56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55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806" y="0"/>
            <a:ext cx="10515600" cy="94129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fa-IR" sz="2800" dirty="0" smtClean="0"/>
              <a:t>طرح های توسعه شرکت‌های زیر مجموعه</a:t>
            </a:r>
            <a:endParaRPr lang="fa-IR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47" y="6419103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57</a:t>
            </a:fld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85" y="1157656"/>
            <a:ext cx="11884639" cy="481466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fa-IR" b="1" u="sng" dirty="0"/>
              <a:t>شركت معدنی </a:t>
            </a:r>
            <a:r>
              <a:rPr lang="fa-IR" b="1" u="sng" dirty="0" smtClean="0"/>
              <a:t>و صنعتی </a:t>
            </a:r>
            <a:r>
              <a:rPr lang="fa-IR" b="1" u="sng" dirty="0"/>
              <a:t>چادرملو </a:t>
            </a:r>
            <a:endParaRPr lang="en-US" b="1" u="sng" dirty="0"/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schemeClr val="tx1"/>
                </a:solidFill>
              </a:rPr>
              <a:t>احداث 2 واحد نورد به ظرفیت سالانه 1.1 </a:t>
            </a:r>
            <a:r>
              <a:rPr lang="fa-IR" sz="2400" b="1" dirty="0" smtClean="0">
                <a:solidFill>
                  <a:schemeClr val="tx1"/>
                </a:solidFill>
              </a:rPr>
              <a:t>میلیون </a:t>
            </a:r>
            <a:r>
              <a:rPr lang="fa-IR" sz="2400" b="1" dirty="0">
                <a:solidFill>
                  <a:schemeClr val="tx1"/>
                </a:solidFill>
              </a:rPr>
              <a:t>تن میلگرد در جوار کارخانه </a:t>
            </a:r>
            <a:r>
              <a:rPr lang="fa-IR" sz="2400" b="1" dirty="0" smtClean="0">
                <a:solidFill>
                  <a:schemeClr val="tx1"/>
                </a:solidFill>
              </a:rPr>
              <a:t>فولادسازی</a:t>
            </a:r>
            <a:r>
              <a:rPr lang="fa-IR" sz="2400" b="1" dirty="0">
                <a:solidFill>
                  <a:schemeClr val="tx1"/>
                </a:solidFill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fa-IR" sz="2400" dirty="0" smtClean="0">
                <a:solidFill>
                  <a:schemeClr val="tx1"/>
                </a:solidFill>
              </a:rPr>
              <a:t>سرمایه‌گذاری مورد نیاز 11.673 میلیارد ریال (استفاده </a:t>
            </a:r>
            <a:r>
              <a:rPr lang="fa-IR" sz="2400" dirty="0">
                <a:solidFill>
                  <a:schemeClr val="tx1"/>
                </a:solidFill>
              </a:rPr>
              <a:t>از فاینانس خارجی</a:t>
            </a:r>
            <a:r>
              <a:rPr lang="fa-IR" sz="2400" dirty="0" smtClean="0">
                <a:solidFill>
                  <a:schemeClr val="tx1"/>
                </a:solidFill>
              </a:rPr>
              <a:t>).</a:t>
            </a:r>
            <a:endParaRPr lang="en-US" sz="2400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schemeClr val="tx1"/>
                </a:solidFill>
              </a:rPr>
              <a:t>مشارکت در استخراج سنگ آهن از معدن یوگی </a:t>
            </a:r>
            <a:r>
              <a:rPr lang="fa-IR" sz="2400" b="1" dirty="0" smtClean="0">
                <a:solidFill>
                  <a:schemeClr val="tx1"/>
                </a:solidFill>
              </a:rPr>
              <a:t>استرالیا با </a:t>
            </a:r>
            <a:r>
              <a:rPr lang="fa-IR" sz="2400" b="1" dirty="0">
                <a:solidFill>
                  <a:schemeClr val="tx1"/>
                </a:solidFill>
              </a:rPr>
              <a:t>مشارکت </a:t>
            </a:r>
            <a:r>
              <a:rPr lang="fa-IR" sz="2400" b="1" dirty="0" smtClean="0">
                <a:solidFill>
                  <a:schemeClr val="tx1"/>
                </a:solidFill>
              </a:rPr>
              <a:t>شرکت‌های </a:t>
            </a:r>
            <a:r>
              <a:rPr lang="fa-IR" sz="2400" b="1" dirty="0">
                <a:solidFill>
                  <a:schemeClr val="tx1"/>
                </a:solidFill>
              </a:rPr>
              <a:t>صنعتی و معدنی </a:t>
            </a:r>
            <a:r>
              <a:rPr lang="fa-IR" sz="2400" b="1" dirty="0" smtClean="0">
                <a:solidFill>
                  <a:schemeClr val="tx1"/>
                </a:solidFill>
              </a:rPr>
              <a:t>گل‌گهر</a:t>
            </a:r>
            <a:r>
              <a:rPr lang="fa-IR" sz="2400" b="1" dirty="0">
                <a:solidFill>
                  <a:schemeClr val="tx1"/>
                </a:solidFill>
              </a:rPr>
              <a:t>، فولاد هرمزگان و فکور صنعت به میزان مشارکت 25% هر </a:t>
            </a:r>
            <a:r>
              <a:rPr lang="fa-IR" sz="2400" b="1" dirty="0" smtClean="0">
                <a:solidFill>
                  <a:schemeClr val="tx1"/>
                </a:solidFill>
              </a:rPr>
              <a:t>سهامدار.</a:t>
            </a:r>
            <a:endParaRPr lang="en-US" sz="2400" b="1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fa-IR" sz="2400" dirty="0" smtClean="0">
                <a:solidFill>
                  <a:schemeClr val="tx1"/>
                </a:solidFill>
              </a:rPr>
              <a:t>طرح فوق در </a:t>
            </a:r>
            <a:r>
              <a:rPr lang="fa-IR" sz="2400" dirty="0">
                <a:solidFill>
                  <a:schemeClr val="tx1"/>
                </a:solidFill>
              </a:rPr>
              <a:t>راستای </a:t>
            </a:r>
            <a:r>
              <a:rPr lang="fa-IR" sz="2400" dirty="0" smtClean="0">
                <a:solidFill>
                  <a:schemeClr val="tx1"/>
                </a:solidFill>
              </a:rPr>
              <a:t>بهره‌برداری </a:t>
            </a:r>
            <a:r>
              <a:rPr lang="fa-IR" sz="2400" dirty="0">
                <a:solidFill>
                  <a:schemeClr val="tx1"/>
                </a:solidFill>
              </a:rPr>
              <a:t>از </a:t>
            </a:r>
            <a:r>
              <a:rPr lang="fa-IR" sz="2400" dirty="0" smtClean="0">
                <a:solidFill>
                  <a:schemeClr val="tx1"/>
                </a:solidFill>
              </a:rPr>
              <a:t>سنگ‌آهن </a:t>
            </a:r>
            <a:r>
              <a:rPr lang="fa-IR" sz="2400" dirty="0">
                <a:solidFill>
                  <a:schemeClr val="tx1"/>
                </a:solidFill>
              </a:rPr>
              <a:t>در استرالیا و تولید </a:t>
            </a:r>
            <a:r>
              <a:rPr lang="fa-IR" sz="2400" dirty="0" smtClean="0">
                <a:solidFill>
                  <a:schemeClr val="tx1"/>
                </a:solidFill>
              </a:rPr>
              <a:t>12/5 میلیون </a:t>
            </a:r>
            <a:r>
              <a:rPr lang="fa-IR" sz="2400" dirty="0">
                <a:solidFill>
                  <a:schemeClr val="tx1"/>
                </a:solidFill>
              </a:rPr>
              <a:t>تن کنسانتره </a:t>
            </a:r>
            <a:r>
              <a:rPr lang="fa-IR" sz="2400" dirty="0" smtClean="0">
                <a:solidFill>
                  <a:schemeClr val="tx1"/>
                </a:solidFill>
              </a:rPr>
              <a:t>می‌باشد</a:t>
            </a:r>
            <a:r>
              <a:rPr lang="fa-IR" sz="2400" dirty="0">
                <a:solidFill>
                  <a:schemeClr val="tx1"/>
                </a:solidFill>
              </a:rPr>
              <a:t>. ذخیره معدن 2 میلیارد تن است. </a:t>
            </a:r>
            <a:endParaRPr lang="en-US" sz="24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fa-IR" sz="2400" dirty="0" smtClean="0">
                <a:solidFill>
                  <a:schemeClr val="tx1"/>
                </a:solidFill>
              </a:rPr>
              <a:t> در فاز اول بهره‌برداری </a:t>
            </a:r>
            <a:r>
              <a:rPr lang="fa-IR" sz="2400" dirty="0">
                <a:solidFill>
                  <a:schemeClr val="tx1"/>
                </a:solidFill>
              </a:rPr>
              <a:t>به میزان 5 میلیون تن کنسانتره </a:t>
            </a:r>
            <a:r>
              <a:rPr lang="fa-IR" sz="2400" dirty="0" smtClean="0">
                <a:solidFill>
                  <a:schemeClr val="tx1"/>
                </a:solidFill>
              </a:rPr>
              <a:t>است.</a:t>
            </a:r>
            <a:endParaRPr lang="en-US" sz="24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fa-IR" sz="2400" dirty="0" smtClean="0">
                <a:solidFill>
                  <a:schemeClr val="tx1"/>
                </a:solidFill>
              </a:rPr>
              <a:t>85</a:t>
            </a:r>
            <a:r>
              <a:rPr lang="fa-IR" sz="2400" dirty="0">
                <a:solidFill>
                  <a:schemeClr val="tx1"/>
                </a:solidFill>
              </a:rPr>
              <a:t>% از منابع مورد نیاز طرح از طریق دریافت تسهیلات فاینانس از </a:t>
            </a:r>
            <a:r>
              <a:rPr lang="fa-IR" sz="2400" dirty="0" smtClean="0">
                <a:solidFill>
                  <a:schemeClr val="tx1"/>
                </a:solidFill>
              </a:rPr>
              <a:t>استرالیا </a:t>
            </a:r>
            <a:r>
              <a:rPr lang="fa-IR" sz="2400" dirty="0">
                <a:solidFill>
                  <a:schemeClr val="tx1"/>
                </a:solidFill>
              </a:rPr>
              <a:t>صورت خواهد گرفت.</a:t>
            </a:r>
            <a:endParaRPr lang="en-US" sz="24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fa-IR" sz="2400" dirty="0" smtClean="0">
                <a:solidFill>
                  <a:schemeClr val="tx1"/>
                </a:solidFill>
              </a:rPr>
              <a:t>سرمایه‌گذاری </a:t>
            </a:r>
            <a:r>
              <a:rPr lang="fa-IR" sz="2400" dirty="0">
                <a:solidFill>
                  <a:schemeClr val="tx1"/>
                </a:solidFill>
              </a:rPr>
              <a:t>مورد </a:t>
            </a:r>
            <a:r>
              <a:rPr lang="fa-IR" sz="2400" dirty="0" smtClean="0">
                <a:solidFill>
                  <a:schemeClr val="tx1"/>
                </a:solidFill>
              </a:rPr>
              <a:t>نیاز طرح  240 میلیون یورو است.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fa-I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0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598" y="38421"/>
            <a:ext cx="10515600" cy="94129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fa-IR" sz="2800" dirty="0" smtClean="0"/>
              <a:t>طرح های توسعه شرکت‌های زیر مجموعه</a:t>
            </a:r>
            <a:endParaRPr lang="fa-IR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47" y="6419103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58</a:t>
            </a:fld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5598" y="1090498"/>
            <a:ext cx="10682654" cy="44978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a-IR" sz="2000" b="1" u="sng" dirty="0" smtClean="0"/>
              <a:t>ادامه طرح‌های توسعه شرکت معدنی و صنعتی چادرملو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200" b="1" dirty="0" smtClean="0">
                <a:solidFill>
                  <a:schemeClr val="tx1"/>
                </a:solidFill>
              </a:rPr>
              <a:t>احداث </a:t>
            </a:r>
            <a:r>
              <a:rPr lang="fa-IR" sz="2200" b="1" dirty="0">
                <a:solidFill>
                  <a:schemeClr val="tx1"/>
                </a:solidFill>
              </a:rPr>
              <a:t>کارخانه </a:t>
            </a:r>
            <a:r>
              <a:rPr lang="fa-IR" sz="2200" b="1" dirty="0" smtClean="0">
                <a:solidFill>
                  <a:schemeClr val="tx1"/>
                </a:solidFill>
              </a:rPr>
              <a:t>گندله‌سازی </a:t>
            </a:r>
            <a:r>
              <a:rPr lang="fa-IR" sz="2200" b="1" dirty="0">
                <a:solidFill>
                  <a:schemeClr val="tx1"/>
                </a:solidFill>
              </a:rPr>
              <a:t>جدید با ظرفیت تولید سالیانه 4 میلیون </a:t>
            </a:r>
            <a:r>
              <a:rPr lang="fa-IR" sz="2200" b="1" dirty="0" smtClean="0">
                <a:solidFill>
                  <a:schemeClr val="tx1"/>
                </a:solidFill>
              </a:rPr>
              <a:t>تن.</a:t>
            </a:r>
          </a:p>
          <a:p>
            <a:pPr>
              <a:lnSpc>
                <a:spcPct val="100000"/>
              </a:lnSpc>
            </a:pPr>
            <a:r>
              <a:rPr lang="fa-IR" sz="2200" dirty="0" smtClean="0">
                <a:solidFill>
                  <a:schemeClr val="tx1"/>
                </a:solidFill>
              </a:rPr>
              <a:t>سرمایه‌گذاری </a:t>
            </a:r>
            <a:r>
              <a:rPr lang="fa-IR" sz="2200" dirty="0">
                <a:solidFill>
                  <a:schemeClr val="tx1"/>
                </a:solidFill>
              </a:rPr>
              <a:t>مورد نیاز </a:t>
            </a:r>
            <a:r>
              <a:rPr lang="fa-IR" sz="2200" dirty="0" smtClean="0">
                <a:solidFill>
                  <a:schemeClr val="tx1"/>
                </a:solidFill>
              </a:rPr>
              <a:t>26.771 </a:t>
            </a:r>
            <a:r>
              <a:rPr lang="fa-IR" sz="2200" dirty="0">
                <a:solidFill>
                  <a:schemeClr val="tx1"/>
                </a:solidFill>
              </a:rPr>
              <a:t>میلیارد </a:t>
            </a:r>
            <a:r>
              <a:rPr lang="fa-IR" sz="2200" dirty="0" smtClean="0">
                <a:solidFill>
                  <a:schemeClr val="tx1"/>
                </a:solidFill>
              </a:rPr>
              <a:t>ریال 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200" b="1" dirty="0" smtClean="0">
                <a:solidFill>
                  <a:schemeClr val="tx1"/>
                </a:solidFill>
              </a:rPr>
              <a:t>آماده‌سازی </a:t>
            </a:r>
            <a:r>
              <a:rPr lang="fa-IR" sz="2200" b="1" dirty="0">
                <a:solidFill>
                  <a:schemeClr val="tx1"/>
                </a:solidFill>
              </a:rPr>
              <a:t>و انجام اکتشافات مقدماتی و دستیابی به توده معدنی در معدن </a:t>
            </a:r>
            <a:r>
              <a:rPr lang="en-US" sz="2200" b="1" dirty="0" smtClean="0">
                <a:solidFill>
                  <a:schemeClr val="tx1"/>
                </a:solidFill>
              </a:rPr>
              <a:t>D19</a:t>
            </a:r>
            <a:r>
              <a:rPr lang="fa-IR" sz="2200" b="1" dirty="0" smtClean="0">
                <a:solidFill>
                  <a:schemeClr val="tx1"/>
                </a:solidFill>
              </a:rPr>
              <a:t>،.</a:t>
            </a:r>
          </a:p>
          <a:p>
            <a:pPr algn="just">
              <a:lnSpc>
                <a:spcPct val="100000"/>
              </a:lnSpc>
            </a:pPr>
            <a:r>
              <a:rPr lang="fa-IR" sz="2200" dirty="0" smtClean="0">
                <a:solidFill>
                  <a:schemeClr val="tx1"/>
                </a:solidFill>
              </a:rPr>
              <a:t>سرمایه‌گذاری </a:t>
            </a:r>
            <a:r>
              <a:rPr lang="fa-IR" sz="2200" dirty="0">
                <a:solidFill>
                  <a:schemeClr val="tx1"/>
                </a:solidFill>
              </a:rPr>
              <a:t>مورد نیاز به میزان </a:t>
            </a:r>
            <a:r>
              <a:rPr lang="fa-IR" sz="2200" dirty="0" smtClean="0">
                <a:solidFill>
                  <a:schemeClr val="tx1"/>
                </a:solidFill>
              </a:rPr>
              <a:t>19 هزار میلیارد </a:t>
            </a:r>
            <a:r>
              <a:rPr lang="fa-IR" sz="2200" dirty="0">
                <a:solidFill>
                  <a:schemeClr val="tx1"/>
                </a:solidFill>
              </a:rPr>
              <a:t>ریال </a:t>
            </a:r>
            <a:r>
              <a:rPr lang="fa-IR" sz="2200" dirty="0" smtClean="0">
                <a:solidFill>
                  <a:schemeClr val="tx1"/>
                </a:solidFill>
              </a:rPr>
              <a:t>می‌باشد که </a:t>
            </a:r>
            <a:r>
              <a:rPr lang="fa-IR" sz="2200" dirty="0">
                <a:solidFill>
                  <a:schemeClr val="tx1"/>
                </a:solidFill>
              </a:rPr>
              <a:t>با مشارکت </a:t>
            </a:r>
            <a:r>
              <a:rPr lang="fa-IR" sz="2200" dirty="0" smtClean="0">
                <a:solidFill>
                  <a:schemeClr val="tx1"/>
                </a:solidFill>
              </a:rPr>
              <a:t>سنگ‌آهن </a:t>
            </a:r>
            <a:r>
              <a:rPr lang="fa-IR" sz="2200" dirty="0">
                <a:solidFill>
                  <a:schemeClr val="tx1"/>
                </a:solidFill>
              </a:rPr>
              <a:t>مرکزی ایران انجام </a:t>
            </a:r>
            <a:r>
              <a:rPr lang="fa-IR" sz="2200" dirty="0" smtClean="0">
                <a:solidFill>
                  <a:schemeClr val="tx1"/>
                </a:solidFill>
              </a:rPr>
              <a:t>می‌گیرد.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200" b="1" dirty="0" smtClean="0">
                <a:solidFill>
                  <a:schemeClr val="tx1"/>
                </a:solidFill>
              </a:rPr>
              <a:t>احداث یک واحد 10 مگاواتی نیروگاه خورشیدی در جوار نیروگاه 500 مگاواتی سیکل ترکیبی،</a:t>
            </a:r>
          </a:p>
          <a:p>
            <a:pPr algn="just">
              <a:lnSpc>
                <a:spcPct val="100000"/>
              </a:lnSpc>
            </a:pPr>
            <a:r>
              <a:rPr lang="fa-IR" sz="2200" dirty="0" smtClean="0">
                <a:solidFill>
                  <a:schemeClr val="tx1"/>
                </a:solidFill>
              </a:rPr>
              <a:t>سرمایه‌گذاری </a:t>
            </a:r>
            <a:r>
              <a:rPr lang="fa-IR" sz="2200" dirty="0">
                <a:solidFill>
                  <a:schemeClr val="tx1"/>
                </a:solidFill>
              </a:rPr>
              <a:t>مورد نیاز طرح به </a:t>
            </a:r>
            <a:r>
              <a:rPr lang="fa-IR" sz="2200" dirty="0" smtClean="0">
                <a:solidFill>
                  <a:schemeClr val="tx1"/>
                </a:solidFill>
              </a:rPr>
              <a:t>میزان 1.000 میلیارد ریال برآورد گردیده است.</a:t>
            </a:r>
            <a:endParaRPr lang="fa-I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9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928" y="-90393"/>
            <a:ext cx="10515600" cy="94129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fa-IR" sz="2800" dirty="0" smtClean="0"/>
              <a:t>طرح های توسعه شرکت‌های زیر مجموعه</a:t>
            </a:r>
            <a:endParaRPr lang="fa-IR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47" y="6419103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59</a:t>
            </a:fld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2" y="721448"/>
            <a:ext cx="11527971" cy="53364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a-IR" sz="2000" b="1" u="sng" dirty="0"/>
              <a:t>شرکت معدنی و صنعتی </a:t>
            </a:r>
            <a:r>
              <a:rPr lang="fa-IR" sz="2000" b="1" u="sng" dirty="0" smtClean="0"/>
              <a:t>گل‌گهر </a:t>
            </a:r>
            <a:endParaRPr lang="en-US" sz="2000" b="1" u="sng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schemeClr val="tx1"/>
                </a:solidFill>
              </a:rPr>
              <a:t>مشارکت در طرح شرکت توسعه آهن و فولاد </a:t>
            </a:r>
            <a:r>
              <a:rPr lang="fa-IR" sz="2000" b="1" dirty="0" smtClean="0">
                <a:solidFill>
                  <a:schemeClr val="tx1"/>
                </a:solidFill>
              </a:rPr>
              <a:t>گل‌گهر(</a:t>
            </a:r>
            <a:r>
              <a:rPr lang="fa-IR" sz="2000" dirty="0" smtClean="0">
                <a:solidFill>
                  <a:schemeClr val="tx1"/>
                </a:solidFill>
              </a:rPr>
              <a:t>سهم </a:t>
            </a:r>
            <a:r>
              <a:rPr lang="fa-IR" sz="2000" dirty="0">
                <a:solidFill>
                  <a:schemeClr val="tx1"/>
                </a:solidFill>
              </a:rPr>
              <a:t>شرکت معدنی و صنعتی </a:t>
            </a:r>
            <a:r>
              <a:rPr lang="fa-IR" sz="2000" dirty="0" smtClean="0">
                <a:solidFill>
                  <a:schemeClr val="tx1"/>
                </a:solidFill>
              </a:rPr>
              <a:t>گل‌گهر </a:t>
            </a:r>
            <a:r>
              <a:rPr lang="fa-IR" sz="2000" dirty="0">
                <a:solidFill>
                  <a:schemeClr val="tx1"/>
                </a:solidFill>
              </a:rPr>
              <a:t>در این شرکت </a:t>
            </a:r>
            <a:r>
              <a:rPr lang="fa-IR" sz="2000" dirty="0" smtClean="0">
                <a:solidFill>
                  <a:schemeClr val="tx1"/>
                </a:solidFill>
              </a:rPr>
              <a:t>35% </a:t>
            </a:r>
            <a:r>
              <a:rPr lang="fa-IR" sz="2000" dirty="0">
                <a:solidFill>
                  <a:schemeClr val="tx1"/>
                </a:solidFill>
              </a:rPr>
              <a:t>درصد</a:t>
            </a:r>
            <a:r>
              <a:rPr lang="fa-IR" sz="2000" b="1" dirty="0" smtClean="0">
                <a:solidFill>
                  <a:schemeClr val="tx1"/>
                </a:solidFill>
              </a:rPr>
              <a:t>).</a:t>
            </a:r>
            <a:endParaRPr lang="en-US" sz="20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fa-IR" sz="2000" dirty="0" smtClean="0">
                <a:solidFill>
                  <a:schemeClr val="tx1"/>
                </a:solidFill>
              </a:rPr>
              <a:t>هزینه سرمایه‌گذاری آن 301 میلیون یورو و بهره‌برداری از آن سال 1402 است؛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schemeClr val="tx1"/>
                </a:solidFill>
              </a:rPr>
              <a:t>مشارکت </a:t>
            </a:r>
            <a:r>
              <a:rPr lang="fa-IR" sz="2000" b="1" dirty="0">
                <a:solidFill>
                  <a:schemeClr val="tx1"/>
                </a:solidFill>
              </a:rPr>
              <a:t>در طرح شرکت جهان فولاد سیرجان </a:t>
            </a:r>
            <a:r>
              <a:rPr lang="fa-IR" sz="2000" b="1" dirty="0" smtClean="0">
                <a:solidFill>
                  <a:schemeClr val="tx1"/>
                </a:solidFill>
              </a:rPr>
              <a:t>(</a:t>
            </a:r>
            <a:r>
              <a:rPr lang="fa-IR" sz="2000" dirty="0" smtClean="0">
                <a:solidFill>
                  <a:schemeClr val="tx1"/>
                </a:solidFill>
              </a:rPr>
              <a:t>سهم </a:t>
            </a:r>
            <a:r>
              <a:rPr lang="fa-IR" sz="2000" dirty="0">
                <a:solidFill>
                  <a:schemeClr val="tx1"/>
                </a:solidFill>
              </a:rPr>
              <a:t>شرکت معدنی و صنعتی گل گهر در این شرکت 50.8 % درصد</a:t>
            </a:r>
            <a:r>
              <a:rPr lang="fa-IR" sz="2000" b="1" dirty="0" smtClean="0">
                <a:solidFill>
                  <a:schemeClr val="tx1"/>
                </a:solidFill>
              </a:rPr>
              <a:t>).</a:t>
            </a:r>
            <a:endParaRPr lang="en-US" sz="2000" dirty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fa-IR" sz="2000" dirty="0" smtClean="0">
                <a:solidFill>
                  <a:schemeClr val="tx1"/>
                </a:solidFill>
              </a:rPr>
              <a:t>واحد تولید آهن اسفنجی(فاز 2) به </a:t>
            </a:r>
            <a:r>
              <a:rPr lang="fa-IR" sz="2000" dirty="0">
                <a:solidFill>
                  <a:schemeClr val="tx1"/>
                </a:solidFill>
              </a:rPr>
              <a:t>ظرفیت 1 میلیون تن </a:t>
            </a:r>
            <a:r>
              <a:rPr lang="fa-IR" sz="2000" dirty="0" smtClean="0">
                <a:solidFill>
                  <a:schemeClr val="tx1"/>
                </a:solidFill>
              </a:rPr>
              <a:t>و </a:t>
            </a:r>
            <a:r>
              <a:rPr lang="fa-IR" sz="2000" dirty="0">
                <a:solidFill>
                  <a:schemeClr val="tx1"/>
                </a:solidFill>
              </a:rPr>
              <a:t>واحد ذوب و فولادسازی به ظرفیت 1 میلیون تن </a:t>
            </a:r>
            <a:r>
              <a:rPr lang="fa-IR" sz="2000" dirty="0" smtClean="0">
                <a:solidFill>
                  <a:schemeClr val="tx1"/>
                </a:solidFill>
              </a:rPr>
              <a:t>که فاز اول آن با هزینه </a:t>
            </a:r>
            <a:r>
              <a:rPr lang="fa-IR" sz="2000" dirty="0">
                <a:solidFill>
                  <a:schemeClr val="tx1"/>
                </a:solidFill>
              </a:rPr>
              <a:t>برآوردی </a:t>
            </a:r>
            <a:r>
              <a:rPr lang="fa-IR" sz="2000" dirty="0" smtClean="0">
                <a:solidFill>
                  <a:schemeClr val="tx1"/>
                </a:solidFill>
              </a:rPr>
              <a:t>207 </a:t>
            </a:r>
            <a:r>
              <a:rPr lang="fa-IR" sz="2000" dirty="0">
                <a:solidFill>
                  <a:schemeClr val="tx1"/>
                </a:solidFill>
              </a:rPr>
              <a:t>میلیون </a:t>
            </a:r>
            <a:r>
              <a:rPr lang="fa-IR" sz="2000" dirty="0" smtClean="0">
                <a:solidFill>
                  <a:schemeClr val="tx1"/>
                </a:solidFill>
              </a:rPr>
              <a:t>یورو</a:t>
            </a:r>
            <a:r>
              <a:rPr lang="fa-IR" sz="2000" dirty="0">
                <a:solidFill>
                  <a:schemeClr val="tx1"/>
                </a:solidFill>
              </a:rPr>
              <a:t>؛</a:t>
            </a:r>
            <a:endParaRPr lang="fa-IR" sz="2000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schemeClr val="tx1"/>
                </a:solidFill>
              </a:rPr>
              <a:t>مشارکت </a:t>
            </a:r>
            <a:r>
              <a:rPr lang="fa-IR" sz="2000" b="1" dirty="0">
                <a:solidFill>
                  <a:schemeClr val="tx1"/>
                </a:solidFill>
              </a:rPr>
              <a:t>در طرح‌های گهر انرژی سیرجان برای تکمیل واحدهای سیکل ترکیبی نیروگاه 1000 مگاواتی سیکل ترکیبی سیرجان</a:t>
            </a:r>
            <a:r>
              <a:rPr lang="fa-IR" sz="2000" dirty="0">
                <a:solidFill>
                  <a:schemeClr val="tx1"/>
                </a:solidFill>
              </a:rPr>
              <a:t> </a:t>
            </a:r>
            <a:r>
              <a:rPr lang="fa-IR" sz="2000" b="1" dirty="0" smtClean="0">
                <a:solidFill>
                  <a:schemeClr val="tx1"/>
                </a:solidFill>
              </a:rPr>
              <a:t>(</a:t>
            </a:r>
            <a:r>
              <a:rPr lang="fa-IR" sz="2000" dirty="0" smtClean="0">
                <a:solidFill>
                  <a:schemeClr val="tx1"/>
                </a:solidFill>
              </a:rPr>
              <a:t>سهم </a:t>
            </a:r>
            <a:r>
              <a:rPr lang="fa-IR" sz="2000" dirty="0">
                <a:solidFill>
                  <a:schemeClr val="tx1"/>
                </a:solidFill>
              </a:rPr>
              <a:t>شرکت معدنی و صنعتی </a:t>
            </a:r>
            <a:r>
              <a:rPr lang="fa-IR" sz="2000" dirty="0" smtClean="0">
                <a:solidFill>
                  <a:schemeClr val="tx1"/>
                </a:solidFill>
              </a:rPr>
              <a:t>گل‌گهر </a:t>
            </a:r>
            <a:r>
              <a:rPr lang="fa-IR" sz="2000" dirty="0">
                <a:solidFill>
                  <a:schemeClr val="tx1"/>
                </a:solidFill>
              </a:rPr>
              <a:t>در این شرکت 51 % درصد</a:t>
            </a:r>
            <a:r>
              <a:rPr lang="fa-IR" sz="2000" b="1" dirty="0" smtClean="0">
                <a:solidFill>
                  <a:schemeClr val="tx1"/>
                </a:solidFill>
              </a:rPr>
              <a:t>).</a:t>
            </a:r>
            <a:endParaRPr lang="en-US" sz="2000" dirty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fa-IR" sz="2000" dirty="0" smtClean="0">
                <a:solidFill>
                  <a:schemeClr val="tx1"/>
                </a:solidFill>
              </a:rPr>
              <a:t>هزینه های اجرای طرح 293 میلیون یورو برآورد شده است.</a:t>
            </a:r>
            <a:endParaRPr lang="en-US" sz="20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schemeClr val="tx1"/>
                </a:solidFill>
              </a:rPr>
              <a:t> سایر پروژه‌های مربوط به شرکت معدنی و صنعتی گل‌گهر جهت افزایش بهره‌وری و ارتقای سطح تولید.</a:t>
            </a:r>
            <a:endParaRPr lang="fa-I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5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354014" y="1317620"/>
            <a:ext cx="9589757" cy="4318249"/>
            <a:chOff x="2595282" y="1346648"/>
            <a:chExt cx="6871447" cy="4415993"/>
          </a:xfrm>
          <a:solidFill>
            <a:srgbClr val="822B00"/>
          </a:solidFill>
        </p:grpSpPr>
        <p:sp>
          <p:nvSpPr>
            <p:cNvPr id="17" name="Freeform 16"/>
            <p:cNvSpPr/>
            <p:nvPr/>
          </p:nvSpPr>
          <p:spPr>
            <a:xfrm>
              <a:off x="5069002" y="1431572"/>
              <a:ext cx="4397727" cy="679384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1" tIns="82695" rIns="132225" bIns="82696" numCol="1" spcCol="1270" anchor="ctr" anchorCtr="0">
              <a:noAutofit/>
            </a:bodyPr>
            <a:lstStyle/>
            <a:p>
              <a:pPr marL="0" lvl="1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fa-IR" sz="2600" b="1" kern="1200" dirty="0" smtClean="0"/>
                <a:t>1380/11/21</a:t>
              </a:r>
              <a:endParaRPr lang="fa-IR" sz="2600" b="1" kern="12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595282" y="1346648"/>
              <a:ext cx="2473720" cy="849229"/>
            </a:xfrm>
            <a:custGeom>
              <a:avLst/>
              <a:gdLst>
                <a:gd name="connsiteX0" fmla="*/ 141541 w 2473720"/>
                <a:gd name="connsiteY0" fmla="*/ 0 h 849229"/>
                <a:gd name="connsiteX1" fmla="*/ 2332179 w 2473720"/>
                <a:gd name="connsiteY1" fmla="*/ 0 h 849229"/>
                <a:gd name="connsiteX2" fmla="*/ 2473720 w 2473720"/>
                <a:gd name="connsiteY2" fmla="*/ 141541 h 849229"/>
                <a:gd name="connsiteX3" fmla="*/ 2473720 w 2473720"/>
                <a:gd name="connsiteY3" fmla="*/ 849229 h 849229"/>
                <a:gd name="connsiteX4" fmla="*/ 2473720 w 2473720"/>
                <a:gd name="connsiteY4" fmla="*/ 849229 h 849229"/>
                <a:gd name="connsiteX5" fmla="*/ 0 w 2473720"/>
                <a:gd name="connsiteY5" fmla="*/ 849229 h 849229"/>
                <a:gd name="connsiteX6" fmla="*/ 0 w 2473720"/>
                <a:gd name="connsiteY6" fmla="*/ 849229 h 849229"/>
                <a:gd name="connsiteX7" fmla="*/ 0 w 2473720"/>
                <a:gd name="connsiteY7" fmla="*/ 141541 h 849229"/>
                <a:gd name="connsiteX8" fmla="*/ 141541 w 2473720"/>
                <a:gd name="connsiteY8" fmla="*/ 0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141541" y="0"/>
                  </a:moveTo>
                  <a:lnTo>
                    <a:pt x="2332179" y="0"/>
                  </a:lnTo>
                  <a:lnTo>
                    <a:pt x="2473720" y="141541"/>
                  </a:lnTo>
                  <a:lnTo>
                    <a:pt x="2473720" y="849229"/>
                  </a:lnTo>
                  <a:lnTo>
                    <a:pt x="2473720" y="849229"/>
                  </a:lnTo>
                  <a:lnTo>
                    <a:pt x="0" y="849229"/>
                  </a:lnTo>
                  <a:lnTo>
                    <a:pt x="0" y="849229"/>
                  </a:lnTo>
                  <a:lnTo>
                    <a:pt x="0" y="141541"/>
                  </a:lnTo>
                  <a:lnTo>
                    <a:pt x="141541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210" tIns="116490" rIns="162210" bIns="4572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kern="1200" dirty="0" smtClean="0"/>
                <a:t>تاریخ تأسیس</a:t>
              </a:r>
              <a:endParaRPr lang="fa-IR" sz="2800" kern="12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069002" y="2323263"/>
              <a:ext cx="4397727" cy="679384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1" tIns="82695" rIns="132225" bIns="82696" numCol="1" spcCol="1270" anchor="ctr" anchorCtr="0">
              <a:noAutofit/>
            </a:bodyPr>
            <a:lstStyle/>
            <a:p>
              <a:pPr marL="0" lvl="1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fa-IR" sz="2600" b="1" kern="1200" dirty="0" smtClean="0"/>
                <a:t>1386/10/16</a:t>
              </a:r>
              <a:endParaRPr lang="fa-IR" sz="2600" b="1" kern="12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595282" y="2238339"/>
              <a:ext cx="2473720" cy="849229"/>
            </a:xfrm>
            <a:custGeom>
              <a:avLst/>
              <a:gdLst>
                <a:gd name="connsiteX0" fmla="*/ 0 w 2473720"/>
                <a:gd name="connsiteY0" fmla="*/ 141541 h 849229"/>
                <a:gd name="connsiteX1" fmla="*/ 141541 w 2473720"/>
                <a:gd name="connsiteY1" fmla="*/ 0 h 849229"/>
                <a:gd name="connsiteX2" fmla="*/ 2332179 w 2473720"/>
                <a:gd name="connsiteY2" fmla="*/ 0 h 849229"/>
                <a:gd name="connsiteX3" fmla="*/ 2473720 w 2473720"/>
                <a:gd name="connsiteY3" fmla="*/ 141541 h 849229"/>
                <a:gd name="connsiteX4" fmla="*/ 2473720 w 2473720"/>
                <a:gd name="connsiteY4" fmla="*/ 707688 h 849229"/>
                <a:gd name="connsiteX5" fmla="*/ 2332179 w 2473720"/>
                <a:gd name="connsiteY5" fmla="*/ 849229 h 849229"/>
                <a:gd name="connsiteX6" fmla="*/ 141541 w 2473720"/>
                <a:gd name="connsiteY6" fmla="*/ 849229 h 849229"/>
                <a:gd name="connsiteX7" fmla="*/ 0 w 2473720"/>
                <a:gd name="connsiteY7" fmla="*/ 707688 h 849229"/>
                <a:gd name="connsiteX8" fmla="*/ 0 w 2473720"/>
                <a:gd name="connsiteY8" fmla="*/ 141541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0" y="141541"/>
                  </a:moveTo>
                  <a:cubicBezTo>
                    <a:pt x="0" y="63370"/>
                    <a:pt x="63370" y="0"/>
                    <a:pt x="141541" y="0"/>
                  </a:cubicBezTo>
                  <a:lnTo>
                    <a:pt x="2332179" y="0"/>
                  </a:lnTo>
                  <a:cubicBezTo>
                    <a:pt x="2410350" y="0"/>
                    <a:pt x="2473720" y="63370"/>
                    <a:pt x="2473720" y="141541"/>
                  </a:cubicBezTo>
                  <a:lnTo>
                    <a:pt x="2473720" y="707688"/>
                  </a:lnTo>
                  <a:cubicBezTo>
                    <a:pt x="2473720" y="785859"/>
                    <a:pt x="2410350" y="849229"/>
                    <a:pt x="2332179" y="849229"/>
                  </a:cubicBezTo>
                  <a:lnTo>
                    <a:pt x="141541" y="849229"/>
                  </a:lnTo>
                  <a:cubicBezTo>
                    <a:pt x="63370" y="849229"/>
                    <a:pt x="0" y="785859"/>
                    <a:pt x="0" y="707688"/>
                  </a:cubicBezTo>
                  <a:lnTo>
                    <a:pt x="0" y="141541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8136" tIns="94796" rIns="148136" bIns="94796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kern="1200" dirty="0" smtClean="0"/>
                <a:t>تاریخ ورود به بورس</a:t>
              </a:r>
              <a:endParaRPr lang="fa-IR" sz="2800" kern="12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069002" y="3214953"/>
              <a:ext cx="4397727" cy="679384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1" tIns="82696" rIns="132225" bIns="82695" numCol="1" spcCol="1270" anchor="ctr" anchorCtr="0">
              <a:noAutofit/>
            </a:bodyPr>
            <a:lstStyle/>
            <a:p>
              <a:pPr marL="0" lvl="1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fa-IR" sz="2600" b="1" kern="1200" dirty="0" smtClean="0"/>
                <a:t>183650</a:t>
              </a:r>
              <a:endParaRPr lang="fa-IR" sz="2600" b="1" kern="12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595282" y="3130030"/>
              <a:ext cx="2473720" cy="849229"/>
            </a:xfrm>
            <a:custGeom>
              <a:avLst/>
              <a:gdLst>
                <a:gd name="connsiteX0" fmla="*/ 0 w 2473720"/>
                <a:gd name="connsiteY0" fmla="*/ 141541 h 849229"/>
                <a:gd name="connsiteX1" fmla="*/ 141541 w 2473720"/>
                <a:gd name="connsiteY1" fmla="*/ 0 h 849229"/>
                <a:gd name="connsiteX2" fmla="*/ 2332179 w 2473720"/>
                <a:gd name="connsiteY2" fmla="*/ 0 h 849229"/>
                <a:gd name="connsiteX3" fmla="*/ 2473720 w 2473720"/>
                <a:gd name="connsiteY3" fmla="*/ 141541 h 849229"/>
                <a:gd name="connsiteX4" fmla="*/ 2473720 w 2473720"/>
                <a:gd name="connsiteY4" fmla="*/ 707688 h 849229"/>
                <a:gd name="connsiteX5" fmla="*/ 2332179 w 2473720"/>
                <a:gd name="connsiteY5" fmla="*/ 849229 h 849229"/>
                <a:gd name="connsiteX6" fmla="*/ 141541 w 2473720"/>
                <a:gd name="connsiteY6" fmla="*/ 849229 h 849229"/>
                <a:gd name="connsiteX7" fmla="*/ 0 w 2473720"/>
                <a:gd name="connsiteY7" fmla="*/ 707688 h 849229"/>
                <a:gd name="connsiteX8" fmla="*/ 0 w 2473720"/>
                <a:gd name="connsiteY8" fmla="*/ 141541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0" y="141541"/>
                  </a:moveTo>
                  <a:cubicBezTo>
                    <a:pt x="0" y="63370"/>
                    <a:pt x="63370" y="0"/>
                    <a:pt x="141541" y="0"/>
                  </a:cubicBezTo>
                  <a:lnTo>
                    <a:pt x="2332179" y="0"/>
                  </a:lnTo>
                  <a:cubicBezTo>
                    <a:pt x="2410350" y="0"/>
                    <a:pt x="2473720" y="63370"/>
                    <a:pt x="2473720" y="141541"/>
                  </a:cubicBezTo>
                  <a:lnTo>
                    <a:pt x="2473720" y="707688"/>
                  </a:lnTo>
                  <a:cubicBezTo>
                    <a:pt x="2473720" y="785859"/>
                    <a:pt x="2410350" y="849229"/>
                    <a:pt x="2332179" y="849229"/>
                  </a:cubicBezTo>
                  <a:lnTo>
                    <a:pt x="141541" y="849229"/>
                  </a:lnTo>
                  <a:cubicBezTo>
                    <a:pt x="63370" y="849229"/>
                    <a:pt x="0" y="785859"/>
                    <a:pt x="0" y="707688"/>
                  </a:cubicBezTo>
                  <a:lnTo>
                    <a:pt x="0" y="141541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8136" tIns="94796" rIns="148136" bIns="94796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kern="1200" dirty="0" smtClean="0"/>
                <a:t>شماره ثبت </a:t>
              </a:r>
              <a:endParaRPr lang="fa-IR" sz="28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069002" y="4106643"/>
              <a:ext cx="4397727" cy="679384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1" tIns="82696" rIns="132225" bIns="82695" numCol="1" spcCol="1270" anchor="ctr" anchorCtr="0">
              <a:noAutofit/>
            </a:bodyPr>
            <a:lstStyle/>
            <a:p>
              <a:pPr marL="0" marR="0" lvl="1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a-IR" sz="2600" b="1" kern="1200" dirty="0" smtClean="0"/>
                <a:t>30.000 میلیارد ریال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595282" y="4021721"/>
              <a:ext cx="2473720" cy="849229"/>
            </a:xfrm>
            <a:custGeom>
              <a:avLst/>
              <a:gdLst>
                <a:gd name="connsiteX0" fmla="*/ 0 w 2473720"/>
                <a:gd name="connsiteY0" fmla="*/ 141541 h 849229"/>
                <a:gd name="connsiteX1" fmla="*/ 141541 w 2473720"/>
                <a:gd name="connsiteY1" fmla="*/ 0 h 849229"/>
                <a:gd name="connsiteX2" fmla="*/ 2332179 w 2473720"/>
                <a:gd name="connsiteY2" fmla="*/ 0 h 849229"/>
                <a:gd name="connsiteX3" fmla="*/ 2473720 w 2473720"/>
                <a:gd name="connsiteY3" fmla="*/ 141541 h 849229"/>
                <a:gd name="connsiteX4" fmla="*/ 2473720 w 2473720"/>
                <a:gd name="connsiteY4" fmla="*/ 707688 h 849229"/>
                <a:gd name="connsiteX5" fmla="*/ 2332179 w 2473720"/>
                <a:gd name="connsiteY5" fmla="*/ 849229 h 849229"/>
                <a:gd name="connsiteX6" fmla="*/ 141541 w 2473720"/>
                <a:gd name="connsiteY6" fmla="*/ 849229 h 849229"/>
                <a:gd name="connsiteX7" fmla="*/ 0 w 2473720"/>
                <a:gd name="connsiteY7" fmla="*/ 707688 h 849229"/>
                <a:gd name="connsiteX8" fmla="*/ 0 w 2473720"/>
                <a:gd name="connsiteY8" fmla="*/ 141541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0" y="141541"/>
                  </a:moveTo>
                  <a:cubicBezTo>
                    <a:pt x="0" y="63370"/>
                    <a:pt x="63370" y="0"/>
                    <a:pt x="141541" y="0"/>
                  </a:cubicBezTo>
                  <a:lnTo>
                    <a:pt x="2332179" y="0"/>
                  </a:lnTo>
                  <a:cubicBezTo>
                    <a:pt x="2410350" y="0"/>
                    <a:pt x="2473720" y="63370"/>
                    <a:pt x="2473720" y="141541"/>
                  </a:cubicBezTo>
                  <a:lnTo>
                    <a:pt x="2473720" y="707688"/>
                  </a:lnTo>
                  <a:cubicBezTo>
                    <a:pt x="2473720" y="785859"/>
                    <a:pt x="2410350" y="849229"/>
                    <a:pt x="2332179" y="849229"/>
                  </a:cubicBezTo>
                  <a:lnTo>
                    <a:pt x="141541" y="849229"/>
                  </a:lnTo>
                  <a:cubicBezTo>
                    <a:pt x="63370" y="849229"/>
                    <a:pt x="0" y="785859"/>
                    <a:pt x="0" y="707688"/>
                  </a:cubicBezTo>
                  <a:lnTo>
                    <a:pt x="0" y="141541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8136" tIns="94796" rIns="148136" bIns="94796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kern="1200" dirty="0" smtClean="0"/>
                <a:t>سرمایه فعلی شرکت </a:t>
              </a:r>
              <a:endParaRPr lang="fa-IR" sz="28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069002" y="4998335"/>
              <a:ext cx="4397727" cy="679384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1" tIns="82696" rIns="132225" bIns="82695" numCol="1" spcCol="1270" anchor="ctr" anchorCtr="0">
              <a:noAutofit/>
            </a:bodyPr>
            <a:lstStyle/>
            <a:p>
              <a:pPr marL="0" marR="0" lvl="1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fa-IR" sz="1600" b="1" kern="1200" dirty="0" smtClean="0"/>
                <a:t>تهران، نلسون ماندلا (آفریقا)، خیابان طاهری، نبش ایثار سوم، پلاک </a:t>
              </a:r>
              <a:r>
                <a:rPr lang="fa-IR" sz="1800" kern="1200" dirty="0" smtClean="0"/>
                <a:t>2</a:t>
              </a: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595282" y="4913412"/>
              <a:ext cx="2473720" cy="849229"/>
            </a:xfrm>
            <a:custGeom>
              <a:avLst/>
              <a:gdLst>
                <a:gd name="connsiteX0" fmla="*/ 141541 w 2473720"/>
                <a:gd name="connsiteY0" fmla="*/ 0 h 849229"/>
                <a:gd name="connsiteX1" fmla="*/ 2473720 w 2473720"/>
                <a:gd name="connsiteY1" fmla="*/ 0 h 849229"/>
                <a:gd name="connsiteX2" fmla="*/ 2473720 w 2473720"/>
                <a:gd name="connsiteY2" fmla="*/ 0 h 849229"/>
                <a:gd name="connsiteX3" fmla="*/ 2473720 w 2473720"/>
                <a:gd name="connsiteY3" fmla="*/ 707688 h 849229"/>
                <a:gd name="connsiteX4" fmla="*/ 2332179 w 2473720"/>
                <a:gd name="connsiteY4" fmla="*/ 849229 h 849229"/>
                <a:gd name="connsiteX5" fmla="*/ 0 w 2473720"/>
                <a:gd name="connsiteY5" fmla="*/ 849229 h 849229"/>
                <a:gd name="connsiteX6" fmla="*/ 0 w 2473720"/>
                <a:gd name="connsiteY6" fmla="*/ 849229 h 849229"/>
                <a:gd name="connsiteX7" fmla="*/ 0 w 2473720"/>
                <a:gd name="connsiteY7" fmla="*/ 141541 h 849229"/>
                <a:gd name="connsiteX8" fmla="*/ 141541 w 2473720"/>
                <a:gd name="connsiteY8" fmla="*/ 0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141541" y="0"/>
                  </a:moveTo>
                  <a:lnTo>
                    <a:pt x="2473720" y="0"/>
                  </a:lnTo>
                  <a:lnTo>
                    <a:pt x="2473720" y="0"/>
                  </a:lnTo>
                  <a:lnTo>
                    <a:pt x="2473720" y="707688"/>
                  </a:lnTo>
                  <a:cubicBezTo>
                    <a:pt x="2473720" y="785859"/>
                    <a:pt x="2410350" y="849229"/>
                    <a:pt x="2332179" y="849229"/>
                  </a:cubicBezTo>
                  <a:lnTo>
                    <a:pt x="0" y="849229"/>
                  </a:lnTo>
                  <a:lnTo>
                    <a:pt x="0" y="849229"/>
                  </a:lnTo>
                  <a:lnTo>
                    <a:pt x="0" y="141541"/>
                  </a:lnTo>
                  <a:cubicBezTo>
                    <a:pt x="0" y="63370"/>
                    <a:pt x="63370" y="0"/>
                    <a:pt x="141541" y="0"/>
                  </a:cubicBez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8136" tIns="94796" rIns="148136" bIns="94796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kern="1200" dirty="0" smtClean="0"/>
                <a:t>مرکز اصلی شرکت </a:t>
              </a:r>
              <a:endParaRPr lang="fa-IR" sz="2800" kern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38200" y="365125"/>
            <a:ext cx="10515600" cy="1114051"/>
          </a:xfrm>
          <a:prstGeom prst="rect">
            <a:avLst/>
          </a:prstGeom>
        </p:spPr>
        <p:txBody>
          <a:bodyPr/>
          <a:lstStyle/>
          <a:p>
            <a:pPr lvl="0" algn="ctr" rtl="1"/>
            <a:r>
              <a:rPr lang="fa-IR" sz="4400" dirty="0" smtClean="0">
                <a:solidFill>
                  <a:srgbClr val="822B00"/>
                </a:solidFill>
                <a:cs typeface="+mj-cs"/>
              </a:rPr>
              <a:t>فصل اول :کلیات شرکت</a:t>
            </a:r>
            <a:endParaRPr lang="fa-IR" sz="4400" dirty="0">
              <a:solidFill>
                <a:srgbClr val="822B00"/>
              </a:solidFill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527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51" y="199753"/>
            <a:ext cx="10515600" cy="94129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fa-IR" sz="2800" dirty="0" smtClean="0"/>
              <a:t>طرح های توسعه شرکت‌های زیر مجموعه</a:t>
            </a:r>
            <a:endParaRPr lang="fa-IR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47" y="6419103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60</a:t>
            </a:fld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6928" y="1273630"/>
            <a:ext cx="10346871" cy="436517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a-IR" sz="2200" b="1" u="sng" dirty="0"/>
              <a:t>شرکت سنگ آهن </a:t>
            </a:r>
            <a:r>
              <a:rPr lang="fa-IR" sz="2200" b="1" u="sng" dirty="0" smtClean="0"/>
              <a:t>گهرزمین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200" b="1" dirty="0">
                <a:solidFill>
                  <a:schemeClr val="tx1"/>
                </a:solidFill>
              </a:rPr>
              <a:t>گندله‌سازی </a:t>
            </a:r>
            <a:r>
              <a:rPr lang="fa-IR" sz="2200" b="1" dirty="0" smtClean="0">
                <a:solidFill>
                  <a:schemeClr val="tx1"/>
                </a:solidFill>
              </a:rPr>
              <a:t>شماره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fa-IR" sz="2200" b="1" dirty="0" smtClean="0">
                <a:solidFill>
                  <a:schemeClr val="tx1"/>
                </a:solidFill>
              </a:rPr>
              <a:t>1 </a:t>
            </a:r>
            <a:r>
              <a:rPr lang="fa-IR" sz="2200" b="1" dirty="0">
                <a:solidFill>
                  <a:schemeClr val="tx1"/>
                </a:solidFill>
              </a:rPr>
              <a:t>به ظرفیت 5 میلیون تن.</a:t>
            </a:r>
            <a:endParaRPr lang="en-US" sz="22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fa-IR" sz="2200" dirty="0" smtClean="0">
                <a:solidFill>
                  <a:schemeClr val="tx1"/>
                </a:solidFill>
              </a:rPr>
              <a:t>سرمایه‌گذاری </a:t>
            </a:r>
            <a:r>
              <a:rPr lang="fa-IR" sz="2200" dirty="0">
                <a:solidFill>
                  <a:schemeClr val="tx1"/>
                </a:solidFill>
              </a:rPr>
              <a:t>ارزی </a:t>
            </a:r>
            <a:r>
              <a:rPr lang="fa-IR" sz="2200" dirty="0" smtClean="0">
                <a:solidFill>
                  <a:schemeClr val="tx1"/>
                </a:solidFill>
              </a:rPr>
              <a:t>مورد نیاز 100 </a:t>
            </a:r>
            <a:r>
              <a:rPr lang="fa-IR" sz="2200" dirty="0">
                <a:solidFill>
                  <a:schemeClr val="tx1"/>
                </a:solidFill>
              </a:rPr>
              <a:t>میلیون یورو و </a:t>
            </a:r>
            <a:r>
              <a:rPr lang="fa-IR" sz="2200" dirty="0" smtClean="0">
                <a:solidFill>
                  <a:schemeClr val="tx1"/>
                </a:solidFill>
              </a:rPr>
              <a:t>ریالی 3.573 میلیارد ریال. </a:t>
            </a:r>
            <a:endParaRPr lang="en-US" sz="22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fa-IR" sz="2200" dirty="0">
                <a:solidFill>
                  <a:schemeClr val="tx1"/>
                </a:solidFill>
              </a:rPr>
              <a:t>پیشرفت پروژه </a:t>
            </a:r>
            <a:r>
              <a:rPr lang="fa-IR" sz="2200" dirty="0" smtClean="0">
                <a:solidFill>
                  <a:schemeClr val="tx1"/>
                </a:solidFill>
              </a:rPr>
              <a:t>بیش از 95 درصد بوده است.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200" b="1" dirty="0" smtClean="0">
                <a:solidFill>
                  <a:schemeClr val="tx1"/>
                </a:solidFill>
              </a:rPr>
              <a:t>خط </a:t>
            </a:r>
            <a:r>
              <a:rPr lang="fa-IR" sz="2200" b="1" dirty="0">
                <a:solidFill>
                  <a:schemeClr val="tx1"/>
                </a:solidFill>
              </a:rPr>
              <a:t>3 تولید کنسانتره با ظرفیت 2 میلیون تن.</a:t>
            </a:r>
            <a:endParaRPr lang="en-US" sz="22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fa-IR" sz="2200" dirty="0">
                <a:solidFill>
                  <a:schemeClr val="tx1"/>
                </a:solidFill>
              </a:rPr>
              <a:t>سرمایه گذاری ارزی مورد نیاز </a:t>
            </a:r>
            <a:r>
              <a:rPr lang="fa-IR" sz="2200" dirty="0" smtClean="0">
                <a:solidFill>
                  <a:schemeClr val="tx1"/>
                </a:solidFill>
              </a:rPr>
              <a:t>60 </a:t>
            </a:r>
            <a:r>
              <a:rPr lang="fa-IR" sz="2200" dirty="0">
                <a:solidFill>
                  <a:schemeClr val="tx1"/>
                </a:solidFill>
              </a:rPr>
              <a:t>میلیون یورو و ریالی </a:t>
            </a:r>
            <a:r>
              <a:rPr lang="fa-IR" sz="2200" dirty="0" smtClean="0">
                <a:solidFill>
                  <a:schemeClr val="tx1"/>
                </a:solidFill>
              </a:rPr>
              <a:t>1.000 </a:t>
            </a:r>
            <a:r>
              <a:rPr lang="fa-IR" sz="2200" dirty="0">
                <a:solidFill>
                  <a:schemeClr val="tx1"/>
                </a:solidFill>
              </a:rPr>
              <a:t>میلیون </a:t>
            </a:r>
            <a:r>
              <a:rPr lang="fa-IR" sz="2200" dirty="0" smtClean="0">
                <a:solidFill>
                  <a:schemeClr val="tx1"/>
                </a:solidFill>
              </a:rPr>
              <a:t>ریال. </a:t>
            </a:r>
            <a:endParaRPr lang="en-US" sz="22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fa-IR" sz="2200" dirty="0">
                <a:solidFill>
                  <a:schemeClr val="tx1"/>
                </a:solidFill>
              </a:rPr>
              <a:t>پیشرفت پروژه </a:t>
            </a:r>
            <a:r>
              <a:rPr lang="fa-IR" sz="2200" dirty="0" smtClean="0">
                <a:solidFill>
                  <a:schemeClr val="tx1"/>
                </a:solidFill>
              </a:rPr>
              <a:t>بیش از 55 درصد بوده است.</a:t>
            </a:r>
          </a:p>
          <a:p>
            <a:pPr lvl="0">
              <a:lnSpc>
                <a:spcPct val="100000"/>
              </a:lnSpc>
            </a:pPr>
            <a:r>
              <a:rPr lang="fa-IR" sz="2200" dirty="0" smtClean="0">
                <a:solidFill>
                  <a:schemeClr val="tx1"/>
                </a:solidFill>
              </a:rPr>
              <a:t>این </a:t>
            </a:r>
            <a:r>
              <a:rPr lang="fa-IR" sz="2200" dirty="0">
                <a:solidFill>
                  <a:schemeClr val="tx1"/>
                </a:solidFill>
              </a:rPr>
              <a:t>طرح در سال </a:t>
            </a:r>
            <a:r>
              <a:rPr lang="fa-IR" sz="2200" dirty="0" smtClean="0">
                <a:solidFill>
                  <a:schemeClr val="tx1"/>
                </a:solidFill>
              </a:rPr>
              <a:t>1399 </a:t>
            </a:r>
            <a:r>
              <a:rPr lang="fa-IR" sz="2200" dirty="0">
                <a:solidFill>
                  <a:schemeClr val="tx1"/>
                </a:solidFill>
              </a:rPr>
              <a:t>به </a:t>
            </a:r>
            <a:r>
              <a:rPr lang="fa-IR" sz="2200" dirty="0" smtClean="0">
                <a:solidFill>
                  <a:schemeClr val="tx1"/>
                </a:solidFill>
              </a:rPr>
              <a:t>بهره‌برداری </a:t>
            </a:r>
            <a:r>
              <a:rPr lang="fa-IR" sz="2200" dirty="0">
                <a:solidFill>
                  <a:schemeClr val="tx1"/>
                </a:solidFill>
              </a:rPr>
              <a:t>خواهد </a:t>
            </a:r>
            <a:r>
              <a:rPr lang="fa-IR" sz="2200" dirty="0" smtClean="0">
                <a:solidFill>
                  <a:schemeClr val="tx1"/>
                </a:solidFill>
              </a:rPr>
              <a:t>رسید.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44" y="164785"/>
            <a:ext cx="10515600" cy="94129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fa-IR" sz="2800" dirty="0" smtClean="0">
                <a:solidFill>
                  <a:srgbClr val="990033"/>
                </a:solidFill>
              </a:rPr>
              <a:t>طرح های توسعه شرکت‌های زیر مجموعه</a:t>
            </a:r>
            <a:endParaRPr lang="fa-IR" sz="2800" dirty="0">
              <a:solidFill>
                <a:srgbClr val="9900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47" y="6419103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61</a:t>
            </a:fld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3916" y="1163689"/>
            <a:ext cx="11163718" cy="47271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a-IR" sz="2000" b="1" u="sng" dirty="0"/>
              <a:t>شرکت مدیریت انرژی امید تابان هور</a:t>
            </a:r>
            <a:endParaRPr lang="en-US" sz="20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schemeClr val="tx1"/>
                </a:solidFill>
              </a:rPr>
              <a:t>احداث واحد بخار نیروگاه سیکل ترکیبی هریس با ظرفیت 492 مگاوات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fa-IR" sz="2000" dirty="0" smtClean="0">
                <a:solidFill>
                  <a:schemeClr val="tx1"/>
                </a:solidFill>
              </a:rPr>
              <a:t>این </a:t>
            </a:r>
            <a:r>
              <a:rPr lang="fa-IR" sz="2000" dirty="0">
                <a:solidFill>
                  <a:schemeClr val="tx1"/>
                </a:solidFill>
              </a:rPr>
              <a:t>طرح در شهریور سال 1399 به </a:t>
            </a:r>
            <a:r>
              <a:rPr lang="fa-IR" sz="2000" dirty="0" smtClean="0">
                <a:solidFill>
                  <a:schemeClr val="tx1"/>
                </a:solidFill>
              </a:rPr>
              <a:t>بهره‌برداری </a:t>
            </a:r>
            <a:r>
              <a:rPr lang="fa-IR" sz="2000" dirty="0">
                <a:solidFill>
                  <a:schemeClr val="tx1"/>
                </a:solidFill>
              </a:rPr>
              <a:t>خواهد </a:t>
            </a:r>
            <a:r>
              <a:rPr lang="fa-IR" sz="2000" dirty="0" smtClean="0">
                <a:solidFill>
                  <a:schemeClr val="tx1"/>
                </a:solidFill>
              </a:rPr>
              <a:t>رسید.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schemeClr val="tx1"/>
                </a:solidFill>
              </a:rPr>
              <a:t>احداث نیروگاه 14 مگاواتی بندر جاسک با مشارکت شرکت پتروامید آسیا</a:t>
            </a:r>
            <a:endParaRPr lang="en-US" sz="2000" b="1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fa-IR" sz="1600" dirty="0" smtClean="0">
                <a:solidFill>
                  <a:schemeClr val="tx1"/>
                </a:solidFill>
              </a:rPr>
              <a:t>سرمایه گذاری مورد نیاز طرح 8.6 میلیون یورو می‌باشد.</a:t>
            </a:r>
            <a:endParaRPr lang="fa-IR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3644" y="3341408"/>
            <a:ext cx="10613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b="1" dirty="0"/>
              <a:t>طرح توسعه واحدهای بخار نیروگاه سیکل ترکیبی ارومیه شامل 3 واحد بخار به ظرفیت 480 مگاوات.</a:t>
            </a:r>
            <a:endParaRPr lang="en-US" dirty="0"/>
          </a:p>
          <a:p>
            <a:pPr lvl="0">
              <a:lnSpc>
                <a:spcPct val="100000"/>
              </a:lnSpc>
            </a:pPr>
            <a:endParaRPr lang="fa-IR" dirty="0" smtClean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a-IR" dirty="0" smtClean="0"/>
              <a:t>سرمایه‌گذاری </a:t>
            </a:r>
            <a:r>
              <a:rPr lang="fa-IR" dirty="0"/>
              <a:t>ارزی مورد نیاز 87/5  میلیون یورو و ریالی 1.000  میلیارد ریال .</a:t>
            </a:r>
          </a:p>
        </p:txBody>
      </p:sp>
    </p:spTree>
    <p:extLst>
      <p:ext uri="{BB962C8B-B14F-4D97-AF65-F5344CB8AC3E}">
        <p14:creationId xmlns:p14="http://schemas.microsoft.com/office/powerpoint/2010/main" val="4032342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806" y="0"/>
            <a:ext cx="10515600" cy="94129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fa-IR" sz="2800" dirty="0" smtClean="0"/>
              <a:t>طرح های توسعه شرکت‌های زیر مجموعه</a:t>
            </a:r>
            <a:endParaRPr lang="fa-IR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47" y="6419103"/>
            <a:ext cx="2743200" cy="365125"/>
          </a:xfrm>
        </p:spPr>
        <p:txBody>
          <a:bodyPr/>
          <a:lstStyle/>
          <a:p>
            <a:fld id="{4D05C58C-17BD-4562-B368-F7555B5F0B7B}" type="slidenum">
              <a:rPr lang="fa-IR" smtClean="0"/>
              <a:pPr/>
              <a:t>62</a:t>
            </a:fld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9629" y="733303"/>
            <a:ext cx="11867804" cy="507729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a-IR" sz="1900" b="1" u="sng" dirty="0" smtClean="0"/>
              <a:t>پترو امید آسیا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1900" b="1" dirty="0" smtClean="0">
                <a:solidFill>
                  <a:schemeClr val="tx1"/>
                </a:solidFill>
              </a:rPr>
              <a:t>مخازن ذخیره سازی نفت خام جاسک به ظرفت 10 میلیون بشکه</a:t>
            </a:r>
            <a:endParaRPr lang="en-US" sz="19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fa-IR" sz="1900" dirty="0" smtClean="0">
                <a:solidFill>
                  <a:schemeClr val="tx1"/>
                </a:solidFill>
              </a:rPr>
              <a:t>سرمایه‌گذاری </a:t>
            </a:r>
            <a:r>
              <a:rPr lang="fa-IR" sz="1900" dirty="0">
                <a:solidFill>
                  <a:schemeClr val="tx1"/>
                </a:solidFill>
              </a:rPr>
              <a:t>ارزی </a:t>
            </a:r>
            <a:r>
              <a:rPr lang="fa-IR" sz="1900" dirty="0" smtClean="0">
                <a:solidFill>
                  <a:schemeClr val="tx1"/>
                </a:solidFill>
              </a:rPr>
              <a:t>مورد نیاز 200 </a:t>
            </a:r>
            <a:r>
              <a:rPr lang="fa-IR" sz="1900" dirty="0">
                <a:solidFill>
                  <a:schemeClr val="tx1"/>
                </a:solidFill>
              </a:rPr>
              <a:t>میلیون </a:t>
            </a:r>
            <a:r>
              <a:rPr lang="fa-IR" sz="1900" dirty="0" smtClean="0">
                <a:solidFill>
                  <a:schemeClr val="tx1"/>
                </a:solidFill>
              </a:rPr>
              <a:t>یورو برآورد شده است که تاریخ بهره‌برداری طرح سال 1401 می‌باشد.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a-IR" sz="1900" b="1" u="sng" dirty="0" smtClean="0"/>
              <a:t>شرکت بین الملل همراه جاده ریل دریا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1900" b="1" dirty="0" smtClean="0">
                <a:solidFill>
                  <a:schemeClr val="tx1"/>
                </a:solidFill>
              </a:rPr>
              <a:t>شرکت به عنوان یک هلدینگ حمل و نقل ریلی با هدف ایجاد پایانه و اسکله مکانیزه تخلیه بارگیری مواد معدنی، برای رفع چالش حمل و نقل ریلی برنامه‌ریزی شده است. این طرح در سه فاز که </a:t>
            </a:r>
            <a:r>
              <a:rPr lang="fa-IR" sz="1900" b="1" dirty="0">
                <a:solidFill>
                  <a:schemeClr val="tx1"/>
                </a:solidFill>
              </a:rPr>
              <a:t>: فاز </a:t>
            </a:r>
            <a:r>
              <a:rPr lang="fa-IR" sz="1900" b="1" dirty="0" smtClean="0">
                <a:solidFill>
                  <a:schemeClr val="tx1"/>
                </a:solidFill>
              </a:rPr>
              <a:t>اول با ظرفیت </a:t>
            </a:r>
            <a:r>
              <a:rPr lang="fa-IR" sz="1900" b="1" dirty="0">
                <a:solidFill>
                  <a:schemeClr val="tx1"/>
                </a:solidFill>
              </a:rPr>
              <a:t>20 میلیون تن در ابتدای سال 1401، فاز </a:t>
            </a:r>
            <a:r>
              <a:rPr lang="fa-IR" sz="1900" b="1" dirty="0" smtClean="0">
                <a:solidFill>
                  <a:schemeClr val="tx1"/>
                </a:solidFill>
              </a:rPr>
              <a:t>دوم با ظرفیت </a:t>
            </a:r>
            <a:r>
              <a:rPr lang="fa-IR" sz="1900" b="1" dirty="0">
                <a:solidFill>
                  <a:schemeClr val="tx1"/>
                </a:solidFill>
              </a:rPr>
              <a:t>40 میلیون تن در ابتدای 1404 و فاز سوم </a:t>
            </a:r>
            <a:r>
              <a:rPr lang="fa-IR" sz="1900" b="1" dirty="0" smtClean="0">
                <a:solidFill>
                  <a:schemeClr val="tx1"/>
                </a:solidFill>
              </a:rPr>
              <a:t>با ظرفیت50 </a:t>
            </a:r>
            <a:r>
              <a:rPr lang="fa-IR" sz="1900" b="1" dirty="0">
                <a:solidFill>
                  <a:schemeClr val="tx1"/>
                </a:solidFill>
              </a:rPr>
              <a:t>میلیون تن در </a:t>
            </a:r>
            <a:r>
              <a:rPr lang="fa-IR" sz="1900" b="1" dirty="0" smtClean="0">
                <a:solidFill>
                  <a:schemeClr val="tx1"/>
                </a:solidFill>
              </a:rPr>
              <a:t>ابتدای سال 1409 به بهره‌برداری می‌رسند.</a:t>
            </a:r>
          </a:p>
          <a:p>
            <a:pPr>
              <a:lnSpc>
                <a:spcPct val="100000"/>
              </a:lnSpc>
            </a:pPr>
            <a:r>
              <a:rPr lang="fa-IR" sz="1900" dirty="0" smtClean="0">
                <a:solidFill>
                  <a:schemeClr val="tx1"/>
                </a:solidFill>
              </a:rPr>
              <a:t>درصد مالکیت امید در شرکت فوق 16.6 درصد است.</a:t>
            </a:r>
            <a:endParaRPr lang="fa-IR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a-IR" sz="1900" dirty="0" smtClean="0">
                <a:solidFill>
                  <a:schemeClr val="tx1"/>
                </a:solidFill>
              </a:rPr>
              <a:t>سرمایه‌‌گذاری مورد </a:t>
            </a:r>
            <a:r>
              <a:rPr lang="fa-IR" sz="1900" dirty="0">
                <a:solidFill>
                  <a:schemeClr val="tx1"/>
                </a:solidFill>
              </a:rPr>
              <a:t>نیاز </a:t>
            </a:r>
            <a:r>
              <a:rPr lang="fa-IR" sz="1900" dirty="0" smtClean="0">
                <a:solidFill>
                  <a:schemeClr val="tx1"/>
                </a:solidFill>
              </a:rPr>
              <a:t>کل طرح ( سه فاز</a:t>
            </a:r>
            <a:r>
              <a:rPr lang="fa-IR" sz="1900" dirty="0">
                <a:solidFill>
                  <a:schemeClr val="tx1"/>
                </a:solidFill>
              </a:rPr>
              <a:t>) 50.470 میلیارد </a:t>
            </a:r>
            <a:r>
              <a:rPr lang="fa-IR" sz="1900" dirty="0" smtClean="0">
                <a:solidFill>
                  <a:schemeClr val="tx1"/>
                </a:solidFill>
              </a:rPr>
              <a:t>ریال برآورد شده است.</a:t>
            </a:r>
            <a:endParaRPr lang="en-US" sz="19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a-IR" sz="1900" b="1" u="sng" dirty="0" smtClean="0"/>
              <a:t>شرکت </a:t>
            </a:r>
            <a:r>
              <a:rPr lang="fa-IR" sz="1900" b="1" u="sng" dirty="0"/>
              <a:t>کویرتایر</a:t>
            </a:r>
            <a:endParaRPr lang="en-US" sz="19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1900" b="1" dirty="0">
                <a:solidFill>
                  <a:schemeClr val="tx1"/>
                </a:solidFill>
              </a:rPr>
              <a:t>طرح توسعه تولید تایر رادیال استیل بلت به ظرفیت ده هزار تن.</a:t>
            </a:r>
            <a:endParaRPr lang="en-US" sz="19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fa-IR" sz="1900" dirty="0">
                <a:solidFill>
                  <a:schemeClr val="tx1"/>
                </a:solidFill>
              </a:rPr>
              <a:t>سرمایه‌گذاری ارزی مورد نیاز 20 میلیون دلار می‌باشد.</a:t>
            </a:r>
            <a:endParaRPr lang="en-US" sz="19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fa-IR" sz="1900" dirty="0">
                <a:solidFill>
                  <a:schemeClr val="tx1"/>
                </a:solidFill>
              </a:rPr>
              <a:t>این طرح در سال 1400 به بهره‌برداری خواهد رسید.</a:t>
            </a:r>
            <a:endParaRPr lang="en-US" sz="19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endParaRPr lang="fa-IR" sz="19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146"/>
          </a:xfrm>
        </p:spPr>
        <p:txBody>
          <a:bodyPr>
            <a:normAutofit/>
          </a:bodyPr>
          <a:lstStyle/>
          <a:p>
            <a:r>
              <a:rPr lang="fa-IR" sz="3200" dirty="0" smtClean="0"/>
              <a:t>فصل ششم</a:t>
            </a:r>
            <a:endParaRPr lang="fa-IR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950282"/>
              </p:ext>
            </p:extLst>
          </p:nvPr>
        </p:nvGraphicFramePr>
        <p:xfrm>
          <a:off x="838200" y="1344613"/>
          <a:ext cx="10672482" cy="3496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63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179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881"/>
            <a:ext cx="10515600" cy="744071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/>
              <a:t>اهم اقدامات انجام شده</a:t>
            </a:r>
            <a:endParaRPr lang="fa-IR" sz="3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64</a:t>
            </a:fld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7287" y="804636"/>
            <a:ext cx="11648942" cy="5105714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tx1"/>
                </a:solidFill>
              </a:rPr>
              <a:t>تکمیل پروژه‌ها در شرکت‌های زیر مجموعه از قبیل: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-</a:t>
            </a:r>
            <a:r>
              <a:rPr lang="fa-IR" sz="2400" dirty="0" smtClean="0">
                <a:solidFill>
                  <a:schemeClr val="tx1"/>
                </a:solidFill>
              </a:rPr>
              <a:t> </a:t>
            </a:r>
            <a:r>
              <a:rPr lang="ar-SA" sz="2400" dirty="0" smtClean="0">
                <a:solidFill>
                  <a:schemeClr val="tx1"/>
                </a:solidFill>
              </a:rPr>
              <a:t>بهره‌بردا</a:t>
            </a:r>
            <a:r>
              <a:rPr lang="fa-IR" sz="2400" dirty="0" smtClean="0">
                <a:solidFill>
                  <a:schemeClr val="tx1"/>
                </a:solidFill>
              </a:rPr>
              <a:t>ر</a:t>
            </a:r>
            <a:r>
              <a:rPr lang="ar-SA" sz="2400" dirty="0" smtClean="0">
                <a:solidFill>
                  <a:schemeClr val="tx1"/>
                </a:solidFill>
              </a:rPr>
              <a:t>ی </a:t>
            </a:r>
            <a:r>
              <a:rPr lang="ar-SA" sz="2400" dirty="0">
                <a:solidFill>
                  <a:schemeClr val="tx1"/>
                </a:solidFill>
              </a:rPr>
              <a:t>از کارخانه ذوب و ریخته‌گری شماره یک شرکت جهان فولاد سیرجان با ظرفیت تولید سالیانه یک میلیون و </a:t>
            </a:r>
            <a:r>
              <a:rPr lang="fa-IR" sz="2400" dirty="0">
                <a:solidFill>
                  <a:schemeClr val="tx1"/>
                </a:solidFill>
              </a:rPr>
              <a:t>۲۰۰</a:t>
            </a:r>
            <a:r>
              <a:rPr lang="ar-SA" sz="2400" dirty="0">
                <a:solidFill>
                  <a:schemeClr val="tx1"/>
                </a:solidFill>
              </a:rPr>
              <a:t> هزار تنی بیلت با مقطع مربع با حجم سرمایه‌گذاری </a:t>
            </a:r>
            <a:r>
              <a:rPr lang="fa-IR" sz="2400" dirty="0">
                <a:solidFill>
                  <a:schemeClr val="tx1"/>
                </a:solidFill>
              </a:rPr>
              <a:t>۱۱</a:t>
            </a:r>
            <a:r>
              <a:rPr lang="ar-SA" sz="2400" dirty="0">
                <a:solidFill>
                  <a:schemeClr val="tx1"/>
                </a:solidFill>
              </a:rPr>
              <a:t> هزار و </a:t>
            </a:r>
            <a:r>
              <a:rPr lang="fa-IR" sz="2400" dirty="0">
                <a:solidFill>
                  <a:schemeClr val="tx1"/>
                </a:solidFill>
              </a:rPr>
              <a:t>۵۰۰</a:t>
            </a:r>
            <a:r>
              <a:rPr lang="ar-SA" sz="2400" dirty="0">
                <a:solidFill>
                  <a:schemeClr val="tx1"/>
                </a:solidFill>
              </a:rPr>
              <a:t> میلیارد ریالی و اشتغال‌زایی مستقیم </a:t>
            </a:r>
            <a:r>
              <a:rPr lang="fa-IR" sz="2400" dirty="0">
                <a:solidFill>
                  <a:schemeClr val="tx1"/>
                </a:solidFill>
              </a:rPr>
              <a:t>۷۵۰</a:t>
            </a:r>
            <a:r>
              <a:rPr lang="ar-SA" sz="2400" dirty="0">
                <a:solidFill>
                  <a:schemeClr val="tx1"/>
                </a:solidFill>
              </a:rPr>
              <a:t> و غیرمستقیم </a:t>
            </a:r>
            <a:r>
              <a:rPr lang="fa-IR" sz="2400" dirty="0">
                <a:solidFill>
                  <a:schemeClr val="tx1"/>
                </a:solidFill>
              </a:rPr>
              <a:t>۲۲۵۰</a:t>
            </a:r>
            <a:r>
              <a:rPr lang="ar-SA" sz="2400" dirty="0">
                <a:solidFill>
                  <a:schemeClr val="tx1"/>
                </a:solidFill>
              </a:rPr>
              <a:t> نفر.</a:t>
            </a:r>
            <a:endParaRPr lang="en-US" sz="2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fa-IR" sz="2400" dirty="0" smtClean="0">
                <a:solidFill>
                  <a:schemeClr val="tx1"/>
                </a:solidFill>
              </a:rPr>
              <a:t>- بهره‌</a:t>
            </a:r>
            <a:r>
              <a:rPr lang="ar-SA" sz="2400" dirty="0" smtClean="0">
                <a:solidFill>
                  <a:schemeClr val="tx1"/>
                </a:solidFill>
              </a:rPr>
              <a:t>داری </a:t>
            </a:r>
            <a:r>
              <a:rPr lang="ar-SA" sz="2400" dirty="0">
                <a:solidFill>
                  <a:schemeClr val="tx1"/>
                </a:solidFill>
              </a:rPr>
              <a:t>از خط </a:t>
            </a:r>
            <a:r>
              <a:rPr lang="fa-IR" sz="2400" dirty="0">
                <a:solidFill>
                  <a:schemeClr val="tx1"/>
                </a:solidFill>
              </a:rPr>
              <a:t>۲</a:t>
            </a:r>
            <a:r>
              <a:rPr lang="ar-SA" sz="2400" dirty="0">
                <a:solidFill>
                  <a:schemeClr val="tx1"/>
                </a:solidFill>
              </a:rPr>
              <a:t> کارخانه احیاء مستقیم مگامدول (کوثر) شرکت توسعه آهن و فولاد گل گهر با ظرفیت تولید سالیانه </a:t>
            </a:r>
            <a:r>
              <a:rPr lang="fa-IR" sz="2400" dirty="0">
                <a:solidFill>
                  <a:schemeClr val="tx1"/>
                </a:solidFill>
              </a:rPr>
              <a:t>۲</a:t>
            </a:r>
            <a:r>
              <a:rPr lang="ar-SA" sz="2400" dirty="0">
                <a:solidFill>
                  <a:schemeClr val="tx1"/>
                </a:solidFill>
              </a:rPr>
              <a:t> هزار تنی آهن اسفنجی با حجم سرمایه‌گذاری </a:t>
            </a:r>
            <a:r>
              <a:rPr lang="fa-IR" sz="2400" dirty="0">
                <a:solidFill>
                  <a:schemeClr val="tx1"/>
                </a:solidFill>
              </a:rPr>
              <a:t>۴</a:t>
            </a:r>
            <a:r>
              <a:rPr lang="ar-SA" sz="2400" dirty="0">
                <a:solidFill>
                  <a:schemeClr val="tx1"/>
                </a:solidFill>
              </a:rPr>
              <a:t> هزار و </a:t>
            </a:r>
            <a:r>
              <a:rPr lang="fa-IR" sz="2400" dirty="0">
                <a:solidFill>
                  <a:schemeClr val="tx1"/>
                </a:solidFill>
              </a:rPr>
              <a:t>۳۷۰</a:t>
            </a:r>
            <a:r>
              <a:rPr lang="ar-SA" sz="2400" dirty="0">
                <a:solidFill>
                  <a:schemeClr val="tx1"/>
                </a:solidFill>
              </a:rPr>
              <a:t> میلیارد ریالی و اشتغال‌زایی مستقیم </a:t>
            </a:r>
            <a:r>
              <a:rPr lang="fa-IR" sz="2400" dirty="0">
                <a:solidFill>
                  <a:schemeClr val="tx1"/>
                </a:solidFill>
              </a:rPr>
              <a:t>۲۲۰</a:t>
            </a:r>
            <a:r>
              <a:rPr lang="ar-SA" sz="2400" dirty="0">
                <a:solidFill>
                  <a:schemeClr val="tx1"/>
                </a:solidFill>
              </a:rPr>
              <a:t> و غیرمستقیم </a:t>
            </a:r>
            <a:r>
              <a:rPr lang="fa-IR" sz="2400" dirty="0">
                <a:solidFill>
                  <a:schemeClr val="tx1"/>
                </a:solidFill>
              </a:rPr>
              <a:t>۸۸۰</a:t>
            </a:r>
            <a:r>
              <a:rPr lang="ar-SA" sz="2400" dirty="0">
                <a:solidFill>
                  <a:schemeClr val="tx1"/>
                </a:solidFill>
              </a:rPr>
              <a:t> نفر.</a:t>
            </a:r>
            <a:endParaRPr lang="en-US" sz="2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fa-IR" sz="2400" dirty="0" smtClean="0">
                <a:solidFill>
                  <a:schemeClr val="tx1"/>
                </a:solidFill>
              </a:rPr>
              <a:t>-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fa-IR" sz="2400" dirty="0" smtClean="0">
                <a:solidFill>
                  <a:schemeClr val="tx1"/>
                </a:solidFill>
              </a:rPr>
              <a:t> </a:t>
            </a:r>
            <a:r>
              <a:rPr lang="ar-SA" sz="2400" dirty="0" smtClean="0">
                <a:solidFill>
                  <a:schemeClr val="tx1"/>
                </a:solidFill>
              </a:rPr>
              <a:t>بهره</a:t>
            </a:r>
            <a:r>
              <a:rPr lang="fa-IR" sz="2400" dirty="0">
                <a:solidFill>
                  <a:schemeClr val="tx1"/>
                </a:solidFill>
              </a:rPr>
              <a:t>‌</a:t>
            </a:r>
            <a:r>
              <a:rPr lang="ar-SA" sz="2400" dirty="0">
                <a:solidFill>
                  <a:schemeClr val="tx1"/>
                </a:solidFill>
              </a:rPr>
              <a:t>برداری از واحد بخار نیروگاه گل‌گهر شرکت گهر انرژی سیرجان با ظرفیت تولید </a:t>
            </a:r>
            <a:r>
              <a:rPr lang="fa-IR" sz="2400" dirty="0">
                <a:solidFill>
                  <a:schemeClr val="tx1"/>
                </a:solidFill>
              </a:rPr>
              <a:t>۱۶۰</a:t>
            </a:r>
            <a:r>
              <a:rPr lang="ar-SA" sz="2400" dirty="0">
                <a:solidFill>
                  <a:schemeClr val="tx1"/>
                </a:solidFill>
              </a:rPr>
              <a:t> مگاواتی با حجم سرمایه‌گذاری </a:t>
            </a:r>
            <a:r>
              <a:rPr lang="fa-IR" sz="2400" dirty="0">
                <a:solidFill>
                  <a:schemeClr val="tx1"/>
                </a:solidFill>
              </a:rPr>
              <a:t>۱۳۵</a:t>
            </a:r>
            <a:r>
              <a:rPr lang="ar-SA" sz="2400" dirty="0">
                <a:solidFill>
                  <a:schemeClr val="tx1"/>
                </a:solidFill>
              </a:rPr>
              <a:t> میلیون یورویی و اشتغال‌زایی مستقیم </a:t>
            </a:r>
            <a:r>
              <a:rPr lang="fa-IR" sz="2400" dirty="0">
                <a:solidFill>
                  <a:schemeClr val="tx1"/>
                </a:solidFill>
              </a:rPr>
              <a:t>۶۰</a:t>
            </a:r>
            <a:r>
              <a:rPr lang="ar-SA" sz="2400" dirty="0">
                <a:solidFill>
                  <a:schemeClr val="tx1"/>
                </a:solidFill>
              </a:rPr>
              <a:t> و غیرمستقیم </a:t>
            </a:r>
            <a:r>
              <a:rPr lang="fa-IR" sz="2400" dirty="0">
                <a:solidFill>
                  <a:schemeClr val="tx1"/>
                </a:solidFill>
              </a:rPr>
              <a:t>۱۰۰</a:t>
            </a:r>
            <a:r>
              <a:rPr lang="ar-SA" sz="2400" dirty="0">
                <a:solidFill>
                  <a:schemeClr val="tx1"/>
                </a:solidFill>
              </a:rPr>
              <a:t> نفر.</a:t>
            </a:r>
            <a:endParaRPr lang="en-US" sz="2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fa-IR" sz="2400" dirty="0" smtClean="0">
                <a:solidFill>
                  <a:schemeClr val="tx1"/>
                </a:solidFill>
              </a:rPr>
              <a:t>- </a:t>
            </a:r>
            <a:r>
              <a:rPr lang="ar-SA" sz="2400" dirty="0" smtClean="0">
                <a:solidFill>
                  <a:schemeClr val="tx1"/>
                </a:solidFill>
              </a:rPr>
              <a:t>بهره‌برداری از نیروگاه 300 مگاواتی هریس با حجم سرمایه‌گذاری  250میلیون یورو و 140 میلیارد تومان.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ar-SA" sz="2400" dirty="0" smtClean="0">
                <a:solidFill>
                  <a:schemeClr val="tx1"/>
                </a:solidFill>
              </a:rPr>
              <a:t>تسویه مطالبات سود سال مالی 97 </a:t>
            </a:r>
            <a:r>
              <a:rPr lang="fa-IR" sz="2400" dirty="0" smtClean="0">
                <a:solidFill>
                  <a:schemeClr val="tx1"/>
                </a:solidFill>
              </a:rPr>
              <a:t>کلیه </a:t>
            </a:r>
            <a:r>
              <a:rPr lang="ar-SA" sz="2400" dirty="0" smtClean="0">
                <a:solidFill>
                  <a:schemeClr val="tx1"/>
                </a:solidFill>
              </a:rPr>
              <a:t>سهامداران حقیقی و</a:t>
            </a:r>
            <a:r>
              <a:rPr lang="fa-IR" sz="2400" dirty="0" smtClean="0">
                <a:solidFill>
                  <a:schemeClr val="tx1"/>
                </a:solidFill>
              </a:rPr>
              <a:t>تمامی</a:t>
            </a:r>
            <a:r>
              <a:rPr lang="ar-SA" sz="2400" dirty="0" smtClean="0">
                <a:solidFill>
                  <a:schemeClr val="tx1"/>
                </a:solidFill>
              </a:rPr>
              <a:t> سهامداران حقوقی به استثنای </a:t>
            </a:r>
            <a:r>
              <a:rPr lang="fa-IR" sz="2400" dirty="0" smtClean="0">
                <a:solidFill>
                  <a:schemeClr val="tx1"/>
                </a:solidFill>
              </a:rPr>
              <a:t>بانک سپه</a:t>
            </a:r>
            <a:r>
              <a:rPr lang="ar-SA" sz="2400" dirty="0" smtClean="0">
                <a:solidFill>
                  <a:schemeClr val="tx1"/>
                </a:solidFill>
              </a:rPr>
              <a:t>.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ar-SA" sz="2400" dirty="0" smtClean="0">
                <a:solidFill>
                  <a:schemeClr val="tx1"/>
                </a:solidFill>
              </a:rPr>
              <a:t>ارائه درخواست پذیرش برخی از سهام شرکت‌های تابعه از قبیل شرکت پتروامید آسیا، شرکت ساگار و قطعات نسوز، شرکت یزد سفالین و آسیاناما</a:t>
            </a:r>
            <a:r>
              <a:rPr lang="fa-IR" sz="2400" dirty="0" smtClean="0">
                <a:solidFill>
                  <a:schemeClr val="tx1"/>
                </a:solidFill>
              </a:rPr>
              <a:t> در بورس اوراق بهادار تهران و فرابورس ایران.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04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918" y="326282"/>
            <a:ext cx="10515600" cy="744071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/>
              <a:t>اهم اقدامات انجام </a:t>
            </a:r>
            <a:r>
              <a:rPr lang="fa-IR" sz="3600" dirty="0"/>
              <a:t>شده </a:t>
            </a:r>
            <a:r>
              <a:rPr lang="fa-IR" sz="2400" dirty="0"/>
              <a:t>(ادامه)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65</a:t>
            </a:fld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9918" y="925210"/>
            <a:ext cx="10836054" cy="4879034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ar-SA" sz="2400" dirty="0" smtClean="0">
                <a:solidFill>
                  <a:schemeClr val="tx1"/>
                </a:solidFill>
              </a:rPr>
              <a:t>واگذاری </a:t>
            </a:r>
            <a:r>
              <a:rPr lang="ar-SA" sz="2400" dirty="0">
                <a:solidFill>
                  <a:schemeClr val="tx1"/>
                </a:solidFill>
              </a:rPr>
              <a:t>و فروش سهام شرکت‌های سرمایه‌پذیر در راستای تسویه حساب مطالبات </a:t>
            </a:r>
            <a:r>
              <a:rPr lang="ar-SA" sz="2400" dirty="0" smtClean="0">
                <a:solidFill>
                  <a:schemeClr val="tx1"/>
                </a:solidFill>
              </a:rPr>
              <a:t>سهامدار</a:t>
            </a:r>
            <a:r>
              <a:rPr lang="fa-IR" sz="2400" dirty="0" smtClean="0">
                <a:solidFill>
                  <a:schemeClr val="tx1"/>
                </a:solidFill>
              </a:rPr>
              <a:t>ان</a:t>
            </a:r>
            <a:r>
              <a:rPr lang="ar-SA" sz="2400" dirty="0" smtClean="0">
                <a:solidFill>
                  <a:schemeClr val="tx1"/>
                </a:solidFill>
              </a:rPr>
              <a:t> عمده</a:t>
            </a:r>
            <a:r>
              <a:rPr lang="fa-IR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tx1"/>
                </a:solidFill>
              </a:rPr>
              <a:t>مشارکت در افزایش سرمایه شرکت‏های سرمایه‌پذیر و کمک به تأمین مالی طرح‏های توسعه آنها از طریق آورده نقدی و </a:t>
            </a:r>
            <a:r>
              <a:rPr lang="ar-SA" sz="2400" dirty="0" smtClean="0">
                <a:solidFill>
                  <a:schemeClr val="tx1"/>
                </a:solidFill>
              </a:rPr>
              <a:t>بازپرداخت </a:t>
            </a:r>
            <a:r>
              <a:rPr lang="ar-SA" sz="2400" dirty="0">
                <a:solidFill>
                  <a:schemeClr val="tx1"/>
                </a:solidFill>
              </a:rPr>
              <a:t>بدهی سود سهام از طریق فروش سرمایه‌گذاری‌ها. شایان ذکر است، میزان افزایش سرمایه در شرکت‏های سرمایه‏پذیر طی سال مالی 98 معادل 10.802میلیارد ریال بوده است که عمدتاً از محل مطالبات حال شده سود سهام شرکت سرمایه‌گذاری امید، تأمین گردید.</a:t>
            </a:r>
            <a:endParaRPr lang="en-US" sz="2400" dirty="0">
              <a:solidFill>
                <a:schemeClr val="tx1"/>
              </a:solidFill>
            </a:endParaRP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ar-SA" sz="2400" dirty="0" smtClean="0">
                <a:solidFill>
                  <a:schemeClr val="tx1"/>
                </a:solidFill>
              </a:rPr>
              <a:t>بازارگردانی </a:t>
            </a:r>
            <a:r>
              <a:rPr lang="ar-SA" sz="2400" dirty="0">
                <a:solidFill>
                  <a:schemeClr val="tx1"/>
                </a:solidFill>
              </a:rPr>
              <a:t>و حمایت از سهام شرکت‏های بورسی و فرابورسی گروه.</a:t>
            </a:r>
            <a:endParaRPr lang="en-US" sz="2400" dirty="0">
              <a:solidFill>
                <a:schemeClr val="tx1"/>
              </a:solidFill>
            </a:endParaRP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tx1"/>
                </a:solidFill>
              </a:rPr>
              <a:t>برنامه‌ریزی برای خروج از سرمایه‌گذاری‏های راکد، کم بازده و زیانده از قبیل شرکت‏های صنایع کاغذ غرب و صنایع دارویی شهید مدرس</a:t>
            </a:r>
            <a:r>
              <a:rPr lang="ar-SA" sz="2400" dirty="0" smtClean="0">
                <a:solidFill>
                  <a:schemeClr val="tx1"/>
                </a:solidFill>
              </a:rPr>
              <a:t>.</a:t>
            </a:r>
            <a:endParaRPr lang="fa-IR" sz="24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a-IR" sz="2400" dirty="0">
                <a:solidFill>
                  <a:schemeClr val="tx1"/>
                </a:solidFill>
              </a:rPr>
              <a:t>پیگیری جدی برای وصول مطالبات و سود سهام دریافتنی از شرکت‏های سرمایه‏پذیر و اخذ بخشی از آن</a:t>
            </a:r>
            <a:r>
              <a:rPr lang="fa-IR" sz="2400" dirty="0"/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tx1"/>
                </a:solidFill>
              </a:rPr>
              <a:t>ساماندهی املاک </a:t>
            </a:r>
            <a:r>
              <a:rPr lang="fa-IR" sz="2400" dirty="0">
                <a:solidFill>
                  <a:schemeClr val="tx1"/>
                </a:solidFill>
              </a:rPr>
              <a:t>و برگزاری </a:t>
            </a:r>
            <a:r>
              <a:rPr lang="ar-SA" sz="2400" dirty="0">
                <a:solidFill>
                  <a:schemeClr val="tx1"/>
                </a:solidFill>
              </a:rPr>
              <a:t>مزایده فروش املاک</a:t>
            </a:r>
            <a:r>
              <a:rPr lang="fa-IR" sz="2400" dirty="0">
                <a:solidFill>
                  <a:schemeClr val="tx1"/>
                </a:solidFill>
              </a:rPr>
              <a:t> شرکت اصلی و شرکت‌های گروه.</a:t>
            </a:r>
            <a:endParaRPr lang="en-US" sz="2400" dirty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a-IR" sz="2400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4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3746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/>
              <a:t>تسویه سود سهام سهامداران عمده از سال 1396 تا 1399/02/31- میلیارد ریال</a:t>
            </a:r>
            <a:endParaRPr lang="fa-IR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b="1" smtClean="0"/>
              <a:pPr/>
              <a:t>66</a:t>
            </a:fld>
            <a:endParaRPr lang="fa-IR" b="1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297024"/>
              </p:ext>
            </p:extLst>
          </p:nvPr>
        </p:nvGraphicFramePr>
        <p:xfrm>
          <a:off x="838199" y="849085"/>
          <a:ext cx="10813870" cy="4585064"/>
        </p:xfrm>
        <a:graphic>
          <a:graphicData uri="http://schemas.openxmlformats.org/drawingml/2006/table">
            <a:tbl>
              <a:tblPr rtl="1"/>
              <a:tblGrid>
                <a:gridCol w="5306378">
                  <a:extLst>
                    <a:ext uri="{9D8B030D-6E8A-4147-A177-3AD203B41FA5}">
                      <a16:colId xmlns:a16="http://schemas.microsoft.com/office/drawing/2014/main" val="3607670165"/>
                    </a:ext>
                  </a:extLst>
                </a:gridCol>
                <a:gridCol w="1361402">
                  <a:extLst>
                    <a:ext uri="{9D8B030D-6E8A-4147-A177-3AD203B41FA5}">
                      <a16:colId xmlns:a16="http://schemas.microsoft.com/office/drawing/2014/main" val="928378926"/>
                    </a:ext>
                  </a:extLst>
                </a:gridCol>
                <a:gridCol w="1382030">
                  <a:extLst>
                    <a:ext uri="{9D8B030D-6E8A-4147-A177-3AD203B41FA5}">
                      <a16:colId xmlns:a16="http://schemas.microsoft.com/office/drawing/2014/main" val="1867232761"/>
                    </a:ext>
                  </a:extLst>
                </a:gridCol>
                <a:gridCol w="1382030">
                  <a:extLst>
                    <a:ext uri="{9D8B030D-6E8A-4147-A177-3AD203B41FA5}">
                      <a16:colId xmlns:a16="http://schemas.microsoft.com/office/drawing/2014/main" val="2285929155"/>
                    </a:ext>
                  </a:extLst>
                </a:gridCol>
                <a:gridCol w="1382030">
                  <a:extLst>
                    <a:ext uri="{9D8B030D-6E8A-4147-A177-3AD203B41FA5}">
                      <a16:colId xmlns:a16="http://schemas.microsoft.com/office/drawing/2014/main" val="3130216406"/>
                    </a:ext>
                  </a:extLst>
                </a:gridCol>
              </a:tblGrid>
              <a:tr h="45994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بدهی سود سهام 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1396/10/30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1397/10/30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1399/02/31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439159"/>
                  </a:ext>
                </a:extLst>
              </a:tr>
              <a:tr h="416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مانده بدهی سود سهام  به بانک سپه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۳۵,۹۰۱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۳۹,۸۴۱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۲۸,۱۳۱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۲۲,۱۳۱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53910"/>
                  </a:ext>
                </a:extLst>
              </a:tr>
              <a:tr h="416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مانده بدهی سود سهام  به صندوق بازنشستگی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۳,۶۶۱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۱,۴۰۰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۲,۹۰۰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07051"/>
                  </a:ext>
                </a:extLst>
              </a:tr>
              <a:tr h="416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مانده بدهی سود سهام به سایر سهامداران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۶۳۹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۲۰۲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40229"/>
                  </a:ext>
                </a:extLst>
              </a:tr>
              <a:tr h="416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۴۰,۲۰۱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۴۱,۲۹۹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۳۱,۲۳۳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۲۲,۴۸۷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656854"/>
                  </a:ext>
                </a:extLst>
              </a:tr>
              <a:tr h="45994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تسویه سود سهام بانک سپه و صندوق بازنشستگی 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132085"/>
                  </a:ext>
                </a:extLst>
              </a:tr>
              <a:tr h="416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تسویه سود سهام بانک سپه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۸۴۹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۱,۹۷۷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۱۸,۰۵۰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۶,۰۰۰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971802"/>
                  </a:ext>
                </a:extLst>
              </a:tr>
              <a:tr h="416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تسویه سود سهام صندوق بازنشستگی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۳,۶۶۱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۲,۶۰۰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31104"/>
                  </a:ext>
                </a:extLst>
              </a:tr>
              <a:tr h="416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جمع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۹۲۶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۵,۶۳۸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۱۸,۰۵۰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۸,۶۰۰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58437"/>
                  </a:ext>
                </a:extLst>
              </a:tr>
              <a:tr h="747408">
                <a:tc gridSpan="5">
                  <a:txBody>
                    <a:bodyPr/>
                    <a:lstStyle/>
                    <a:p>
                      <a:pPr algn="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درسال مالی منتهی به 1398/10/30 و تا تاریخ مجمع، مبلغ 26,650 میلیارد ریال از کل بدهی سنواتی این شرکت به بانک سپه و  صندوق بازنشستگی از بابت سود سهام تسویه گردیده که بزرگترین موفقیت شرکت گروه مدیریت سرمایه گذاری امید در تسویه دیون بوده است.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5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08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791"/>
            <a:ext cx="10515600" cy="888909"/>
          </a:xfrm>
        </p:spPr>
        <p:txBody>
          <a:bodyPr>
            <a:normAutofit/>
          </a:bodyPr>
          <a:lstStyle/>
          <a:p>
            <a:r>
              <a:rPr lang="fa-IR" sz="3600" dirty="0" smtClean="0"/>
              <a:t>وصول مطالبات از </a:t>
            </a:r>
            <a:r>
              <a:rPr lang="fa-IR" sz="3600" dirty="0"/>
              <a:t>سال 1396 تا 1399/02/31- میلیارد ریال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67</a:t>
            </a:fld>
            <a:endParaRPr lang="fa-IR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603787"/>
              </p:ext>
            </p:extLst>
          </p:nvPr>
        </p:nvGraphicFramePr>
        <p:xfrm>
          <a:off x="1413164" y="1589811"/>
          <a:ext cx="9601200" cy="2940625"/>
        </p:xfrm>
        <a:graphic>
          <a:graphicData uri="http://schemas.openxmlformats.org/drawingml/2006/table">
            <a:tbl>
              <a:tblPr rtl="1"/>
              <a:tblGrid>
                <a:gridCol w="4711318">
                  <a:extLst>
                    <a:ext uri="{9D8B030D-6E8A-4147-A177-3AD203B41FA5}">
                      <a16:colId xmlns:a16="http://schemas.microsoft.com/office/drawing/2014/main" val="3138266479"/>
                    </a:ext>
                  </a:extLst>
                </a:gridCol>
                <a:gridCol w="1208735">
                  <a:extLst>
                    <a:ext uri="{9D8B030D-6E8A-4147-A177-3AD203B41FA5}">
                      <a16:colId xmlns:a16="http://schemas.microsoft.com/office/drawing/2014/main" val="3612549879"/>
                    </a:ext>
                  </a:extLst>
                </a:gridCol>
                <a:gridCol w="1227049">
                  <a:extLst>
                    <a:ext uri="{9D8B030D-6E8A-4147-A177-3AD203B41FA5}">
                      <a16:colId xmlns:a16="http://schemas.microsoft.com/office/drawing/2014/main" val="2462111748"/>
                    </a:ext>
                  </a:extLst>
                </a:gridCol>
                <a:gridCol w="1227049">
                  <a:extLst>
                    <a:ext uri="{9D8B030D-6E8A-4147-A177-3AD203B41FA5}">
                      <a16:colId xmlns:a16="http://schemas.microsoft.com/office/drawing/2014/main" val="496262945"/>
                    </a:ext>
                  </a:extLst>
                </a:gridCol>
                <a:gridCol w="1227049">
                  <a:extLst>
                    <a:ext uri="{9D8B030D-6E8A-4147-A177-3AD203B41FA5}">
                      <a16:colId xmlns:a16="http://schemas.microsoft.com/office/drawing/2014/main" val="2486370472"/>
                    </a:ext>
                  </a:extLst>
                </a:gridCol>
              </a:tblGrid>
              <a:tr h="47425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وصول </a:t>
                      </a:r>
                      <a:r>
                        <a:rPr lang="fa-IR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مطالبات </a:t>
                      </a:r>
                      <a:endParaRPr lang="fa-IR" sz="20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1396/10/30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1397/10/30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1399/02/31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92420"/>
                  </a:ext>
                </a:extLst>
              </a:tr>
              <a:tr h="412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وصول نقدی مطالبات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۲,۴۷۱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۳,۱۸۶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۹,۶۹۵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۵,۸۳۳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164095"/>
                  </a:ext>
                </a:extLst>
              </a:tr>
              <a:tr h="412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وصول مطالبات از محل مشارکت در افزایش سرمایه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۵,۲۵۶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۳,۷۶۶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۱۰,۶۵۷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۵,۰۸۰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13575"/>
                  </a:ext>
                </a:extLst>
              </a:tr>
              <a:tr h="412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جمع وصول مطالبات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۷,۷۲۷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۶,۹۵۲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۲۰,۳۵۲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۱۰,۹۱۳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617175"/>
                  </a:ext>
                </a:extLst>
              </a:tr>
              <a:tr h="1228918"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fa-I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در</a:t>
                      </a:r>
                      <a:r>
                        <a:rPr lang="fa-I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مالی منتهی به 1398/10/30 و تا تاریخ </a:t>
                      </a:r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ea typeface="+mn-ea"/>
                          <a:cs typeface="B Mitra" panose="00000400000000000000" pitchFamily="2" charset="-78"/>
                        </a:rPr>
                        <a:t>مجمع</a:t>
                      </a:r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، مبلغ 15,528 میلیارد ریال از کل مطالبات سنواتی این شرکت از </a:t>
                      </a:r>
                      <a:r>
                        <a:rPr lang="fa-I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شرکت‌های </a:t>
                      </a:r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زیر </a:t>
                      </a:r>
                      <a:r>
                        <a:rPr lang="fa-I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</a:t>
                      </a:r>
                      <a:r>
                        <a:rPr lang="fa-I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جموعه </a:t>
                      </a:r>
                      <a:r>
                        <a:rPr lang="fa-I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 حیطه وصول درآمده و  نسبت به سال مالی 1397 بالغ بر 480 درصد رشد داشته است.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472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69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683746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/>
              <a:t>برنامه‌های آتی</a:t>
            </a:r>
            <a:endParaRPr lang="fa-IR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b="1" smtClean="0"/>
              <a:pPr/>
              <a:t>68</a:t>
            </a:fld>
            <a:endParaRPr lang="fa-IR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8119" y="675248"/>
            <a:ext cx="10515600" cy="5542671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ar-SA" sz="2200" dirty="0">
                <a:solidFill>
                  <a:schemeClr val="tx1"/>
                </a:solidFill>
              </a:rPr>
              <a:t>پرداخت مطالبات سود سهام </a:t>
            </a:r>
            <a:r>
              <a:rPr lang="ar-SA" sz="2200" dirty="0" smtClean="0">
                <a:solidFill>
                  <a:schemeClr val="tx1"/>
                </a:solidFill>
              </a:rPr>
              <a:t>سهامدار</a:t>
            </a:r>
            <a:r>
              <a:rPr lang="fa-IR" sz="2200" dirty="0" smtClean="0">
                <a:solidFill>
                  <a:schemeClr val="tx1"/>
                </a:solidFill>
              </a:rPr>
              <a:t> </a:t>
            </a:r>
            <a:r>
              <a:rPr lang="ar-SA" sz="2200" dirty="0" smtClean="0">
                <a:solidFill>
                  <a:schemeClr val="tx1"/>
                </a:solidFill>
              </a:rPr>
              <a:t>عمده</a:t>
            </a:r>
            <a:r>
              <a:rPr lang="fa-IR" sz="2200" dirty="0">
                <a:solidFill>
                  <a:schemeClr val="tx1"/>
                </a:solidFill>
              </a:rPr>
              <a:t> </a:t>
            </a:r>
            <a:r>
              <a:rPr lang="fa-IR" sz="2200" dirty="0" smtClean="0">
                <a:solidFill>
                  <a:schemeClr val="tx1"/>
                </a:solidFill>
              </a:rPr>
              <a:t>(بانک سپه).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ar-SA" sz="2200" dirty="0">
                <a:solidFill>
                  <a:schemeClr val="tx1"/>
                </a:solidFill>
              </a:rPr>
              <a:t>برنامه‌ریزی اساسی و پیگیری جدی جهت رعایت مفاده ماده 16 قانون رفع موانع تولید رقابت‏پذیر و ارتقای نظام مالی کشور در راستای سیاست‏های بانک </a:t>
            </a:r>
            <a:r>
              <a:rPr lang="ar-SA" sz="2200" dirty="0" smtClean="0">
                <a:solidFill>
                  <a:schemeClr val="tx1"/>
                </a:solidFill>
              </a:rPr>
              <a:t>سپه</a:t>
            </a:r>
            <a:r>
              <a:rPr lang="fa-IR" sz="2200" dirty="0" smtClean="0">
                <a:solidFill>
                  <a:schemeClr val="tx1"/>
                </a:solidFill>
              </a:rPr>
              <a:t> (مفاد ماده 16: کلیه بانک‌ها و موسسات اعتباری موظفند سهام خود در شرکت‌های تابعه و بنگاه‌های اقتصادی که فعالیت غیر بانکی دارند را واگذار نمایند).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ar-SA" sz="2200" dirty="0">
                <a:solidFill>
                  <a:schemeClr val="tx1"/>
                </a:solidFill>
              </a:rPr>
              <a:t>مشارکت در افزایش سرمایه شرکت‏های سرمایه‌پذیر و بکارگیری ابزارهای مالی جدید جهت تأمین مالی شرکت‏های تابعه. </a:t>
            </a:r>
            <a:endParaRPr lang="fa-IR" sz="2200" dirty="0" smtClean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ar-SA" sz="2200" dirty="0">
                <a:solidFill>
                  <a:schemeClr val="tx1"/>
                </a:solidFill>
              </a:rPr>
              <a:t>خروج از صنایعی که طبق سند راهبردی جزو الویت استراتژیک شرکت گروه مدیریت سرمایه‌گذاری امید نمی‌باشد.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ar-SA" sz="2200" dirty="0" smtClean="0">
                <a:solidFill>
                  <a:schemeClr val="tx1"/>
                </a:solidFill>
              </a:rPr>
              <a:t>اقدام </a:t>
            </a:r>
            <a:r>
              <a:rPr lang="ar-SA" sz="2200" dirty="0">
                <a:solidFill>
                  <a:schemeClr val="tx1"/>
                </a:solidFill>
              </a:rPr>
              <a:t>در جهت پذیرش و عرضه سهام برخی از شرکت‏های تابعه در بورس اوراق بهادار تهران و فرابورس ایران.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ar-SA" sz="2200" dirty="0">
                <a:solidFill>
                  <a:schemeClr val="tx1"/>
                </a:solidFill>
              </a:rPr>
              <a:t>اصلاح مستمر پرتفوی سهام و خروج از سرمایه‏گذاری‏های راکد و کم بازده.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ar-SA" sz="2200" dirty="0" smtClean="0">
                <a:solidFill>
                  <a:schemeClr val="tx1"/>
                </a:solidFill>
              </a:rPr>
              <a:t>پیگیری </a:t>
            </a:r>
            <a:r>
              <a:rPr lang="ar-SA" sz="2200" dirty="0">
                <a:solidFill>
                  <a:schemeClr val="tx1"/>
                </a:solidFill>
              </a:rPr>
              <a:t>جدی برای وصول مطالبات و سود سهام دریافتنی از شرکت‌های سرمایه</a:t>
            </a:r>
            <a:r>
              <a:rPr lang="en-US" sz="2200" dirty="0">
                <a:solidFill>
                  <a:schemeClr val="tx1"/>
                </a:solidFill>
              </a:rPr>
              <a:t>‌</a:t>
            </a:r>
            <a:r>
              <a:rPr lang="ar-SA" sz="2200" dirty="0" smtClean="0">
                <a:solidFill>
                  <a:schemeClr val="tx1"/>
                </a:solidFill>
              </a:rPr>
              <a:t>پذیر.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ar-SA" sz="2200" dirty="0">
                <a:solidFill>
                  <a:schemeClr val="tx1"/>
                </a:solidFill>
              </a:rPr>
              <a:t>بسترسازی و اقدامات لازم جهت تـأمین مالی پروژه‌های گروه از طریق منابع مالی خارجی</a:t>
            </a:r>
            <a:r>
              <a:rPr lang="ar-SA" sz="2200" dirty="0" smtClean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683746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/>
              <a:t>برنامه‌های </a:t>
            </a:r>
            <a:r>
              <a:rPr lang="fa-IR" sz="3600" dirty="0"/>
              <a:t>آتی </a:t>
            </a:r>
            <a:r>
              <a:rPr lang="fa-IR" sz="1800" dirty="0"/>
              <a:t>(ادامه)</a:t>
            </a:r>
            <a:endParaRPr lang="fa-IR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b="1" smtClean="0"/>
              <a:pPr/>
              <a:t>69</a:t>
            </a:fld>
            <a:endParaRPr lang="fa-IR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4028" y="1223740"/>
            <a:ext cx="10515600" cy="4528877"/>
          </a:xfrm>
        </p:spPr>
        <p:txBody>
          <a:bodyPr>
            <a:noAutofit/>
          </a:bodyPr>
          <a:lstStyle/>
          <a:p>
            <a:pPr lvl="0" algn="just"/>
            <a:r>
              <a:rPr lang="ar-SA" sz="2200" dirty="0">
                <a:solidFill>
                  <a:schemeClr val="tx1"/>
                </a:solidFill>
              </a:rPr>
              <a:t>نظارت در تکمیل پروژه‏های در حال اجرا بر اساس برنامه </a:t>
            </a:r>
            <a:r>
              <a:rPr lang="ar-SA" sz="2200" dirty="0" smtClean="0">
                <a:solidFill>
                  <a:schemeClr val="tx1"/>
                </a:solidFill>
              </a:rPr>
              <a:t>زمانبندی</a:t>
            </a:r>
            <a:r>
              <a:rPr lang="fa-IR" sz="2200" dirty="0" smtClean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/>
            <a:r>
              <a:rPr lang="ar-SA" sz="2200" dirty="0">
                <a:solidFill>
                  <a:schemeClr val="tx1"/>
                </a:solidFill>
              </a:rPr>
              <a:t>پیاده‌سازی سیستم جامع نظارت بر شرکت‌های تابعه.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/>
            <a:r>
              <a:rPr lang="ar-SA" sz="2200" dirty="0" smtClean="0">
                <a:solidFill>
                  <a:schemeClr val="tx1"/>
                </a:solidFill>
              </a:rPr>
              <a:t>اخذ </a:t>
            </a:r>
            <a:r>
              <a:rPr lang="ar-SA" sz="2200" dirty="0">
                <a:solidFill>
                  <a:schemeClr val="tx1"/>
                </a:solidFill>
              </a:rPr>
              <a:t>گزارش مهندسی ارزش یا راهکارهای کاهش هزینه از شرکت‌های تابعه.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/>
            <a:r>
              <a:rPr lang="ar-SA" sz="2200" dirty="0">
                <a:solidFill>
                  <a:schemeClr val="tx1"/>
                </a:solidFill>
              </a:rPr>
              <a:t>پیگیری و دریافت گزارش‌های مستمر افزایش کیفیت محصولات از شرکت‌های تابعه و وابسته.</a:t>
            </a:r>
            <a:endParaRPr lang="en-US" sz="2200" dirty="0">
              <a:solidFill>
                <a:schemeClr val="tx1"/>
              </a:solidFill>
            </a:endParaRPr>
          </a:p>
          <a:p>
            <a:pPr lvl="0" algn="just"/>
            <a:r>
              <a:rPr lang="ar-SA" sz="2200" dirty="0">
                <a:solidFill>
                  <a:schemeClr val="tx1"/>
                </a:solidFill>
              </a:rPr>
              <a:t>  بازارگردانی و حمایت از سهام شرکت‏های بورسی و فرابورسی گروه.</a:t>
            </a:r>
            <a:endParaRPr lang="en-US" sz="2200" dirty="0">
              <a:solidFill>
                <a:schemeClr val="tx1"/>
              </a:solidFill>
            </a:endParaRPr>
          </a:p>
          <a:p>
            <a:pPr algn="just"/>
            <a:endParaRPr lang="en-US" sz="2200" dirty="0">
              <a:solidFill>
                <a:schemeClr val="tx1"/>
              </a:solidFill>
            </a:endParaRPr>
          </a:p>
          <a:p>
            <a:pPr algn="just"/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fa-IR" sz="4000" dirty="0" smtClean="0"/>
              <a:t>موضوع فعالیت	</a:t>
            </a:r>
            <a:endParaRPr lang="fa-IR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567226"/>
              </p:ext>
            </p:extLst>
          </p:nvPr>
        </p:nvGraphicFramePr>
        <p:xfrm>
          <a:off x="1015023" y="1483947"/>
          <a:ext cx="10515600" cy="3291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3727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231"/>
            <a:ext cx="10515600" cy="800287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  Nazanin"/>
                <a:cs typeface="B Titr" pitchFamily="2" charset="-78"/>
              </a:rPr>
              <a:t>پیشنهاد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  Nazanin"/>
                <a:cs typeface="B Titr" pitchFamily="2" charset="-78"/>
              </a:rPr>
              <a:t> تقسیم سود سال مالی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  Nazanin"/>
                <a:cs typeface="B Titr" pitchFamily="2" charset="-78"/>
              </a:rPr>
              <a:t>98</a:t>
            </a:r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8518"/>
            <a:ext cx="10515600" cy="5038445"/>
          </a:xfrm>
        </p:spPr>
        <p:txBody>
          <a:bodyPr/>
          <a:lstStyle/>
          <a:p>
            <a:pPr marL="0" indent="0" algn="justLow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None/>
            </a:pPr>
            <a:endParaRPr lang="fa-IR" b="1" dirty="0" smtClean="0">
              <a:solidFill>
                <a:schemeClr val="tx1"/>
              </a:solidFill>
              <a:latin typeface="Arial" panose="020B0604020202020204" pitchFamily="34" charset="0"/>
              <a:cs typeface="+mj-cs"/>
            </a:endParaRPr>
          </a:p>
          <a:p>
            <a:pPr marL="0" indent="0" algn="justLow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None/>
            </a:pP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با </a:t>
            </a:r>
            <a:r>
              <a:rPr lang="ar-SA" b="1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تشكر از تلاش مديران و كاركنان شركت، هيأت مديره اميدوار است كه نتايج حاصله رضايت خداوند متعال و </a:t>
            </a: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سهامداران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 محترم شرکت هلدینگ سرمایه‌گذاری امید</a:t>
            </a: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 را </a:t>
            </a:r>
            <a:r>
              <a:rPr lang="ar-SA" b="1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فراهم نموده باشد</a:t>
            </a: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.</a:t>
            </a:r>
            <a:endParaRPr lang="fa-IR" b="1" dirty="0" smtClean="0">
              <a:solidFill>
                <a:schemeClr val="tx1"/>
              </a:solidFill>
              <a:latin typeface="Arial" panose="020B0604020202020204" pitchFamily="34" charset="0"/>
              <a:cs typeface="+mj-cs"/>
            </a:endParaRPr>
          </a:p>
          <a:p>
            <a:pPr marL="0" indent="0" algn="justLow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None/>
            </a:pP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+mj-cs"/>
            </a:endParaRPr>
          </a:p>
          <a:p>
            <a:pPr marL="0" indent="0" algn="justLow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None/>
            </a:pPr>
            <a:r>
              <a:rPr lang="fa-IR" b="1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 </a:t>
            </a:r>
            <a:r>
              <a:rPr lang="ar-SA" b="1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درخاتمه ضمن تقاضاي تصويب </a:t>
            </a: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صورت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‌</a:t>
            </a: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هاي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 مالی</a:t>
            </a: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 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شرکت، </a:t>
            </a:r>
            <a:r>
              <a:rPr lang="ar-SA" b="1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خواهشمند است با پيشنهاد هيأت مديره </a:t>
            </a: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مبنی بر تقسیم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 10 درصد سود خالص </a:t>
            </a:r>
            <a:r>
              <a:rPr lang="ar-SA" b="1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موافقت </a:t>
            </a:r>
            <a:r>
              <a:rPr lang="ar-SA" b="1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نم</a:t>
            </a:r>
            <a:r>
              <a:rPr lang="fa-IR" b="1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ائید.</a:t>
            </a:r>
          </a:p>
          <a:p>
            <a:pPr marL="0" indent="0">
              <a:buNone/>
            </a:pPr>
            <a:endParaRPr lang="fa-IR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70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0060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732" y="1663850"/>
            <a:ext cx="10375605" cy="2584340"/>
          </a:xfrm>
        </p:spPr>
        <p:txBody>
          <a:bodyPr/>
          <a:lstStyle/>
          <a:p>
            <a:pPr algn="justLow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سود </a:t>
            </a:r>
            <a:r>
              <a:rPr lang="fa-IR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سهام اشخاص حقیقی از تاریخ </a:t>
            </a:r>
            <a:r>
              <a:rPr lang="fa-IR" sz="32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1399/05/01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  <a:r>
              <a:rPr lang="fa-IR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از طریق کلیه شعب بانک 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سپه.</a:t>
            </a:r>
          </a:p>
          <a:p>
            <a:pPr algn="justLow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fa-IR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سود سهام سهامداران حقوقی از تاریخ </a:t>
            </a:r>
            <a:r>
              <a:rPr lang="fa-IR" b="1" u="sng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1399/09/01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از طریق امور مالی شرکت.</a:t>
            </a:r>
          </a:p>
          <a:p>
            <a:pPr algn="justLow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صندوق‌های سرمایه‌گذاری از تاریخ </a:t>
            </a:r>
            <a:r>
              <a:rPr lang="fa-IR" b="1" u="sng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1399/07/01</a:t>
            </a:r>
            <a:r>
              <a:rPr lang="fa-IR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از طریق امور مالی شرکت.</a:t>
            </a:r>
          </a:p>
          <a:p>
            <a:pPr marL="0" inden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None/>
            </a:pP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indent="0" algn="just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None/>
            </a:pP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71</a:t>
            </a:fld>
            <a:endParaRPr lang="fa-IR"/>
          </a:p>
        </p:txBody>
      </p:sp>
      <p:sp>
        <p:nvSpPr>
          <p:cNvPr id="13" name="AutoShape 3" descr="http://eghtesadgardan.ir/files/adv/237_372.gif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22950" y="4981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38231"/>
            <a:ext cx="10515600" cy="800287"/>
          </a:xfrm>
        </p:spPr>
        <p:txBody>
          <a:bodyPr>
            <a:normAutofit fontScale="90000"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  Nazanin"/>
                <a:cs typeface="B Titr" pitchFamily="2" charset="-78"/>
              </a:rPr>
              <a:t>برنامه زمانبندی توزیع سود سهام سال مالی منتهی به 1398/10/30</a:t>
            </a:r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28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سخن آخر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7106"/>
            <a:ext cx="10515600" cy="4679857"/>
          </a:xfrm>
        </p:spPr>
        <p:txBody>
          <a:bodyPr>
            <a:normAutofit lnSpcReduction="10000"/>
          </a:bodyPr>
          <a:lstStyle/>
          <a:p>
            <a:pPr algn="justLow">
              <a:lnSpc>
                <a:spcPct val="120000"/>
              </a:lnSpc>
              <a:spcAft>
                <a:spcPts val="600"/>
              </a:spcAft>
              <a:defRPr/>
            </a:pPr>
            <a:r>
              <a:rPr lang="fa-IR" b="1" dirty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در خاتمه، </a:t>
            </a:r>
            <a:r>
              <a:rPr lang="fa-IR" b="1" dirty="0" smtClean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هیأت </a:t>
            </a:r>
            <a:r>
              <a:rPr lang="fa-IR" b="1" dirty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مدیره ضمن تشکر از توجه و عنایت سهامداران محترم و حمایت‌ها و رهنمودهای آنها، تقاضا دارد صورت‌های مالی شرکت و گزارش تقدیمی را مورد تصویب قرار داده و نسبت به انتخاب بازرسان برای سال مالی منتهی به </a:t>
            </a:r>
            <a:r>
              <a:rPr lang="fa-IR" b="1" dirty="0" smtClean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1399/10/30 </a:t>
            </a:r>
            <a:r>
              <a:rPr lang="fa-IR" b="1" dirty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و تعیین حق‌الزحمه آنان و تعیین روزنامه کثیرالانتشار برای درج آگهی‌ها و اطلاعیه‌های شرکت اقدام فرمایند</a:t>
            </a:r>
            <a:r>
              <a:rPr lang="fa-IR" b="1" dirty="0" smtClean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.</a:t>
            </a:r>
            <a:endParaRPr lang="en-US" b="1" dirty="0">
              <a:solidFill>
                <a:schemeClr val="tx1"/>
              </a:solidFill>
              <a:ea typeface="Times New Roman" pitchFamily="18" charset="0"/>
              <a:cs typeface="B Nazanin" pitchFamily="2" charset="-78"/>
            </a:endParaRPr>
          </a:p>
          <a:p>
            <a:pPr algn="justLow">
              <a:lnSpc>
                <a:spcPct val="120000"/>
              </a:lnSpc>
              <a:spcAft>
                <a:spcPts val="600"/>
              </a:spcAft>
              <a:defRPr/>
            </a:pPr>
            <a:r>
              <a:rPr lang="fa-IR" b="1" dirty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امید است </a:t>
            </a:r>
            <a:r>
              <a:rPr lang="fa-IR" b="1" dirty="0" smtClean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هیأت </a:t>
            </a:r>
            <a:r>
              <a:rPr lang="fa-IR" b="1" dirty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مدیره با توفیق الهی و رهنمودها و مساعدت سهامداران محترم و با تلاش جمعی کارکنان صمیمی و دلسوز در اجرای برنامه‌ها و اهداف پیش‌بینی شده موفق بوده و بتواند در جهت رشد و شکوفایی و پیشرفت شرکت </a:t>
            </a:r>
            <a:r>
              <a:rPr lang="fa-IR" b="1" dirty="0" smtClean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گام‌های </a:t>
            </a:r>
            <a:r>
              <a:rPr lang="fa-IR" b="1" dirty="0">
                <a:solidFill>
                  <a:schemeClr val="tx1"/>
                </a:solidFill>
                <a:ea typeface="Times New Roman" pitchFamily="18" charset="0"/>
                <a:cs typeface="B Nazanin" pitchFamily="2" charset="-78"/>
              </a:rPr>
              <a:t>موثری بردارد</a:t>
            </a:r>
            <a:r>
              <a:rPr lang="fa-IR" b="1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72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571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73</a:t>
            </a:fld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1513449" y="1842868"/>
            <a:ext cx="885444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4400" b="1" dirty="0">
                <a:solidFill>
                  <a:srgbClr val="822B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این</a:t>
            </a:r>
            <a:r>
              <a:rPr lang="fa-IR" sz="4400" b="1" dirty="0">
                <a:solidFill>
                  <a:srgbClr val="C000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 </a:t>
            </a:r>
            <a:r>
              <a:rPr lang="fa-IR" sz="4400" b="1" dirty="0">
                <a:solidFill>
                  <a:srgbClr val="822B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سخن آبیست از دریای بی‌پایان عشق         </a:t>
            </a:r>
            <a:r>
              <a:rPr lang="fa-IR" sz="4400" b="1" dirty="0" smtClean="0">
                <a:solidFill>
                  <a:srgbClr val="822B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                                                                </a:t>
            </a:r>
            <a:r>
              <a:rPr lang="fa-IR" sz="4400" b="1" dirty="0">
                <a:solidFill>
                  <a:srgbClr val="822B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تا جهان را آب بخشد جسم‌ها را جان کند</a:t>
            </a:r>
          </a:p>
          <a:p>
            <a:r>
              <a:rPr lang="fa-IR" sz="4400" b="1" dirty="0">
                <a:solidFill>
                  <a:srgbClr val="822B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هر که چون ماهی نباشد جوید او پایان آب        </a:t>
            </a:r>
            <a:r>
              <a:rPr lang="fa-IR" sz="4400" b="1" dirty="0" smtClean="0">
                <a:solidFill>
                  <a:srgbClr val="822B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                                                                           </a:t>
            </a:r>
            <a:r>
              <a:rPr lang="fa-IR" sz="4400" b="1" dirty="0">
                <a:solidFill>
                  <a:srgbClr val="822B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هر که او ماهی بود کی فکرت پایان کند </a:t>
            </a:r>
            <a:endParaRPr lang="fa-IR" sz="4400" b="1" dirty="0" smtClean="0">
              <a:solidFill>
                <a:srgbClr val="822B00"/>
              </a:solidFill>
              <a:ea typeface="Calibri" panose="020F0502020204030204" pitchFamily="34" charset="0"/>
              <a:cs typeface="IranNastaliq" panose="02020505000000020003" pitchFamily="18" charset="0"/>
            </a:endParaRPr>
          </a:p>
          <a:p>
            <a:pPr algn="l"/>
            <a:r>
              <a:rPr lang="fa-IR" sz="3200" b="1" dirty="0" smtClean="0">
                <a:solidFill>
                  <a:srgbClr val="822B00"/>
                </a:solidFill>
                <a:ea typeface="Calibri" panose="020F0502020204030204" pitchFamily="34" charset="0"/>
                <a:cs typeface="IranNastaliq" panose="02020505000000020003" pitchFamily="18" charset="0"/>
              </a:rPr>
              <a:t>( مولانا)</a:t>
            </a:r>
            <a:endParaRPr lang="fa-IR" sz="3200" b="1" dirty="0">
              <a:solidFill>
                <a:srgbClr val="822B00"/>
              </a:solidFill>
              <a:ea typeface="Calibri" panose="020F0502020204030204" pitchFamily="34" charset="0"/>
              <a:cs typeface="IranNastaliq" panose="020205050000000200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941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/>
              <a:t>زمینه فعالیت شرکت گروه مدیریت سرمایه‌گذاری امید </a:t>
            </a:r>
            <a:r>
              <a:rPr lang="fa-IR" sz="2000" dirty="0" smtClean="0"/>
              <a:t>(سهامی عام)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a-IR" dirty="0" smtClean="0"/>
          </a:p>
          <a:p>
            <a:pPr marL="0" indent="0" algn="ctr">
              <a:buNone/>
            </a:pPr>
            <a:endParaRPr lang="fa-IR" dirty="0"/>
          </a:p>
          <a:p>
            <a:pPr marL="0" indent="0" algn="ctr">
              <a:buNone/>
            </a:pPr>
            <a:endParaRPr lang="fa-IR" dirty="0" smtClean="0"/>
          </a:p>
          <a:p>
            <a:pPr marL="0" indent="0" algn="ctr">
              <a:buNone/>
            </a:pPr>
            <a:endParaRPr lang="fa-IR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99655434"/>
              </p:ext>
            </p:extLst>
          </p:nvPr>
        </p:nvGraphicFramePr>
        <p:xfrm>
          <a:off x="1142753" y="1030941"/>
          <a:ext cx="10302591" cy="5274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070" y="365125"/>
            <a:ext cx="10515600" cy="1325563"/>
          </a:xfrm>
        </p:spPr>
        <p:txBody>
          <a:bodyPr/>
          <a:lstStyle/>
          <a:p>
            <a:pPr algn="ctr"/>
            <a:r>
              <a:rPr lang="fa-IR" dirty="0"/>
              <a:t>ترکیب سهامداران </a:t>
            </a:r>
            <a:r>
              <a:rPr lang="fa-IR" dirty="0" smtClean="0"/>
              <a:t>شرکت مورخ 1398/10/30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5C58C-17BD-4562-B368-F7555B5F0B7B}" type="slidenum">
              <a:rPr lang="fa-IR" smtClean="0"/>
              <a:pPr/>
              <a:t>9</a:t>
            </a:fld>
            <a:endParaRPr lang="fa-IR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303833"/>
              </p:ext>
            </p:extLst>
          </p:nvPr>
        </p:nvGraphicFramePr>
        <p:xfrm>
          <a:off x="898069" y="1505242"/>
          <a:ext cx="10679641" cy="4069081"/>
        </p:xfrm>
        <a:graphic>
          <a:graphicData uri="http://schemas.openxmlformats.org/drawingml/2006/table">
            <a:tbl>
              <a:tblPr rtl="1"/>
              <a:tblGrid>
                <a:gridCol w="4065562">
                  <a:extLst>
                    <a:ext uri="{9D8B030D-6E8A-4147-A177-3AD203B41FA5}">
                      <a16:colId xmlns:a16="http://schemas.microsoft.com/office/drawing/2014/main" val="3836693902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2004117754"/>
                    </a:ext>
                  </a:extLst>
                </a:gridCol>
                <a:gridCol w="2094313">
                  <a:extLst>
                    <a:ext uri="{9D8B030D-6E8A-4147-A177-3AD203B41FA5}">
                      <a16:colId xmlns:a16="http://schemas.microsoft.com/office/drawing/2014/main" val="581129556"/>
                    </a:ext>
                  </a:extLst>
                </a:gridCol>
                <a:gridCol w="2268935">
                  <a:extLst>
                    <a:ext uri="{9D8B030D-6E8A-4147-A177-3AD203B41FA5}">
                      <a16:colId xmlns:a16="http://schemas.microsoft.com/office/drawing/2014/main" val="2165770917"/>
                    </a:ext>
                  </a:extLst>
                </a:gridCol>
              </a:tblGrid>
              <a:tr h="458623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سهامداران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تعـداد سهـام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مبـلـغ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مالکیت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910287"/>
                  </a:ext>
                </a:extLst>
              </a:tr>
              <a:tr h="4815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(سهـم)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(ميليون ریال)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760878"/>
                  </a:ext>
                </a:extLst>
              </a:tr>
              <a:tr h="50448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بـانـک سـپـه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21,130,301,067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21,130,301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70.43%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729233"/>
                  </a:ext>
                </a:extLst>
              </a:tr>
              <a:tr h="50448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صندوق بازنشستگی وظیفه و ازکارافتادگی بانک‌ها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4,999,525,503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4,999,526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16.67%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646275"/>
                  </a:ext>
                </a:extLst>
              </a:tr>
              <a:tr h="50448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مؤسسه رفاه و تأمین آتیه کارکنان بانک سپه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1,350,000,000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1,350,000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4.50%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296920"/>
                  </a:ext>
                </a:extLst>
              </a:tr>
              <a:tr h="50448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 گذاری سپه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447,645,721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447,646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1.49%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701159"/>
                  </a:ext>
                </a:extLst>
              </a:tr>
              <a:tr h="50448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 سهامداران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2,072,527,709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2,072,528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6.91%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22642"/>
                  </a:ext>
                </a:extLst>
              </a:tr>
              <a:tr h="606479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جــمـــع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30,000,000,000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100%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527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62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8">
      <a:majorFont>
        <a:latin typeface="Calibri Light"/>
        <a:ea typeface=""/>
        <a:cs typeface="B Titr"/>
      </a:majorFont>
      <a:minorFont>
        <a:latin typeface="Calibri"/>
        <a:ea typeface=""/>
        <a:cs typeface="B Mitr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9741</TotalTime>
  <Words>5699</Words>
  <Application>Microsoft Office PowerPoint</Application>
  <PresentationFormat>Widescreen</PresentationFormat>
  <Paragraphs>1421</Paragraphs>
  <Slides>73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2  Nazanin</vt:lpstr>
      <vt:lpstr>Arial</vt:lpstr>
      <vt:lpstr>Armin_nazanin Bold</vt:lpstr>
      <vt:lpstr>B Mitra</vt:lpstr>
      <vt:lpstr>B Nazanin</vt:lpstr>
      <vt:lpstr>B Titr</vt:lpstr>
      <vt:lpstr>Bmitra</vt:lpstr>
      <vt:lpstr>Calibri</vt:lpstr>
      <vt:lpstr>Calibri Light</vt:lpstr>
      <vt:lpstr>IranNastaliq</vt:lpstr>
      <vt:lpstr>Times</vt:lpstr>
      <vt:lpstr>Times New Roman</vt:lpstr>
      <vt:lpstr>Wingdings</vt:lpstr>
      <vt:lpstr>Office Theme</vt:lpstr>
      <vt:lpstr>Custom Design</vt:lpstr>
      <vt:lpstr>سهامداران حاضر در جلسه</vt:lpstr>
      <vt:lpstr>شرکت گروه مدیریت سرمایه‏گذاری امید(سهامی عام) </vt:lpstr>
      <vt:lpstr>PowerPoint Presentation</vt:lpstr>
      <vt:lpstr>دستور جلسه</vt:lpstr>
      <vt:lpstr>شرکت گروه مدیریت سرمایه‌گذاری امید در یک نگاه</vt:lpstr>
      <vt:lpstr>PowerPoint Presentation</vt:lpstr>
      <vt:lpstr>موضوع فعالیت </vt:lpstr>
      <vt:lpstr>زمینه فعالیت شرکت گروه مدیریت سرمایه‌گذاری امید (سهامی عام)</vt:lpstr>
      <vt:lpstr>ترکیب سهامداران شرکت مورخ 1398/10/30 </vt:lpstr>
      <vt:lpstr>اعضای هیئت مدیره در تاریخ 1398/10/30</vt:lpstr>
      <vt:lpstr> سرمایه شرکت از بدو تأسیس تاکنون</vt:lpstr>
      <vt:lpstr>PowerPoint Presentation</vt:lpstr>
      <vt:lpstr> ترکیب نیروی انسانی</vt:lpstr>
      <vt:lpstr>فصل دوم: اقتصاد ایران و جهان</vt:lpstr>
      <vt:lpstr>اقتصاد جهان در یک نگاه</vt:lpstr>
      <vt:lpstr>روند رشد اقتصاد جهان در مناطق مختلف و پیش‌بینی آن برای سال‌های 2020 و 2021 (1399 و 1400)- صندوق بین‌المللی پول</vt:lpstr>
      <vt:lpstr>روند رشد اقتصادی برخی از مهم‌ترین اقتصادهای جهان و پیش‌بینی رشد آنها برای سال‌های 2020 و 2021 (1399 و 1400)- صندوق بین‌المللی پول</vt:lpstr>
      <vt:lpstr>چالش های پیش‌روی اقتصاد جهان در سال 2020 (1399)-(بانک جهانی)</vt:lpstr>
      <vt:lpstr>اقتصاد ایران در سال 2019 (1398-1397) و پیش بینی آن در سال 2020 (1399)  (بانک جهانی) </vt:lpstr>
      <vt:lpstr>روند تورم نقطه به نقطه ماهانه از بهمن ماه 1397  تا آخر دی‌ماه 1398)</vt:lpstr>
      <vt:lpstr>وضعیت کالاهای استراتژیک در سال 2019 (1398-1397) و پیش‌بینی سال 2020 (1399)</vt:lpstr>
      <vt:lpstr>روند قیمت ماهانه نفت WTI، برنت و اوپک- دلار به ازای هر بشکه </vt:lpstr>
      <vt:lpstr>PowerPoint Presentation</vt:lpstr>
      <vt:lpstr>میانگین قیمت ماهانه طلا- دلار به ازای هر اونس</vt:lpstr>
      <vt:lpstr>PowerPoint Presentation</vt:lpstr>
      <vt:lpstr>روند قیمت برخی از فلزات اساسی در سال 2019 (1398-1397)- دلار به ازای هر تن</vt:lpstr>
      <vt:lpstr>روند قیمت هر تن مس در سال 2019 (1398-1397)- - دلار به ازای هر تن</vt:lpstr>
      <vt:lpstr>PowerPoint Presentation</vt:lpstr>
      <vt:lpstr>روند قیمت هر تن سنگ آهن 62%-CFR  چین  ( دلار در هر تن)</vt:lpstr>
      <vt:lpstr>درصد تغیرات قیمت نفت و کالاهای اساسی در سال 1398</vt:lpstr>
      <vt:lpstr>فصل سوم: بررسی بازار سرمایه</vt:lpstr>
      <vt:lpstr>وضعیت بورس اوراق بهادار تهران در سال 1398 </vt:lpstr>
      <vt:lpstr>روند بازدهی شاخص کل</vt:lpstr>
      <vt:lpstr>مقایسه درصد بازدهی سهام شرکت سرمایه‌گذاری امید و شاخص کل  از ابتدای سال 1398 تا 1399/02/27</vt:lpstr>
      <vt:lpstr> وضعیت سهام شرکت در بورس اوراق بهادار تهران</vt:lpstr>
      <vt:lpstr>مقایسه ارزش بازار شرکت سرمایه‌گذاری امید با بورس</vt:lpstr>
      <vt:lpstr>جایگاه شرکت در بین صنعت شرکت‌های چند رشته‏ای صنعتی در تاریخ 1398/10/30</vt:lpstr>
      <vt:lpstr>مقایسه بازده شرکت سرمایه‌گذاری امید با شرکت‌های هم‌گروه در سال مالی منتهی به 1398/10/30 و 1399/02/27 -(درصد)</vt:lpstr>
      <vt:lpstr>مقایسه درصد بازدهی سهام شرکت سرمایه‌گذاری امید و شاخص صنعت چند رشته‌ای </vt:lpstr>
      <vt:lpstr>مقایسه بازده سهام شرکت گروه سرمایه‌گذاری امید با بازارهای موازی از 97/11/01  تا 98/10/30 و 99/02/27- درصد</vt:lpstr>
      <vt:lpstr>فصل چهارم:بررسی سبد دارایی‌ها</vt:lpstr>
      <vt:lpstr>سرمایه‏گذاری‏های بورسی و غیر بورسی شرکت بـه تفکیـک صنعـت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روند قیمت هر سهم و خالص ارزش دارایی‌های هر سهم در دوره‌های‌ مالی 94/10/30 الی - 99/02/27 ارقام به ریال</vt:lpstr>
      <vt:lpstr>PowerPoint Presentation</vt:lpstr>
      <vt:lpstr>PowerPoint Presentation</vt:lpstr>
      <vt:lpstr>PowerPoint Presentation</vt:lpstr>
      <vt:lpstr>PowerPoint Presentation</vt:lpstr>
      <vt:lpstr>فصل پنجم : طرح‌های توسعه شرکت‌های زیرمجموعه</vt:lpstr>
      <vt:lpstr>طرح های توسعه شرکت‌های زیر مجموعه</vt:lpstr>
      <vt:lpstr>طرح های توسعه شرکت‌های زیر مجموعه</vt:lpstr>
      <vt:lpstr>طرح های توسعه شرکت‌های زیر مجموعه</vt:lpstr>
      <vt:lpstr>طرح های توسعه شرکت‌های زیر مجموعه</vt:lpstr>
      <vt:lpstr>طرح های توسعه شرکت‌های زیر مجموعه</vt:lpstr>
      <vt:lpstr>طرح های توسعه شرکت‌های زیر مجموعه</vt:lpstr>
      <vt:lpstr>فصل ششم</vt:lpstr>
      <vt:lpstr>اهم اقدامات انجام شده</vt:lpstr>
      <vt:lpstr>اهم اقدامات انجام شده (ادامه)</vt:lpstr>
      <vt:lpstr>تسویه سود سهام سهامداران عمده از سال 1396 تا 1399/02/31- میلیارد ریال</vt:lpstr>
      <vt:lpstr>وصول مطالبات از سال 1396 تا 1399/02/31- میلیارد ریال</vt:lpstr>
      <vt:lpstr>برنامه‌های آتی</vt:lpstr>
      <vt:lpstr>برنامه‌های آتی (ادامه)</vt:lpstr>
      <vt:lpstr>پیشنهاد تقسیم سود سال مالی 98</vt:lpstr>
      <vt:lpstr>برنامه زمانبندی توزیع سود سهام سال مالی منتهی به 1398/10/30</vt:lpstr>
      <vt:lpstr>سخن آخر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Hadi Gharebaghi</dc:creator>
  <cp:lastModifiedBy>Elham Taleb</cp:lastModifiedBy>
  <cp:revision>1307</cp:revision>
  <cp:lastPrinted>2020-05-19T09:25:07Z</cp:lastPrinted>
  <dcterms:created xsi:type="dcterms:W3CDTF">2017-05-06T05:06:08Z</dcterms:created>
  <dcterms:modified xsi:type="dcterms:W3CDTF">2020-06-06T06:10:15Z</dcterms:modified>
</cp:coreProperties>
</file>