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3.xml" ContentType="application/vnd.openxmlformats-officedocument.themeOverr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4.xml" ContentType="application/vnd.openxmlformats-officedocument.themeOverr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5.xml" ContentType="application/vnd.openxmlformats-officedocument.themeOverr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0"/>
  </p:notesMasterIdLst>
  <p:handoutMasterIdLst>
    <p:handoutMasterId r:id="rId81"/>
  </p:handoutMasterIdLst>
  <p:sldIdLst>
    <p:sldId id="486" r:id="rId2"/>
    <p:sldId id="440" r:id="rId3"/>
    <p:sldId id="443" r:id="rId4"/>
    <p:sldId id="438" r:id="rId5"/>
    <p:sldId id="494" r:id="rId6"/>
    <p:sldId id="437" r:id="rId7"/>
    <p:sldId id="444" r:id="rId8"/>
    <p:sldId id="445" r:id="rId9"/>
    <p:sldId id="546" r:id="rId10"/>
    <p:sldId id="446" r:id="rId11"/>
    <p:sldId id="447" r:id="rId12"/>
    <p:sldId id="448" r:id="rId13"/>
    <p:sldId id="490" r:id="rId14"/>
    <p:sldId id="495" r:id="rId15"/>
    <p:sldId id="496" r:id="rId16"/>
    <p:sldId id="498" r:id="rId17"/>
    <p:sldId id="549" r:id="rId18"/>
    <p:sldId id="537" r:id="rId19"/>
    <p:sldId id="452" r:id="rId20"/>
    <p:sldId id="500" r:id="rId21"/>
    <p:sldId id="552" r:id="rId22"/>
    <p:sldId id="497" r:id="rId23"/>
    <p:sldId id="538" r:id="rId24"/>
    <p:sldId id="503" r:id="rId25"/>
    <p:sldId id="504" r:id="rId26"/>
    <p:sldId id="502" r:id="rId27"/>
    <p:sldId id="550" r:id="rId28"/>
    <p:sldId id="506" r:id="rId29"/>
    <p:sldId id="507" r:id="rId30"/>
    <p:sldId id="484" r:id="rId31"/>
    <p:sldId id="508" r:id="rId32"/>
    <p:sldId id="481" r:id="rId33"/>
    <p:sldId id="459" r:id="rId34"/>
    <p:sldId id="482" r:id="rId35"/>
    <p:sldId id="475" r:id="rId36"/>
    <p:sldId id="472" r:id="rId37"/>
    <p:sldId id="474" r:id="rId38"/>
    <p:sldId id="454" r:id="rId39"/>
    <p:sldId id="458" r:id="rId40"/>
    <p:sldId id="457" r:id="rId41"/>
    <p:sldId id="540" r:id="rId42"/>
    <p:sldId id="541" r:id="rId43"/>
    <p:sldId id="511" r:id="rId44"/>
    <p:sldId id="510" r:id="rId45"/>
    <p:sldId id="551" r:id="rId46"/>
    <p:sldId id="512" r:id="rId47"/>
    <p:sldId id="513" r:id="rId48"/>
    <p:sldId id="542" r:id="rId49"/>
    <p:sldId id="480" r:id="rId50"/>
    <p:sldId id="509" r:id="rId51"/>
    <p:sldId id="547" r:id="rId52"/>
    <p:sldId id="522" r:id="rId53"/>
    <p:sldId id="491" r:id="rId54"/>
    <p:sldId id="492" r:id="rId55"/>
    <p:sldId id="515" r:id="rId56"/>
    <p:sldId id="516" r:id="rId57"/>
    <p:sldId id="517" r:id="rId58"/>
    <p:sldId id="518" r:id="rId59"/>
    <p:sldId id="514" r:id="rId60"/>
    <p:sldId id="519" r:id="rId61"/>
    <p:sldId id="520" r:id="rId62"/>
    <p:sldId id="489" r:id="rId63"/>
    <p:sldId id="521" r:id="rId64"/>
    <p:sldId id="464" r:id="rId65"/>
    <p:sldId id="523" r:id="rId66"/>
    <p:sldId id="524" r:id="rId67"/>
    <p:sldId id="525" r:id="rId68"/>
    <p:sldId id="526" r:id="rId69"/>
    <p:sldId id="548" r:id="rId70"/>
    <p:sldId id="527" r:id="rId71"/>
    <p:sldId id="529" r:id="rId72"/>
    <p:sldId id="530" r:id="rId73"/>
    <p:sldId id="531" r:id="rId74"/>
    <p:sldId id="532" r:id="rId75"/>
    <p:sldId id="533" r:id="rId76"/>
    <p:sldId id="485" r:id="rId77"/>
    <p:sldId id="479" r:id="rId78"/>
    <p:sldId id="478" r:id="rId79"/>
  </p:sldIdLst>
  <p:sldSz cx="12192000" cy="6858000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ash" initials="A" lastIdx="1" clrIdx="0">
    <p:extLst>
      <p:ext uri="{19B8F6BF-5375-455C-9EA6-DF929625EA0E}">
        <p15:presenceInfo xmlns:p15="http://schemas.microsoft.com/office/powerpoint/2012/main" userId="Aras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2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90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01060100914565E-2"/>
          <c:y val="0.10956195956806751"/>
          <c:w val="0.91846551802517706"/>
          <c:h val="0.6775009381621511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566462143662229E-2"/>
                  <c:y val="-4.3443279199692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CCA-47C7-98A4-D1F74294F9B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CA-47C7-98A4-D1F74294F9B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CA-47C7-98A4-D1F74294F9B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CA-47C7-98A4-D1F74294F9B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CA-47C7-98A4-D1F74294F9B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CA-47C7-98A4-D1F74294F9B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CA-47C7-98A4-D1F74294F9B3}"/>
                </c:ext>
              </c:extLst>
            </c:dLbl>
            <c:dLbl>
              <c:idx val="7"/>
              <c:layout>
                <c:manualLayout>
                  <c:x val="-3.7529304023179492E-2"/>
                  <c:y val="-3.9702055519864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CCA-47C7-98A4-D1F74294F9B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CA-47C7-98A4-D1F74294F9B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CCA-47C7-98A4-D1F74294F9B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CA-47C7-98A4-D1F74294F9B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CCA-47C7-98A4-D1F74294F9B3}"/>
                </c:ext>
              </c:extLst>
            </c:dLbl>
            <c:dLbl>
              <c:idx val="12"/>
              <c:layout>
                <c:manualLayout>
                  <c:x val="-5.8538003202463496E-2"/>
                  <c:y val="-4.2083713065632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CCA-47C7-98A4-D1F74294F9B3}"/>
                </c:ext>
              </c:extLst>
            </c:dLbl>
            <c:dLbl>
              <c:idx val="13"/>
              <c:layout>
                <c:manualLayout>
                  <c:x val="-4.3616551405757112E-2"/>
                  <c:y val="-4.3727407947317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CCA-47C7-98A4-D1F74294F9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Zr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'[اکسل اصلی شماره 1 - Copy.xlsx]افزایش سرمایه'!$C$17:$C$30</c:f>
              <c:strCache>
                <c:ptCount val="14"/>
                <c:pt idx="0">
                  <c:v>1380/11/21</c:v>
                </c:pt>
                <c:pt idx="1">
                  <c:v>1384/12/29</c:v>
                </c:pt>
                <c:pt idx="2">
                  <c:v>1385/05/30</c:v>
                </c:pt>
                <c:pt idx="3">
                  <c:v>1386/06/24</c:v>
                </c:pt>
                <c:pt idx="4">
                  <c:v>1388/03/09</c:v>
                </c:pt>
                <c:pt idx="5">
                  <c:v>1390/02/28</c:v>
                </c:pt>
                <c:pt idx="6">
                  <c:v>1392/01/08</c:v>
                </c:pt>
                <c:pt idx="7">
                  <c:v>1393/07/22</c:v>
                </c:pt>
                <c:pt idx="8">
                  <c:v>1394/10/30</c:v>
                </c:pt>
                <c:pt idx="9">
                  <c:v>1395/10/30</c:v>
                </c:pt>
                <c:pt idx="10">
                  <c:v>1396/10/30</c:v>
                </c:pt>
                <c:pt idx="11">
                  <c:v>1397/10/30</c:v>
                </c:pt>
                <c:pt idx="12">
                  <c:v>1398/10/30</c:v>
                </c:pt>
                <c:pt idx="13">
                  <c:v>1399/12/20</c:v>
                </c:pt>
              </c:strCache>
            </c:strRef>
          </c:cat>
          <c:val>
            <c:numRef>
              <c:f>'[اکسل اصلی شماره 1 - Copy.xlsx]افزایش سرمایه'!$D$17:$D$30</c:f>
              <c:numCache>
                <c:formatCode>#,##0</c:formatCode>
                <c:ptCount val="14"/>
                <c:pt idx="0">
                  <c:v>650</c:v>
                </c:pt>
                <c:pt idx="1">
                  <c:v>2100</c:v>
                </c:pt>
                <c:pt idx="2">
                  <c:v>3150</c:v>
                </c:pt>
                <c:pt idx="3">
                  <c:v>4000</c:v>
                </c:pt>
                <c:pt idx="4">
                  <c:v>5000</c:v>
                </c:pt>
                <c:pt idx="5">
                  <c:v>10000</c:v>
                </c:pt>
                <c:pt idx="6">
                  <c:v>20000</c:v>
                </c:pt>
                <c:pt idx="7">
                  <c:v>30000</c:v>
                </c:pt>
                <c:pt idx="8">
                  <c:v>30000</c:v>
                </c:pt>
                <c:pt idx="9">
                  <c:v>30000</c:v>
                </c:pt>
                <c:pt idx="10">
                  <c:v>30000</c:v>
                </c:pt>
                <c:pt idx="11">
                  <c:v>30000</c:v>
                </c:pt>
                <c:pt idx="12">
                  <c:v>30000</c:v>
                </c:pt>
                <c:pt idx="13">
                  <c:v>96979.741999999998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CCA-47C7-98A4-D1F74294F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7266064"/>
        <c:axId val="427273136"/>
      </c:lineChart>
      <c:catAx>
        <c:axId val="42726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+mn-cs"/>
              </a:defRPr>
            </a:pPr>
            <a:endParaRPr lang="en-US"/>
          </a:p>
        </c:txPr>
        <c:crossAx val="427273136"/>
        <c:crosses val="autoZero"/>
        <c:auto val="1"/>
        <c:lblAlgn val="ctr"/>
        <c:lblOffset val="100"/>
        <c:noMultiLvlLbl val="0"/>
      </c:catAx>
      <c:valAx>
        <c:axId val="42727313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+mn-cs"/>
              </a:defRPr>
            </a:pPr>
            <a:endParaRPr lang="en-US"/>
          </a:p>
        </c:txPr>
        <c:crossAx val="42726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 baseline="0">
          <a:latin typeface="Zr" pitchFamily="2" charset="2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17143814903571"/>
          <c:y val="0.23328952402194889"/>
          <c:w val="0.81388888888888888"/>
          <c:h val="0.6526337853601633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75-49C1-A441-46078E9EA11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75-49C1-A441-46078E9EA11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F75-49C1-A441-46078E9EA11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F75-49C1-A441-46078E9EA11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F75-49C1-A441-46078E9EA113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F75-49C1-A441-46078E9EA113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F75-49C1-A441-46078E9EA113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F75-49C1-A441-46078E9EA113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9F75-49C1-A441-46078E9EA113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9F75-49C1-A441-46078E9EA113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9F75-49C1-A441-46078E9EA113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9F75-49C1-A441-46078E9EA113}"/>
              </c:ext>
            </c:extLst>
          </c:dPt>
          <c:dLbls>
            <c:dLbl>
              <c:idx val="0"/>
              <c:layout>
                <c:manualLayout>
                  <c:x val="-1.6606088358286948E-16"/>
                  <c:y val="-7.100428169497696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F75-49C1-A441-46078E9EA113}"/>
                </c:ext>
              </c:extLst>
            </c:dLbl>
            <c:dLbl>
              <c:idx val="1"/>
              <c:layout>
                <c:manualLayout>
                  <c:x val="4.5765041937692569E-2"/>
                  <c:y val="2.415852947529056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F75-49C1-A441-46078E9EA113}"/>
                </c:ext>
              </c:extLst>
            </c:dLbl>
            <c:dLbl>
              <c:idx val="2"/>
              <c:layout>
                <c:manualLayout>
                  <c:x val="1.585144927536232E-2"/>
                  <c:y val="0.1648217111606454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F75-49C1-A441-46078E9EA113}"/>
                </c:ext>
              </c:extLst>
            </c:dLbl>
            <c:dLbl>
              <c:idx val="3"/>
              <c:layout>
                <c:manualLayout>
                  <c:x val="-3.1702898550724654E-2"/>
                  <c:y val="5.970683413575028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371918863402912E-2"/>
                      <c:h val="0.187656974515552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F75-49C1-A441-46078E9EA113}"/>
                </c:ext>
              </c:extLst>
            </c:dLbl>
            <c:dLbl>
              <c:idx val="4"/>
              <c:layout>
                <c:manualLayout>
                  <c:x val="0"/>
                  <c:y val="-5.66873178651613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F75-49C1-A441-46078E9EA113}"/>
                </c:ext>
              </c:extLst>
            </c:dLbl>
            <c:dLbl>
              <c:idx val="5"/>
              <c:layout>
                <c:manualLayout>
                  <c:x val="-2.0669023878808628E-2"/>
                  <c:y val="-0.1104549282412786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F75-49C1-A441-46078E9EA113}"/>
                </c:ext>
              </c:extLst>
            </c:dLbl>
            <c:dLbl>
              <c:idx val="6"/>
              <c:layout>
                <c:manualLayout>
                  <c:x val="-6.3444311308912468E-2"/>
                  <c:y val="-0.164551657843286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F75-49C1-A441-46078E9EA113}"/>
                </c:ext>
              </c:extLst>
            </c:dLbl>
            <c:dLbl>
              <c:idx val="7"/>
              <c:layout>
                <c:manualLayout>
                  <c:x val="-2.2063648293963256E-3"/>
                  <c:y val="-0.1589760562525622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F75-49C1-A441-46078E9EA113}"/>
                </c:ext>
              </c:extLst>
            </c:dLbl>
            <c:dLbl>
              <c:idx val="8"/>
              <c:layout>
                <c:manualLayout>
                  <c:x val="4.1053470558028111E-2"/>
                  <c:y val="-8.840557869935754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F75-49C1-A441-46078E9EA113}"/>
                </c:ext>
              </c:extLst>
            </c:dLbl>
            <c:dLbl>
              <c:idx val="9"/>
              <c:layout>
                <c:manualLayout>
                  <c:x val="0.18582579096770513"/>
                  <c:y val="-0.172351727996187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9F75-49C1-A441-46078E9EA113}"/>
                </c:ext>
              </c:extLst>
            </c:dLbl>
            <c:dLbl>
              <c:idx val="10"/>
              <c:layout>
                <c:manualLayout>
                  <c:x val="0.32567952613260298"/>
                  <c:y val="-0.171350125135606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9F75-49C1-A441-46078E9EA113}"/>
                </c:ext>
              </c:extLst>
            </c:dLbl>
            <c:dLbl>
              <c:idx val="11"/>
              <c:layout>
                <c:manualLayout>
                  <c:x val="0.40330758587241811"/>
                  <c:y val="-3.541759476191674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20561594202899"/>
                      <c:h val="0.107772948804662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9F75-49C1-A441-46078E9EA1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'پرتفوی بورسی '!$C$50:$C$61</c:f>
              <c:strCache>
                <c:ptCount val="12"/>
                <c:pt idx="0">
                  <c:v>معدنی و صنعتی گل گهر</c:v>
                </c:pt>
                <c:pt idx="1">
                  <c:v>معدني و صنعتي چادرملو</c:v>
                </c:pt>
                <c:pt idx="2">
                  <c:v>سنگ آهن گهر زمين</c:v>
                </c:pt>
                <c:pt idx="3">
                  <c:v>سرمايه گذاري سپه</c:v>
                </c:pt>
                <c:pt idx="4">
                  <c:v>مدیریت انرژی امید تابان هور</c:v>
                </c:pt>
                <c:pt idx="5">
                  <c:v>سيمان هرمزگان </c:v>
                </c:pt>
                <c:pt idx="6">
                  <c:v>تامین سرمایه امید</c:v>
                </c:pt>
                <c:pt idx="7">
                  <c:v>مديريت توسعه گوهران اميد</c:v>
                </c:pt>
                <c:pt idx="8">
                  <c:v>کویر تایر</c:v>
                </c:pt>
                <c:pt idx="9">
                  <c:v>تامین سرمایه امین</c:v>
                </c:pt>
                <c:pt idx="10">
                  <c:v>سيمان کردستان</c:v>
                </c:pt>
                <c:pt idx="11">
                  <c:v>سایر </c:v>
                </c:pt>
              </c:strCache>
            </c:strRef>
          </c:cat>
          <c:val>
            <c:numRef>
              <c:f>'پرتفوی بورسی '!$E$50:$E$61</c:f>
              <c:numCache>
                <c:formatCode>0%</c:formatCode>
                <c:ptCount val="12"/>
                <c:pt idx="0">
                  <c:v>0.36935987083317945</c:v>
                </c:pt>
                <c:pt idx="1">
                  <c:v>0.27857329490702343</c:v>
                </c:pt>
                <c:pt idx="2">
                  <c:v>8.6793120740817076E-2</c:v>
                </c:pt>
                <c:pt idx="3">
                  <c:v>5.8275130580995427E-2</c:v>
                </c:pt>
                <c:pt idx="4">
                  <c:v>5.6634572719495881E-2</c:v>
                </c:pt>
                <c:pt idx="5">
                  <c:v>3.6351564752009215E-2</c:v>
                </c:pt>
                <c:pt idx="6">
                  <c:v>2.9959475577788636E-2</c:v>
                </c:pt>
                <c:pt idx="7">
                  <c:v>2.7266446283307974E-2</c:v>
                </c:pt>
                <c:pt idx="8">
                  <c:v>2.4790950754944276E-2</c:v>
                </c:pt>
                <c:pt idx="9">
                  <c:v>9.9509814915793304E-3</c:v>
                </c:pt>
                <c:pt idx="10">
                  <c:v>9.0212138905244512E-3</c:v>
                </c:pt>
                <c:pt idx="11">
                  <c:v>1.302337746833487E-2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9F75-49C1-A441-46078E9EA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1191754995479"/>
          <c:y val="0.17228823033830865"/>
          <c:w val="0.73374691095353395"/>
          <c:h val="0.71270442256152655"/>
        </c:manualLayout>
      </c:layout>
      <c:pie3DChart>
        <c:varyColors val="1"/>
        <c:ser>
          <c:idx val="0"/>
          <c:order val="0"/>
          <c:tx>
            <c:strRef>
              <c:f>'پرتفوی بورسی '!$E$49</c:f>
              <c:strCache>
                <c:ptCount val="1"/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FE9-4BDE-9F6A-ABA7F36FBD0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FE9-4BDE-9F6A-ABA7F36FBD0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FE9-4BDE-9F6A-ABA7F36FBD0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FE9-4BDE-9F6A-ABA7F36FBD06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FE9-4BDE-9F6A-ABA7F36FBD06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FE9-4BDE-9F6A-ABA7F36FBD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FE9-4BDE-9F6A-ABA7F36FBD06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FE9-4BDE-9F6A-ABA7F36FBD06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FE9-4BDE-9F6A-ABA7F36FBD06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FE9-4BDE-9F6A-ABA7F36FBD06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FE9-4BDE-9F6A-ABA7F36FBD06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CFE9-4BDE-9F6A-ABA7F36FBD06}"/>
              </c:ext>
            </c:extLst>
          </c:dPt>
          <c:dLbls>
            <c:dLbl>
              <c:idx val="0"/>
              <c:layout>
                <c:manualLayout>
                  <c:x val="2.9530528637430112E-2"/>
                  <c:y val="-1.737760113956795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FE9-4BDE-9F6A-ABA7F36FBD06}"/>
                </c:ext>
              </c:extLst>
            </c:dLbl>
            <c:dLbl>
              <c:idx val="1"/>
              <c:layout>
                <c:manualLayout>
                  <c:x val="0.16816601932919617"/>
                  <c:y val="-4.32131101398738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FE9-4BDE-9F6A-ABA7F36FBD06}"/>
                </c:ext>
              </c:extLst>
            </c:dLbl>
            <c:dLbl>
              <c:idx val="2"/>
              <c:layout>
                <c:manualLayout>
                  <c:x val="1.2947887302404535E-2"/>
                  <c:y val="0.21315501167596346"/>
                </c:manualLayout>
              </c:layout>
              <c:tx>
                <c:rich>
                  <a:bodyPr/>
                  <a:lstStyle/>
                  <a:p>
                    <a:fld id="{48E1A6DF-F7E5-4747-8DFA-18FD2127A42E}" type="CATEGORYNAME">
                      <a:rPr lang="fa-IR" i="1"/>
                      <a:pPr/>
                      <a:t>[CATEGORY NAME]</a:t>
                    </a:fld>
                    <a:r>
                      <a:rPr lang="fa-IR" i="1" baseline="0" dirty="0"/>
                      <a:t>, </a:t>
                    </a:r>
                    <a:fld id="{DFA2A0EF-CCFE-4B94-8F96-0496A37F2DE1}" type="VALUE">
                      <a:rPr lang="fa-IR" i="1" baseline="0"/>
                      <a:pPr/>
                      <a:t>[VALUE]</a:t>
                    </a:fld>
                    <a:endParaRPr lang="fa-IR" i="1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E9-4BDE-9F6A-ABA7F36FBD06}"/>
                </c:ext>
              </c:extLst>
            </c:dLbl>
            <c:dLbl>
              <c:idx val="3"/>
              <c:layout>
                <c:manualLayout>
                  <c:x val="-5.1821794930613257E-2"/>
                  <c:y val="0.125355513655041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465719533808091E-2"/>
                      <c:h val="0.279225798676158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FE9-4BDE-9F6A-ABA7F36FBD06}"/>
                </c:ext>
              </c:extLst>
            </c:dLbl>
            <c:dLbl>
              <c:idx val="4"/>
              <c:layout>
                <c:manualLayout>
                  <c:x val="-5.5462326235784086E-2"/>
                  <c:y val="2.54448145834720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FE9-4BDE-9F6A-ABA7F36FBD06}"/>
                </c:ext>
              </c:extLst>
            </c:dLbl>
            <c:dLbl>
              <c:idx val="5"/>
              <c:layout>
                <c:manualLayout>
                  <c:x val="-0.11101165139937436"/>
                  <c:y val="-4.543713272872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CFE9-4BDE-9F6A-ABA7F36FBD06}"/>
                </c:ext>
              </c:extLst>
            </c:dLbl>
            <c:dLbl>
              <c:idx val="6"/>
              <c:layout>
                <c:manualLayout>
                  <c:x val="-0.14917045162978557"/>
                  <c:y val="-8.9044444618865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FE9-4BDE-9F6A-ABA7F36FBD06}"/>
                </c:ext>
              </c:extLst>
            </c:dLbl>
            <c:dLbl>
              <c:idx val="7"/>
              <c:layout>
                <c:manualLayout>
                  <c:x val="1.8111749443087917E-2"/>
                  <c:y val="-9.617256777768297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CFE9-4BDE-9F6A-ABA7F36FBD06}"/>
                </c:ext>
              </c:extLst>
            </c:dLbl>
            <c:dLbl>
              <c:idx val="8"/>
              <c:layout>
                <c:manualLayout>
                  <c:x val="0.1408072548949641"/>
                  <c:y val="-0.1305968477050775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CFE9-4BDE-9F6A-ABA7F36FBD06}"/>
                </c:ext>
              </c:extLst>
            </c:dLbl>
            <c:dLbl>
              <c:idx val="9"/>
              <c:layout>
                <c:manualLayout>
                  <c:x val="0.33809805390874959"/>
                  <c:y val="-0.1026930423750784"/>
                </c:manualLayout>
              </c:layout>
              <c:tx>
                <c:rich>
                  <a:bodyPr/>
                  <a:lstStyle/>
                  <a:p>
                    <a:r>
                      <a:rPr lang="fa-IR" dirty="0" smtClean="0"/>
                      <a:t>تأمین سرمایه امین</a:t>
                    </a:r>
                    <a:r>
                      <a:rPr lang="fa-IR" baseline="0" dirty="0" smtClean="0"/>
                      <a:t>, </a:t>
                    </a:r>
                    <a:fld id="{C298752D-54F6-4B87-AAAF-4DDFD3E08620}" type="VALUE">
                      <a:rPr lang="fa-IR" baseline="0" dirty="0"/>
                      <a:pPr/>
                      <a:t>[VALUE]</a:t>
                    </a:fld>
                    <a:endParaRPr lang="fa-IR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CFE9-4BDE-9F6A-ABA7F36FBD06}"/>
                </c:ext>
              </c:extLst>
            </c:dLbl>
            <c:dLbl>
              <c:idx val="11"/>
              <c:layout>
                <c:manualLayout>
                  <c:x val="0.15593776178266242"/>
                  <c:y val="-2.49133293209881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CFE9-4BDE-9F6A-ABA7F36FBD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rtl="1"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'پرتفوی بورسی '!$C$67:$C$78</c:f>
              <c:strCache>
                <c:ptCount val="12"/>
                <c:pt idx="0">
                  <c:v>معدنی و صنعتی گل گهر</c:v>
                </c:pt>
                <c:pt idx="1">
                  <c:v>معدني و صنعتي چادرملو</c:v>
                </c:pt>
                <c:pt idx="2">
                  <c:v>سنگ آهن گهر زمين</c:v>
                </c:pt>
                <c:pt idx="3">
                  <c:v>سرمايه گذاري سپه</c:v>
                </c:pt>
                <c:pt idx="4">
                  <c:v>مدیریت انرژی امید تابان هور</c:v>
                </c:pt>
                <c:pt idx="5">
                  <c:v>سيمان هرمزگان </c:v>
                </c:pt>
                <c:pt idx="6">
                  <c:v>تامین سرمایه امید</c:v>
                </c:pt>
                <c:pt idx="7">
                  <c:v>مديريت توسعه گوهران اميد</c:v>
                </c:pt>
                <c:pt idx="8">
                  <c:v>کویر تایر</c:v>
                </c:pt>
                <c:pt idx="9">
                  <c:v>پتروشیمی تأمین </c:v>
                </c:pt>
                <c:pt idx="11">
                  <c:v>سایر </c:v>
                </c:pt>
              </c:strCache>
            </c:strRef>
          </c:cat>
          <c:val>
            <c:numRef>
              <c:f>'پرتفوی بورسی '!$E$67:$E$78</c:f>
              <c:numCache>
                <c:formatCode>0%</c:formatCode>
                <c:ptCount val="12"/>
                <c:pt idx="0">
                  <c:v>0.30922732153210369</c:v>
                </c:pt>
                <c:pt idx="1">
                  <c:v>0.27571131770413443</c:v>
                </c:pt>
                <c:pt idx="2">
                  <c:v>0.19206520592535581</c:v>
                </c:pt>
                <c:pt idx="3">
                  <c:v>4.2285712026904725E-2</c:v>
                </c:pt>
                <c:pt idx="4">
                  <c:v>8.9699132795600933E-2</c:v>
                </c:pt>
                <c:pt idx="5">
                  <c:v>1.6080458263667084E-2</c:v>
                </c:pt>
                <c:pt idx="6">
                  <c:v>1.2422802567777742E-2</c:v>
                </c:pt>
                <c:pt idx="7">
                  <c:v>1.066836985895139E-2</c:v>
                </c:pt>
                <c:pt idx="8">
                  <c:v>1.8222087777934048E-2</c:v>
                </c:pt>
                <c:pt idx="9">
                  <c:v>6.1914578177954408E-3</c:v>
                </c:pt>
                <c:pt idx="11">
                  <c:v>2.7426133729774708E-2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CFE9-4BDE-9F6A-ABA7F36FB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1">
        <a:defRPr sz="1100" b="1"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82601744612723"/>
          <c:y val="0.14362115373876139"/>
          <c:w val="0.81305573683129029"/>
          <c:h val="0.7669769363935889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AAD-4D96-B746-BC667CADF1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AAD-4D96-B746-BC667CADF1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AAD-4D96-B746-BC667CADF1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AAD-4D96-B746-BC667CADF17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AAD-4D96-B746-BC667CADF17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AAD-4D96-B746-BC667CADF17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AAD-4D96-B746-BC667CADF17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AAD-4D96-B746-BC667CADF17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AAD-4D96-B746-BC667CADF17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AAD-4D96-B746-BC667CADF17E}"/>
              </c:ext>
            </c:extLst>
          </c:dPt>
          <c:dLbls>
            <c:dLbl>
              <c:idx val="0"/>
              <c:layout>
                <c:manualLayout>
                  <c:x val="0.12677052449028903"/>
                  <c:y val="9.883799631429050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AAD-4D96-B746-BC667CADF17E}"/>
                </c:ext>
              </c:extLst>
            </c:dLbl>
            <c:dLbl>
              <c:idx val="1"/>
              <c:layout>
                <c:manualLayout>
                  <c:x val="6.3537729658792647E-2"/>
                  <c:y val="1.03762029746281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AAD-4D96-B746-BC667CADF17E}"/>
                </c:ext>
              </c:extLst>
            </c:dLbl>
            <c:dLbl>
              <c:idx val="2"/>
              <c:layout>
                <c:manualLayout>
                  <c:x val="0.15074146981627295"/>
                  <c:y val="0.1003444881889763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AAD-4D96-B746-BC667CADF17E}"/>
                </c:ext>
              </c:extLst>
            </c:dLbl>
            <c:dLbl>
              <c:idx val="3"/>
              <c:layout>
                <c:manualLayout>
                  <c:x val="-6.0186609882826876E-2"/>
                  <c:y val="5.1003741553582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AAD-4D96-B746-BC667CADF17E}"/>
                </c:ext>
              </c:extLst>
            </c:dLbl>
            <c:dLbl>
              <c:idx val="4"/>
              <c:layout>
                <c:manualLayout>
                  <c:x val="-4.8649900982050312E-2"/>
                  <c:y val="0.1377624392695593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AAD-4D96-B746-BC667CADF17E}"/>
                </c:ext>
              </c:extLst>
            </c:dLbl>
            <c:dLbl>
              <c:idx val="5"/>
              <c:layout>
                <c:manualLayout>
                  <c:x val="-7.0045636322990476E-2"/>
                  <c:y val="6.91002849908399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AAD-4D96-B746-BC667CADF17E}"/>
                </c:ext>
              </c:extLst>
            </c:dLbl>
            <c:dLbl>
              <c:idx val="6"/>
              <c:layout>
                <c:manualLayout>
                  <c:x val="-0.20634437471914807"/>
                  <c:y val="2.5652588073674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AAD-4D96-B746-BC667CADF17E}"/>
                </c:ext>
              </c:extLst>
            </c:dLbl>
            <c:dLbl>
              <c:idx val="9"/>
              <c:layout>
                <c:manualLayout>
                  <c:x val="0.10021357166889834"/>
                  <c:y val="-4.2388116379069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3AAD-4D96-B746-BC667CADF1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rtl="1"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'پرتفوی غیر بورسی '!$C$30:$C$39</c:f>
              <c:strCache>
                <c:ptCount val="10"/>
                <c:pt idx="0">
                  <c:v>صندوق اختصاصی بازارگردانی گوهر فام</c:v>
                </c:pt>
                <c:pt idx="1">
                  <c:v>شرکت توسعه آهن و فولاد گل گهر</c:v>
                </c:pt>
                <c:pt idx="2">
                  <c:v>سرمایه‌گذاری ساختماني سپه</c:v>
                </c:pt>
                <c:pt idx="3">
                  <c:v>پترواميدآسيا</c:v>
                </c:pt>
                <c:pt idx="4">
                  <c:v>توليدي مخازن گاز طبيعي آسيا ناما</c:v>
                </c:pt>
                <c:pt idx="5">
                  <c:v>کاوند نهان زمين</c:v>
                </c:pt>
                <c:pt idx="6">
                  <c:v>صندوق سرمایه‌گذاری مشترک توسعه بازار سرمايه</c:v>
                </c:pt>
                <c:pt idx="7">
                  <c:v>توسعه تجارت بین‌المللی زرين پرشياي اميد</c:v>
                </c:pt>
                <c:pt idx="8">
                  <c:v>احداث صنايع و معادن سرزمين پارس</c:v>
                </c:pt>
                <c:pt idx="9">
                  <c:v>سایر </c:v>
                </c:pt>
              </c:strCache>
            </c:strRef>
          </c:cat>
          <c:val>
            <c:numRef>
              <c:f>'پرتفوی غیر بورسی '!$D$30:$D$39</c:f>
              <c:numCache>
                <c:formatCode>0%</c:formatCode>
                <c:ptCount val="10"/>
                <c:pt idx="0">
                  <c:v>0.24735575003488841</c:v>
                </c:pt>
                <c:pt idx="1">
                  <c:v>0.21561326202093942</c:v>
                </c:pt>
                <c:pt idx="2">
                  <c:v>0.20525561942064141</c:v>
                </c:pt>
                <c:pt idx="3">
                  <c:v>0.10257447055891686</c:v>
                </c:pt>
                <c:pt idx="4">
                  <c:v>5.3987068230468012E-2</c:v>
                </c:pt>
                <c:pt idx="5">
                  <c:v>5.1328675697087572E-2</c:v>
                </c:pt>
                <c:pt idx="6">
                  <c:v>3.847081166237979E-2</c:v>
                </c:pt>
                <c:pt idx="7">
                  <c:v>1.5384549894237182E-2</c:v>
                </c:pt>
                <c:pt idx="8">
                  <c:v>1.3463006964913558E-2</c:v>
                </c:pt>
                <c:pt idx="9">
                  <c:v>5.6566785515527768E-2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AAD-4D96-B746-BC667CADF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30-44F3-A56A-C306953658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830-44F3-A56A-C30695365858}"/>
              </c:ext>
            </c:extLst>
          </c:dPt>
          <c:dLbls>
            <c:dLbl>
              <c:idx val="0"/>
              <c:layout>
                <c:manualLayout>
                  <c:x val="5.9327187863141069E-2"/>
                  <c:y val="8.3050905216934812E-3"/>
                </c:manualLayout>
              </c:layout>
              <c:tx>
                <c:rich>
                  <a:bodyPr/>
                  <a:lstStyle/>
                  <a:p>
                    <a:fld id="{A3384CCB-C95C-4D74-B5F0-77EF0810BE64}" type="CATEGORYNAME">
                      <a:rPr lang="fa-IR" b="1"/>
                      <a:pPr/>
                      <a:t>[CATEGORY NAME]</a:t>
                    </a:fld>
                    <a:r>
                      <a:rPr lang="fa-IR" b="1" baseline="0" dirty="0"/>
                      <a:t>, </a:t>
                    </a:r>
                    <a:fld id="{DD8CE973-CBE3-4923-9FC3-DA87E0CD9DD0}" type="VALUE">
                      <a:rPr lang="fa-IR" b="1" baseline="0" smtClean="0"/>
                      <a:pPr/>
                      <a:t>[VALUE]</a:t>
                    </a:fld>
                    <a:endParaRPr lang="fa-IR" b="1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30-44F3-A56A-C30695365858}"/>
                </c:ext>
              </c:extLst>
            </c:dLbl>
            <c:dLbl>
              <c:idx val="1"/>
              <c:layout>
                <c:manualLayout>
                  <c:x val="-0.10428532450933321"/>
                  <c:y val="-3.6040263823139518E-2"/>
                </c:manualLayout>
              </c:layout>
              <c:tx>
                <c:rich>
                  <a:bodyPr/>
                  <a:lstStyle/>
                  <a:p>
                    <a:fld id="{8BE810B4-646C-4150-8723-FFEF9A1FC63E}" type="CATEGORYNAME">
                      <a:rPr lang="fa-IR" b="1"/>
                      <a:pPr/>
                      <a:t>[CATEGORY NAME]</a:t>
                    </a:fld>
                    <a:r>
                      <a:rPr lang="fa-IR" b="1" baseline="0" dirty="0" smtClean="0"/>
                      <a:t>, </a:t>
                    </a:r>
                    <a:fld id="{7A839110-CA6E-4A82-AB9F-F2FCC9A6CD52}" type="PERCENTAGE">
                      <a:rPr lang="fa-IR" b="1" baseline="0"/>
                      <a:pPr/>
                      <a:t>[PERCENTAGE]</a:t>
                    </a:fld>
                    <a:endParaRPr lang="fa-IR" b="1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30-44F3-A56A-C30695365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Zr" pitchFamily="2" charset="2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'عملکرد سرمایه‌گذاری '!$B$61:$B$62</c:f>
              <c:strCache>
                <c:ptCount val="2"/>
                <c:pt idx="0">
                  <c:v>سرمایه‌گذاری‌های بورسی</c:v>
                </c:pt>
                <c:pt idx="1">
                  <c:v>سرمایه‌گذاری‌های غیر بورسی</c:v>
                </c:pt>
              </c:strCache>
            </c:strRef>
          </c:cat>
          <c:val>
            <c:numRef>
              <c:f>'عملکرد سرمایه‌گذاری '!$C$61:$C$62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30-44F3-A56A-C30695365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latin typeface="Zr" pitchFamily="2" charset="2"/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909688272602855E-2"/>
          <c:y val="0.10097459281244833"/>
          <c:w val="0.84783113287128087"/>
          <c:h val="0.81453999513547526"/>
        </c:manualLayout>
      </c:layout>
      <c:pie3D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C6-4211-8756-CD176EEC89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C6-4211-8756-CD176EEC89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C6-4211-8756-CD176EEC89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C6-4211-8756-CD176EEC895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AC6-4211-8756-CD176EEC895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AC6-4211-8756-CD176EEC895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AC6-4211-8756-CD176EEC895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AC6-4211-8756-CD176EEC895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AC6-4211-8756-CD176EEC895E}"/>
              </c:ext>
            </c:extLst>
          </c:dPt>
          <c:dLbls>
            <c:dLbl>
              <c:idx val="0"/>
              <c:layout>
                <c:manualLayout>
                  <c:x val="0.11043832534250235"/>
                  <c:y val="-5.34919937849309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8959893778692"/>
                      <c:h val="0.130787981556199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AC6-4211-8756-CD176EEC895E}"/>
                </c:ext>
              </c:extLst>
            </c:dLbl>
            <c:dLbl>
              <c:idx val="1"/>
              <c:layout>
                <c:manualLayout>
                  <c:x val="-3.3293216261543725E-2"/>
                  <c:y val="0.3060543931786052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37261333279342"/>
                      <c:h val="0.207262533851924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AC6-4211-8756-CD176EEC895E}"/>
                </c:ext>
              </c:extLst>
            </c:dLbl>
            <c:dLbl>
              <c:idx val="2"/>
              <c:layout>
                <c:manualLayout>
                  <c:x val="0.14410841983054956"/>
                  <c:y val="0.163117058019005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C6-4211-8756-CD176EEC895E}"/>
                </c:ext>
              </c:extLst>
            </c:dLbl>
            <c:dLbl>
              <c:idx val="3"/>
              <c:layout>
                <c:manualLayout>
                  <c:x val="-0.12105191611587697"/>
                  <c:y val="-2.958141342804836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C6-4211-8756-CD176EEC895E}"/>
                </c:ext>
              </c:extLst>
            </c:dLbl>
            <c:dLbl>
              <c:idx val="4"/>
              <c:layout>
                <c:manualLayout>
                  <c:x val="-8.392519320389058E-2"/>
                  <c:y val="6.993511658846207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C6-4211-8756-CD176EEC895E}"/>
                </c:ext>
              </c:extLst>
            </c:dLbl>
            <c:dLbl>
              <c:idx val="5"/>
              <c:layout>
                <c:manualLayout>
                  <c:x val="-6.3105216201170281E-2"/>
                  <c:y val="-1.05307871614632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64847466774279"/>
                      <c:h val="0.103378724023048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AC6-4211-8756-CD176EEC895E}"/>
                </c:ext>
              </c:extLst>
            </c:dLbl>
            <c:dLbl>
              <c:idx val="6"/>
              <c:layout>
                <c:manualLayout>
                  <c:x val="-6.613811931380674E-2"/>
                  <c:y val="-7.9667971346125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AC6-4211-8756-CD176EEC895E}"/>
                </c:ext>
              </c:extLst>
            </c:dLbl>
            <c:dLbl>
              <c:idx val="8"/>
              <c:layout>
                <c:manualLayout>
                  <c:x val="8.5727716397606013E-2"/>
                  <c:y val="-9.263705003346457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AC6-4211-8756-CD176EEC89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'ترکیب درآمدو ترازنامه'!$I$53:$I$61</c:f>
              <c:strCache>
                <c:ptCount val="9"/>
                <c:pt idx="0">
                  <c:v>معدنی و صنعتی گل گهر</c:v>
                </c:pt>
                <c:pt idx="1">
                  <c:v>سنگ آهن گهر زمین</c:v>
                </c:pt>
                <c:pt idx="2">
                  <c:v>معدنی و صنعتی چادرملو</c:v>
                </c:pt>
                <c:pt idx="3">
                  <c:v>سرمایه‌گذاری سپه</c:v>
                </c:pt>
                <c:pt idx="4">
                  <c:v>پترو امید آسیا</c:v>
                </c:pt>
                <c:pt idx="5">
                  <c:v>مدیریت توسعه گوهران امید</c:v>
                </c:pt>
                <c:pt idx="6">
                  <c:v>مدیریت انرژی تابان هور</c:v>
                </c:pt>
                <c:pt idx="7">
                  <c:v>سیمان هرمزگان</c:v>
                </c:pt>
                <c:pt idx="8">
                  <c:v>سایر</c:v>
                </c:pt>
              </c:strCache>
            </c:strRef>
          </c:cat>
          <c:val>
            <c:numRef>
              <c:f>'ترکیب درآمدو ترازنامه'!$K$53:$K$61</c:f>
              <c:numCache>
                <c:formatCode>0%</c:formatCode>
                <c:ptCount val="9"/>
                <c:pt idx="0">
                  <c:v>0.25133761654765074</c:v>
                </c:pt>
                <c:pt idx="1">
                  <c:v>0.24921514458965019</c:v>
                </c:pt>
                <c:pt idx="2">
                  <c:v>0.18568980284898831</c:v>
                </c:pt>
                <c:pt idx="3">
                  <c:v>8.9486029635108558E-2</c:v>
                </c:pt>
                <c:pt idx="4">
                  <c:v>7.4308872784272728E-2</c:v>
                </c:pt>
                <c:pt idx="5">
                  <c:v>2.8816657284839998E-2</c:v>
                </c:pt>
                <c:pt idx="6">
                  <c:v>2.738934275667505E-2</c:v>
                </c:pt>
                <c:pt idx="7">
                  <c:v>1.5353365488249462E-2</c:v>
                </c:pt>
                <c:pt idx="8">
                  <c:v>7.8403168064564988E-2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AC6-4211-8756-CD176EEC8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07449943434445"/>
          <c:y val="0.10816941718630187"/>
          <c:w val="0.82195844269466312"/>
          <c:h val="0.68984543598716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'نمودار NAV'!$J$7</c:f>
              <c:strCache>
                <c:ptCount val="1"/>
                <c:pt idx="0">
                  <c:v>سرمایه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444444444444445E-2"/>
                  <c:y val="-7.004057897821887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61-4E02-9E99-B49BED6D45B0}"/>
                </c:ext>
              </c:extLst>
            </c:dLbl>
            <c:dLbl>
              <c:idx val="1"/>
              <c:layout>
                <c:manualLayout>
                  <c:x val="-7.4896861006799155E-3"/>
                  <c:y val="-1.0747605862717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556925724118153E-2"/>
                      <c:h val="0.103721353185052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61-4E02-9E99-B49BED6D4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'نمودار NAV'!$I$8:$I$10</c:f>
              <c:strCache>
                <c:ptCount val="3"/>
                <c:pt idx="0">
                  <c:v>1397/10/30</c:v>
                </c:pt>
                <c:pt idx="1">
                  <c:v>1398/10/30</c:v>
                </c:pt>
                <c:pt idx="2">
                  <c:v>1399/10/30</c:v>
                </c:pt>
              </c:strCache>
            </c:strRef>
          </c:cat>
          <c:val>
            <c:numRef>
              <c:f>'نمودار NAV'!$J$8:$J$10</c:f>
              <c:numCache>
                <c:formatCode>#,##0</c:formatCode>
                <c:ptCount val="3"/>
                <c:pt idx="0">
                  <c:v>30000</c:v>
                </c:pt>
                <c:pt idx="1">
                  <c:v>30000</c:v>
                </c:pt>
                <c:pt idx="2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1-4E02-9E99-B49BED6D45B0}"/>
            </c:ext>
          </c:extLst>
        </c:ser>
        <c:ser>
          <c:idx val="1"/>
          <c:order val="1"/>
          <c:tx>
            <c:strRef>
              <c:f>'نمودار NAV'!$K$7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4.2443361055348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61-4E02-9E99-B49BED6D4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'نمودار NAV'!$I$8:$I$10</c:f>
              <c:strCache>
                <c:ptCount val="3"/>
                <c:pt idx="0">
                  <c:v>1397/10/30</c:v>
                </c:pt>
                <c:pt idx="1">
                  <c:v>1398/10/30</c:v>
                </c:pt>
                <c:pt idx="2">
                  <c:v>1399/10/30</c:v>
                </c:pt>
              </c:strCache>
            </c:strRef>
          </c:cat>
          <c:val>
            <c:numRef>
              <c:f>'نمودار NAV'!$K$8:$K$10</c:f>
              <c:numCache>
                <c:formatCode>#,##0_-;[Red]\(#,###\)</c:formatCode>
                <c:ptCount val="3"/>
                <c:pt idx="0">
                  <c:v>218180.198</c:v>
                </c:pt>
                <c:pt idx="1">
                  <c:v>437734.72100000002</c:v>
                </c:pt>
                <c:pt idx="2">
                  <c:v>1473778.5660000001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1-4E02-9E99-B49BED6D4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98342864"/>
        <c:axId val="1798339120"/>
      </c:barChart>
      <c:catAx>
        <c:axId val="179834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798339120"/>
        <c:crosses val="autoZero"/>
        <c:auto val="1"/>
        <c:lblAlgn val="ctr"/>
        <c:lblOffset val="100"/>
        <c:noMultiLvlLbl val="0"/>
      </c:catAx>
      <c:valAx>
        <c:axId val="179833912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79834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590709248524893"/>
          <c:y val="7.3500355605029002E-2"/>
          <c:w val="0.27852596077304187"/>
          <c:h val="9.00018233868423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509377300012528E-2"/>
          <c:y val="6.5270936286721273E-2"/>
          <c:w val="0.92733976688917152"/>
          <c:h val="0.77498283319425987"/>
        </c:manualLayout>
      </c:layout>
      <c:lineChart>
        <c:grouping val="standard"/>
        <c:varyColors val="0"/>
        <c:ser>
          <c:idx val="0"/>
          <c:order val="0"/>
          <c:tx>
            <c:strRef>
              <c:f>'نمودار NAV'!$L$7</c:f>
              <c:strCache>
                <c:ptCount val="1"/>
                <c:pt idx="0">
                  <c:v>NAV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9326344274602058E-2"/>
                  <c:y val="-5.227633300610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39-4C46-BDF5-F8F79A4DAED5}"/>
                </c:ext>
              </c:extLst>
            </c:dLbl>
            <c:dLbl>
              <c:idx val="1"/>
              <c:layout>
                <c:manualLayout>
                  <c:x val="-5.1268451526225105E-2"/>
                  <c:y val="-3.8362812395479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39-4C46-BDF5-F8F79A4DAE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Zr" pitchFamily="2" charset="2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'نمودار NAV'!$I$10:$I$12</c:f>
              <c:strCache>
                <c:ptCount val="3"/>
                <c:pt idx="0">
                  <c:v>1397/10/30</c:v>
                </c:pt>
                <c:pt idx="1">
                  <c:v>1398/10/30</c:v>
                </c:pt>
                <c:pt idx="2">
                  <c:v>1399/10/30</c:v>
                </c:pt>
              </c:strCache>
            </c:strRef>
          </c:cat>
          <c:val>
            <c:numRef>
              <c:f>'نمودار NAV'!$L$10:$L$12</c:f>
              <c:numCache>
                <c:formatCode>#,##0_-;[Red]\(#,###\)</c:formatCode>
                <c:ptCount val="3"/>
                <c:pt idx="0">
                  <c:v>7272.6732666666667</c:v>
                </c:pt>
                <c:pt idx="1">
                  <c:v>14591.157366666666</c:v>
                </c:pt>
                <c:pt idx="2">
                  <c:v>49125.962200000002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39-4C46-BDF5-F8F79A4DAED5}"/>
            </c:ext>
          </c:extLst>
        </c:ser>
        <c:ser>
          <c:idx val="1"/>
          <c:order val="1"/>
          <c:tx>
            <c:strRef>
              <c:f>'نمودار NAV'!$M$7</c:f>
              <c:strCache>
                <c:ptCount val="1"/>
                <c:pt idx="0">
                  <c:v>قیمت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776389918909484E-2"/>
                  <c:y val="3.5418569491997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966094402134164E-2"/>
                      <c:h val="7.62270341207349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D39-4C46-BDF5-F8F79A4DAED5}"/>
                </c:ext>
              </c:extLst>
            </c:dLbl>
            <c:dLbl>
              <c:idx val="1"/>
              <c:layout>
                <c:manualLayout>
                  <c:x val="-1.7516750389161524E-2"/>
                  <c:y val="4.6338326294038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39-4C46-BDF5-F8F79A4DAE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Zr" pitchFamily="2" charset="2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'نمودار NAV'!$I$10:$I$12</c:f>
              <c:strCache>
                <c:ptCount val="3"/>
                <c:pt idx="0">
                  <c:v>1397/10/30</c:v>
                </c:pt>
                <c:pt idx="1">
                  <c:v>1398/10/30</c:v>
                </c:pt>
                <c:pt idx="2">
                  <c:v>1399/10/30</c:v>
                </c:pt>
              </c:strCache>
            </c:strRef>
          </c:cat>
          <c:val>
            <c:numRef>
              <c:f>'نمودار NAV'!$M$10:$M$12</c:f>
              <c:numCache>
                <c:formatCode>#,##0</c:formatCode>
                <c:ptCount val="3"/>
                <c:pt idx="0">
                  <c:v>4425</c:v>
                </c:pt>
                <c:pt idx="1">
                  <c:v>8435</c:v>
                </c:pt>
                <c:pt idx="2">
                  <c:v>40210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D39-4C46-BDF5-F8F79A4DA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2709024"/>
        <c:axId val="1832694880"/>
      </c:lineChart>
      <c:catAx>
        <c:axId val="183270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32694880"/>
        <c:crosses val="autoZero"/>
        <c:auto val="1"/>
        <c:lblAlgn val="ctr"/>
        <c:lblOffset val="100"/>
        <c:noMultiLvlLbl val="0"/>
      </c:catAx>
      <c:valAx>
        <c:axId val="183269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-;[Red]\(#,###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3270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838009342049395E-2"/>
          <c:y val="6.6664142071504479E-2"/>
          <c:w val="9.0037340287039747E-2"/>
          <c:h val="0.15248916697098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Zr" pitchFamily="2" charset="2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'Annual Prices (Nominal)'!$B$7</c:f>
              <c:strCache>
                <c:ptCount val="1"/>
                <c:pt idx="0">
                  <c:v>مس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'Annual Prices (Nominal)'!$A$8:$A$28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'Annual Prices (Nominal)'!$B$8:$B$28</c:f>
              <c:numCache>
                <c:formatCode>#,##0</c:formatCode>
                <c:ptCount val="21"/>
                <c:pt idx="0">
                  <c:v>1813.4691666666699</c:v>
                </c:pt>
                <c:pt idx="1">
                  <c:v>1578.28833333333</c:v>
                </c:pt>
                <c:pt idx="2">
                  <c:v>1559.4775</c:v>
                </c:pt>
                <c:pt idx="3">
                  <c:v>1779.1448333333301</c:v>
                </c:pt>
                <c:pt idx="4">
                  <c:v>2865.8849166666701</c:v>
                </c:pt>
                <c:pt idx="5">
                  <c:v>3678.8764166666701</c:v>
                </c:pt>
                <c:pt idx="6">
                  <c:v>6722.1345000000001</c:v>
                </c:pt>
                <c:pt idx="7">
                  <c:v>7118.2259999999997</c:v>
                </c:pt>
                <c:pt idx="8">
                  <c:v>6955.8798333333298</c:v>
                </c:pt>
                <c:pt idx="9">
                  <c:v>5149.7385833333301</c:v>
                </c:pt>
                <c:pt idx="10">
                  <c:v>7534.7795833333303</c:v>
                </c:pt>
                <c:pt idx="11">
                  <c:v>8828.1875</c:v>
                </c:pt>
                <c:pt idx="12">
                  <c:v>7962.3470628192699</c:v>
                </c:pt>
                <c:pt idx="13">
                  <c:v>7332.1004774844696</c:v>
                </c:pt>
                <c:pt idx="14">
                  <c:v>6863.3975</c:v>
                </c:pt>
                <c:pt idx="15">
                  <c:v>5510.4566666666697</c:v>
                </c:pt>
                <c:pt idx="16">
                  <c:v>4867.8975</c:v>
                </c:pt>
                <c:pt idx="17">
                  <c:v>6169.94</c:v>
                </c:pt>
                <c:pt idx="18">
                  <c:v>6529.7983333333304</c:v>
                </c:pt>
                <c:pt idx="19">
                  <c:v>6010.1450000000004</c:v>
                </c:pt>
                <c:pt idx="20">
                  <c:v>6173.7708333333303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BC-411B-B92F-4A15A3C9C608}"/>
            </c:ext>
          </c:extLst>
        </c:ser>
        <c:ser>
          <c:idx val="1"/>
          <c:order val="1"/>
          <c:tx>
            <c:strRef>
              <c:f>'Annual Prices (Nominal)'!$C$7</c:f>
              <c:strCache>
                <c:ptCount val="1"/>
                <c:pt idx="0">
                  <c:v>سرب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'Annual Prices (Nominal)'!$A$8:$A$28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'Annual Prices (Nominal)'!$C$8:$C$28</c:f>
              <c:numCache>
                <c:formatCode>#,##0</c:formatCode>
                <c:ptCount val="21"/>
                <c:pt idx="0">
                  <c:v>453.941666666667</c:v>
                </c:pt>
                <c:pt idx="1">
                  <c:v>476.15833333333302</c:v>
                </c:pt>
                <c:pt idx="2">
                  <c:v>452.683333333333</c:v>
                </c:pt>
                <c:pt idx="3">
                  <c:v>515.02941666666698</c:v>
                </c:pt>
                <c:pt idx="4">
                  <c:v>886.54499999999996</c:v>
                </c:pt>
                <c:pt idx="5">
                  <c:v>976.36816666666596</c:v>
                </c:pt>
                <c:pt idx="6">
                  <c:v>1289.7220833333299</c:v>
                </c:pt>
                <c:pt idx="7">
                  <c:v>2579.9854166666701</c:v>
                </c:pt>
                <c:pt idx="8">
                  <c:v>2090.6634166666699</c:v>
                </c:pt>
                <c:pt idx="9">
                  <c:v>1719.2665</c:v>
                </c:pt>
                <c:pt idx="10">
                  <c:v>2148.4492500000001</c:v>
                </c:pt>
                <c:pt idx="11">
                  <c:v>2400.8120833333301</c:v>
                </c:pt>
                <c:pt idx="12">
                  <c:v>2064.6382656781898</c:v>
                </c:pt>
                <c:pt idx="13">
                  <c:v>2139.79005854351</c:v>
                </c:pt>
                <c:pt idx="14">
                  <c:v>2095.4583333333298</c:v>
                </c:pt>
                <c:pt idx="15">
                  <c:v>1787.8191666666701</c:v>
                </c:pt>
                <c:pt idx="16">
                  <c:v>1866.65333333333</c:v>
                </c:pt>
                <c:pt idx="17">
                  <c:v>2314.665</c:v>
                </c:pt>
                <c:pt idx="18">
                  <c:v>2240.4349999999999</c:v>
                </c:pt>
                <c:pt idx="19">
                  <c:v>1996.5074999999999</c:v>
                </c:pt>
                <c:pt idx="20">
                  <c:v>1824.88083333333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BC-411B-B92F-4A15A3C9C608}"/>
            </c:ext>
          </c:extLst>
        </c:ser>
        <c:ser>
          <c:idx val="2"/>
          <c:order val="2"/>
          <c:tx>
            <c:strRef>
              <c:f>'Annual Prices (Nominal)'!$D$7</c:f>
              <c:strCache>
                <c:ptCount val="1"/>
                <c:pt idx="0">
                  <c:v>قلع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'Annual Prices (Nominal)'!$A$8:$A$28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'Annual Prices (Nominal)'!$D$8:$D$28</c:f>
              <c:numCache>
                <c:formatCode>#,##0</c:formatCode>
                <c:ptCount val="21"/>
                <c:pt idx="0">
                  <c:v>5435.7083333333303</c:v>
                </c:pt>
                <c:pt idx="1">
                  <c:v>4484.4416666666702</c:v>
                </c:pt>
                <c:pt idx="2">
                  <c:v>4060.5</c:v>
                </c:pt>
                <c:pt idx="3">
                  <c:v>4894.8969166666702</c:v>
                </c:pt>
                <c:pt idx="4">
                  <c:v>8512.7334166666606</c:v>
                </c:pt>
                <c:pt idx="5">
                  <c:v>7379.8279166666698</c:v>
                </c:pt>
                <c:pt idx="6">
                  <c:v>8780.8253333333396</c:v>
                </c:pt>
                <c:pt idx="7">
                  <c:v>14536.834500000001</c:v>
                </c:pt>
                <c:pt idx="8">
                  <c:v>18510.0910833333</c:v>
                </c:pt>
                <c:pt idx="9">
                  <c:v>13573.876916666701</c:v>
                </c:pt>
                <c:pt idx="10">
                  <c:v>20405.623250000001</c:v>
                </c:pt>
                <c:pt idx="11">
                  <c:v>26053.674999999999</c:v>
                </c:pt>
                <c:pt idx="12">
                  <c:v>21125.994409731498</c:v>
                </c:pt>
                <c:pt idx="13">
                  <c:v>22282.796636591102</c:v>
                </c:pt>
                <c:pt idx="14">
                  <c:v>21898.871666666699</c:v>
                </c:pt>
                <c:pt idx="15">
                  <c:v>16066.631666666701</c:v>
                </c:pt>
                <c:pt idx="16">
                  <c:v>17933.761666666702</c:v>
                </c:pt>
                <c:pt idx="17">
                  <c:v>20061.169166666699</c:v>
                </c:pt>
                <c:pt idx="18">
                  <c:v>20145.205833333301</c:v>
                </c:pt>
                <c:pt idx="19">
                  <c:v>18661.156666666699</c:v>
                </c:pt>
                <c:pt idx="20">
                  <c:v>17124.5991666667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BC-411B-B92F-4A15A3C9C608}"/>
            </c:ext>
          </c:extLst>
        </c:ser>
        <c:ser>
          <c:idx val="3"/>
          <c:order val="3"/>
          <c:tx>
            <c:strRef>
              <c:f>'Annual Prices (Nominal)'!$E$7</c:f>
              <c:strCache>
                <c:ptCount val="1"/>
                <c:pt idx="0">
                  <c:v>نیکل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'Annual Prices (Nominal)'!$A$8:$A$28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'Annual Prices (Nominal)'!$E$8:$E$28</c:f>
              <c:numCache>
                <c:formatCode>#,##0</c:formatCode>
                <c:ptCount val="21"/>
                <c:pt idx="0">
                  <c:v>8637.7391666666608</c:v>
                </c:pt>
                <c:pt idx="1">
                  <c:v>5944.7266666666701</c:v>
                </c:pt>
                <c:pt idx="2">
                  <c:v>6771.7508333333299</c:v>
                </c:pt>
                <c:pt idx="3">
                  <c:v>9629.4682499999999</c:v>
                </c:pt>
                <c:pt idx="4">
                  <c:v>13823.240750000001</c:v>
                </c:pt>
                <c:pt idx="5">
                  <c:v>14743.9593333333</c:v>
                </c:pt>
                <c:pt idx="6">
                  <c:v>24254.409250000001</c:v>
                </c:pt>
                <c:pt idx="7">
                  <c:v>37229.806750000003</c:v>
                </c:pt>
                <c:pt idx="8">
                  <c:v>21110.644833333299</c:v>
                </c:pt>
                <c:pt idx="9">
                  <c:v>14654.629499999999</c:v>
                </c:pt>
                <c:pt idx="10">
                  <c:v>21808.852416666701</c:v>
                </c:pt>
                <c:pt idx="11">
                  <c:v>22910.356666666699</c:v>
                </c:pt>
                <c:pt idx="12">
                  <c:v>17547.546048528799</c:v>
                </c:pt>
                <c:pt idx="13">
                  <c:v>15031.797384167799</c:v>
                </c:pt>
                <c:pt idx="14">
                  <c:v>16893.375833333299</c:v>
                </c:pt>
                <c:pt idx="15">
                  <c:v>11862.635</c:v>
                </c:pt>
                <c:pt idx="16">
                  <c:v>9595.1791666666704</c:v>
                </c:pt>
                <c:pt idx="17">
                  <c:v>10409.635</c:v>
                </c:pt>
                <c:pt idx="18">
                  <c:v>13114.0641666667</c:v>
                </c:pt>
                <c:pt idx="19">
                  <c:v>13913.9083333333</c:v>
                </c:pt>
                <c:pt idx="20">
                  <c:v>13787.256666666701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BC-411B-B92F-4A15A3C9C608}"/>
            </c:ext>
          </c:extLst>
        </c:ser>
        <c:ser>
          <c:idx val="4"/>
          <c:order val="4"/>
          <c:tx>
            <c:strRef>
              <c:f>'Annual Prices (Nominal)'!$F$7</c:f>
              <c:strCache>
                <c:ptCount val="1"/>
                <c:pt idx="0">
                  <c:v>روی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'Annual Prices (Nominal)'!$A$8:$A$28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'Annual Prices (Nominal)'!$F$8:$F$28</c:f>
              <c:numCache>
                <c:formatCode>#,##0</c:formatCode>
                <c:ptCount val="21"/>
                <c:pt idx="0">
                  <c:v>1128.13333333333</c:v>
                </c:pt>
                <c:pt idx="1">
                  <c:v>885.76666666666699</c:v>
                </c:pt>
                <c:pt idx="2">
                  <c:v>778.75</c:v>
                </c:pt>
                <c:pt idx="3">
                  <c:v>827.69541666666703</c:v>
                </c:pt>
                <c:pt idx="4">
                  <c:v>1047.75325</c:v>
                </c:pt>
                <c:pt idx="5">
                  <c:v>1381.3059166666701</c:v>
                </c:pt>
                <c:pt idx="6">
                  <c:v>3275.2917499999999</c:v>
                </c:pt>
                <c:pt idx="7">
                  <c:v>3242.3575833333298</c:v>
                </c:pt>
                <c:pt idx="8">
                  <c:v>1874.7086666666701</c:v>
                </c:pt>
                <c:pt idx="9">
                  <c:v>1655.11441666667</c:v>
                </c:pt>
                <c:pt idx="10">
                  <c:v>2160.74325</c:v>
                </c:pt>
                <c:pt idx="11">
                  <c:v>2193.90041666667</c:v>
                </c:pt>
                <c:pt idx="12">
                  <c:v>1950.4135082559801</c:v>
                </c:pt>
                <c:pt idx="13">
                  <c:v>1910.2564703714199</c:v>
                </c:pt>
                <c:pt idx="14">
                  <c:v>2160.9708333333301</c:v>
                </c:pt>
                <c:pt idx="15">
                  <c:v>1931.6783333333301</c:v>
                </c:pt>
                <c:pt idx="16">
                  <c:v>2089.9749999999999</c:v>
                </c:pt>
                <c:pt idx="17">
                  <c:v>2890.86666666667</c:v>
                </c:pt>
                <c:pt idx="18">
                  <c:v>2922.3791666666698</c:v>
                </c:pt>
                <c:pt idx="19">
                  <c:v>2550.41</c:v>
                </c:pt>
                <c:pt idx="20">
                  <c:v>2266.44916666667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0BC-411B-B92F-4A15A3C9C608}"/>
            </c:ext>
          </c:extLst>
        </c:ser>
        <c:ser>
          <c:idx val="5"/>
          <c:order val="5"/>
          <c:tx>
            <c:strRef>
              <c:f>'Annual Prices (Nominal)'!$G$7</c:f>
              <c:strCache>
                <c:ptCount val="1"/>
                <c:pt idx="0">
                  <c:v>آلومینیوم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'Annual Prices (Nominal)'!$A$8:$A$28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'Annual Prices (Nominal)'!$G$8:$G$28</c:f>
              <c:numCache>
                <c:formatCode>#,##0</c:formatCode>
                <c:ptCount val="21"/>
                <c:pt idx="0">
                  <c:v>1549.14083333333</c:v>
                </c:pt>
                <c:pt idx="1">
                  <c:v>1443.6341666666699</c:v>
                </c:pt>
                <c:pt idx="2">
                  <c:v>1349.915</c:v>
                </c:pt>
                <c:pt idx="3">
                  <c:v>1431.29375</c:v>
                </c:pt>
                <c:pt idx="4">
                  <c:v>1715.5409999999999</c:v>
                </c:pt>
                <c:pt idx="5">
                  <c:v>1898.3080833333299</c:v>
                </c:pt>
                <c:pt idx="6">
                  <c:v>2569.8987499999998</c:v>
                </c:pt>
                <c:pt idx="7">
                  <c:v>2638.17916666667</c:v>
                </c:pt>
                <c:pt idx="8">
                  <c:v>2572.7891666666701</c:v>
                </c:pt>
                <c:pt idx="9">
                  <c:v>1664.8295000000001</c:v>
                </c:pt>
                <c:pt idx="10">
                  <c:v>2173.1170000000002</c:v>
                </c:pt>
                <c:pt idx="11">
                  <c:v>2401.38666666667</c:v>
                </c:pt>
                <c:pt idx="12">
                  <c:v>2023.28319284294</c:v>
                </c:pt>
                <c:pt idx="13">
                  <c:v>1846.66896845003</c:v>
                </c:pt>
                <c:pt idx="14">
                  <c:v>1867.42</c:v>
                </c:pt>
                <c:pt idx="15">
                  <c:v>1664.6808333333299</c:v>
                </c:pt>
                <c:pt idx="16">
                  <c:v>1604.18166666667</c:v>
                </c:pt>
                <c:pt idx="17">
                  <c:v>1967.6541666666701</c:v>
                </c:pt>
                <c:pt idx="18">
                  <c:v>2108.4749999999999</c:v>
                </c:pt>
                <c:pt idx="19">
                  <c:v>1794.48833333333</c:v>
                </c:pt>
                <c:pt idx="20">
                  <c:v>1703.9866666666701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0BC-411B-B92F-4A15A3C9C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2502608"/>
        <c:axId val="322500928"/>
      </c:lineChart>
      <c:catAx>
        <c:axId val="32250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+mn-cs"/>
              </a:defRPr>
            </a:pPr>
            <a:endParaRPr lang="en-US"/>
          </a:p>
        </c:txPr>
        <c:crossAx val="322500928"/>
        <c:crosses val="autoZero"/>
        <c:auto val="1"/>
        <c:lblAlgn val="ctr"/>
        <c:lblOffset val="100"/>
        <c:noMultiLvlLbl val="0"/>
      </c:catAx>
      <c:valAx>
        <c:axId val="32250092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+mn-cs"/>
              </a:defRPr>
            </a:pPr>
            <a:endParaRPr lang="en-US"/>
          </a:p>
        </c:txPr>
        <c:crossAx val="32250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11192070394223"/>
          <c:y val="0.92523682427348275"/>
          <c:w val="0.46753459062268904"/>
          <c:h val="7.476317572651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Zr" pitchFamily="2" charset="2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Zr" pitchFamily="2" charset="2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035772088855971E-2"/>
          <c:y val="3.2545898754024014E-2"/>
          <c:w val="0.88390271826708688"/>
          <c:h val="0.74145314898821246"/>
        </c:manualLayout>
      </c:layout>
      <c:lineChart>
        <c:grouping val="standard"/>
        <c:varyColors val="0"/>
        <c:ser>
          <c:idx val="0"/>
          <c:order val="0"/>
          <c:spPr>
            <a:ln w="28575" cap="rnd" cmpd="sng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1795239460854602E-2"/>
                  <c:y val="-0.13463358133894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C5B-464A-9339-817109558DAA}"/>
                </c:ext>
              </c:extLst>
            </c:dLbl>
            <c:dLbl>
              <c:idx val="9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C5B-464A-9339-817109558DAA}"/>
                </c:ext>
              </c:extLst>
            </c:dLbl>
            <c:dLbl>
              <c:idx val="176"/>
              <c:layout>
                <c:manualLayout>
                  <c:x val="-8.369430209697794E-17"/>
                  <c:y val="-2.8988249902369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C5B-464A-9339-817109558DAA}"/>
                </c:ext>
              </c:extLst>
            </c:dLbl>
            <c:dLbl>
              <c:idx val="241"/>
              <c:layout>
                <c:manualLayout>
                  <c:x val="-1.1412991219186047E-3"/>
                  <c:y val="-5.797649980473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C5B-464A-9339-817109558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Zr" pitchFamily="2" charset="2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'شاخص سه ماهه'!$A$3:$A$245</c:f>
              <c:strCache>
                <c:ptCount val="243"/>
                <c:pt idx="0">
                  <c:v>1399/1/5</c:v>
                </c:pt>
                <c:pt idx="1">
                  <c:v>1399/1/6</c:v>
                </c:pt>
                <c:pt idx="2">
                  <c:v>1399/1/9</c:v>
                </c:pt>
                <c:pt idx="3">
                  <c:v>1399/1/10</c:v>
                </c:pt>
                <c:pt idx="4">
                  <c:v>1399/1/11</c:v>
                </c:pt>
                <c:pt idx="5">
                  <c:v>1399/1/16</c:v>
                </c:pt>
                <c:pt idx="6">
                  <c:v>1399/1/17</c:v>
                </c:pt>
                <c:pt idx="7">
                  <c:v>1399/1/18</c:v>
                </c:pt>
                <c:pt idx="8">
                  <c:v>1399/1/19</c:v>
                </c:pt>
                <c:pt idx="9">
                  <c:v>1399/1/20</c:v>
                </c:pt>
                <c:pt idx="10">
                  <c:v>1399/1/23</c:v>
                </c:pt>
                <c:pt idx="11">
                  <c:v>1399/1/24</c:v>
                </c:pt>
                <c:pt idx="12">
                  <c:v>1399/1/25</c:v>
                </c:pt>
                <c:pt idx="13">
                  <c:v>1399/1/26</c:v>
                </c:pt>
                <c:pt idx="14">
                  <c:v>1399/1/27</c:v>
                </c:pt>
                <c:pt idx="15">
                  <c:v>1399/1/30</c:v>
                </c:pt>
                <c:pt idx="16">
                  <c:v>1399/1/31</c:v>
                </c:pt>
                <c:pt idx="17">
                  <c:v>1399/2/1</c:v>
                </c:pt>
                <c:pt idx="18">
                  <c:v>1399/2/2</c:v>
                </c:pt>
                <c:pt idx="19">
                  <c:v>1399/2/6</c:v>
                </c:pt>
                <c:pt idx="20">
                  <c:v>1399/2/7</c:v>
                </c:pt>
                <c:pt idx="21">
                  <c:v>1399/2/8</c:v>
                </c:pt>
                <c:pt idx="22">
                  <c:v>1399/2/9</c:v>
                </c:pt>
                <c:pt idx="23">
                  <c:v>1399/2/3</c:v>
                </c:pt>
                <c:pt idx="24">
                  <c:v>1399/2/10</c:v>
                </c:pt>
                <c:pt idx="25">
                  <c:v>1399/2/13</c:v>
                </c:pt>
                <c:pt idx="26">
                  <c:v>1399/2/14</c:v>
                </c:pt>
                <c:pt idx="27">
                  <c:v>1399/2/15</c:v>
                </c:pt>
                <c:pt idx="28">
                  <c:v>1399/2/16</c:v>
                </c:pt>
                <c:pt idx="29">
                  <c:v>1399/2/17</c:v>
                </c:pt>
                <c:pt idx="30">
                  <c:v>1399/2/20</c:v>
                </c:pt>
                <c:pt idx="31">
                  <c:v>1399/2/21</c:v>
                </c:pt>
                <c:pt idx="32">
                  <c:v>1399/2/22</c:v>
                </c:pt>
                <c:pt idx="33">
                  <c:v>1399/2/23</c:v>
                </c:pt>
                <c:pt idx="34">
                  <c:v>1399/2/24</c:v>
                </c:pt>
                <c:pt idx="35">
                  <c:v>1399/2/27</c:v>
                </c:pt>
                <c:pt idx="36">
                  <c:v>1399/2/28</c:v>
                </c:pt>
                <c:pt idx="37">
                  <c:v>1399/2/29</c:v>
                </c:pt>
                <c:pt idx="38">
                  <c:v>1399/2/30</c:v>
                </c:pt>
                <c:pt idx="39">
                  <c:v>1399/2/31</c:v>
                </c:pt>
                <c:pt idx="40">
                  <c:v>1399/3/3</c:v>
                </c:pt>
                <c:pt idx="41">
                  <c:v>1399/3/6</c:v>
                </c:pt>
                <c:pt idx="42">
                  <c:v>1399/3/7</c:v>
                </c:pt>
                <c:pt idx="43">
                  <c:v>1399/3/10</c:v>
                </c:pt>
                <c:pt idx="44">
                  <c:v>1399/3/11</c:v>
                </c:pt>
                <c:pt idx="45">
                  <c:v>1399/3/12</c:v>
                </c:pt>
                <c:pt idx="46">
                  <c:v>1399/3/13</c:v>
                </c:pt>
                <c:pt idx="47">
                  <c:v>1399/3/17</c:v>
                </c:pt>
                <c:pt idx="48">
                  <c:v>1399/3/18</c:v>
                </c:pt>
                <c:pt idx="49">
                  <c:v>1399/3/19</c:v>
                </c:pt>
                <c:pt idx="50">
                  <c:v>1399/3/20</c:v>
                </c:pt>
                <c:pt idx="51">
                  <c:v>1399/3/21</c:v>
                </c:pt>
                <c:pt idx="52">
                  <c:v>1399/3/24</c:v>
                </c:pt>
                <c:pt idx="53">
                  <c:v>1399/3/25</c:v>
                </c:pt>
                <c:pt idx="54">
                  <c:v>1399/3/26</c:v>
                </c:pt>
                <c:pt idx="55">
                  <c:v>1399/3/27</c:v>
                </c:pt>
                <c:pt idx="56">
                  <c:v>1399/3/31</c:v>
                </c:pt>
                <c:pt idx="57">
                  <c:v>1399/4/1</c:v>
                </c:pt>
                <c:pt idx="58">
                  <c:v>1399/4/2</c:v>
                </c:pt>
                <c:pt idx="59">
                  <c:v>1399/4/3</c:v>
                </c:pt>
                <c:pt idx="60">
                  <c:v>1399/4/4</c:v>
                </c:pt>
                <c:pt idx="61">
                  <c:v>1399/4/7</c:v>
                </c:pt>
                <c:pt idx="62">
                  <c:v>1399/4/8</c:v>
                </c:pt>
                <c:pt idx="63">
                  <c:v>1399/4/9</c:v>
                </c:pt>
                <c:pt idx="64">
                  <c:v>1399/4/10</c:v>
                </c:pt>
                <c:pt idx="65">
                  <c:v>1399/4/11</c:v>
                </c:pt>
                <c:pt idx="66">
                  <c:v>1399/4/14</c:v>
                </c:pt>
                <c:pt idx="67">
                  <c:v>1399/4/15</c:v>
                </c:pt>
                <c:pt idx="68">
                  <c:v>1399/4/16</c:v>
                </c:pt>
                <c:pt idx="69">
                  <c:v>1399/4/17</c:v>
                </c:pt>
                <c:pt idx="70">
                  <c:v>1399/4/18</c:v>
                </c:pt>
                <c:pt idx="71">
                  <c:v>1399/4/21</c:v>
                </c:pt>
                <c:pt idx="72">
                  <c:v>1399/4/22</c:v>
                </c:pt>
                <c:pt idx="73">
                  <c:v>1399/4/23</c:v>
                </c:pt>
                <c:pt idx="74">
                  <c:v>1399/4/24</c:v>
                </c:pt>
                <c:pt idx="75">
                  <c:v>1399/4/25</c:v>
                </c:pt>
                <c:pt idx="76">
                  <c:v>1399/4/28</c:v>
                </c:pt>
                <c:pt idx="77">
                  <c:v>1399/4/29</c:v>
                </c:pt>
                <c:pt idx="78">
                  <c:v>1399/4/30</c:v>
                </c:pt>
                <c:pt idx="79">
                  <c:v>1399/4/31</c:v>
                </c:pt>
                <c:pt idx="80">
                  <c:v>1399/5/1</c:v>
                </c:pt>
                <c:pt idx="81">
                  <c:v>1399/5/4</c:v>
                </c:pt>
                <c:pt idx="82">
                  <c:v>1399/5/5</c:v>
                </c:pt>
                <c:pt idx="83">
                  <c:v>1399/5/6</c:v>
                </c:pt>
                <c:pt idx="84">
                  <c:v>1399/5/7</c:v>
                </c:pt>
                <c:pt idx="85">
                  <c:v>1399/5/8</c:v>
                </c:pt>
                <c:pt idx="86">
                  <c:v>1399/5/11</c:v>
                </c:pt>
                <c:pt idx="87">
                  <c:v>1399/5/12</c:v>
                </c:pt>
                <c:pt idx="88">
                  <c:v>1399/5/13</c:v>
                </c:pt>
                <c:pt idx="89">
                  <c:v>1399/5/14</c:v>
                </c:pt>
                <c:pt idx="90">
                  <c:v>1399/5/15</c:v>
                </c:pt>
                <c:pt idx="91">
                  <c:v>1399/5/19</c:v>
                </c:pt>
                <c:pt idx="92">
                  <c:v>1399/5/20</c:v>
                </c:pt>
                <c:pt idx="93">
                  <c:v>1399/5/21</c:v>
                </c:pt>
                <c:pt idx="94">
                  <c:v>1399/5/22</c:v>
                </c:pt>
                <c:pt idx="95">
                  <c:v>1399/5/25</c:v>
                </c:pt>
                <c:pt idx="96">
                  <c:v>1399/5/26</c:v>
                </c:pt>
                <c:pt idx="97">
                  <c:v>1399/5/27</c:v>
                </c:pt>
                <c:pt idx="98">
                  <c:v>1399/5/28</c:v>
                </c:pt>
                <c:pt idx="99">
                  <c:v>1399/5/29</c:v>
                </c:pt>
                <c:pt idx="100">
                  <c:v>1399/6/1</c:v>
                </c:pt>
                <c:pt idx="101">
                  <c:v>1399/6/2</c:v>
                </c:pt>
                <c:pt idx="102">
                  <c:v>1399/6/3</c:v>
                </c:pt>
                <c:pt idx="103">
                  <c:v>1399/6/4</c:v>
                </c:pt>
                <c:pt idx="104">
                  <c:v>1399/6/5</c:v>
                </c:pt>
                <c:pt idx="105">
                  <c:v>1399/6/10</c:v>
                </c:pt>
                <c:pt idx="106">
                  <c:v>1399/6/11</c:v>
                </c:pt>
                <c:pt idx="107">
                  <c:v>1399/6/12</c:v>
                </c:pt>
                <c:pt idx="108">
                  <c:v>1399/6/15</c:v>
                </c:pt>
                <c:pt idx="109">
                  <c:v>1399/6/16</c:v>
                </c:pt>
                <c:pt idx="110">
                  <c:v>1399/6/17</c:v>
                </c:pt>
                <c:pt idx="111">
                  <c:v>1399/6/18</c:v>
                </c:pt>
                <c:pt idx="112">
                  <c:v>1399/6/19</c:v>
                </c:pt>
                <c:pt idx="113">
                  <c:v>1399/6/22</c:v>
                </c:pt>
                <c:pt idx="114">
                  <c:v>1399/6/23</c:v>
                </c:pt>
                <c:pt idx="115">
                  <c:v>1399/6/24</c:v>
                </c:pt>
                <c:pt idx="116">
                  <c:v>1399/6/25</c:v>
                </c:pt>
                <c:pt idx="117">
                  <c:v>1399/6/26</c:v>
                </c:pt>
                <c:pt idx="118">
                  <c:v>1399/6/29</c:v>
                </c:pt>
                <c:pt idx="119">
                  <c:v>1399/6/30</c:v>
                </c:pt>
                <c:pt idx="120">
                  <c:v>1399/6/31</c:v>
                </c:pt>
                <c:pt idx="121">
                  <c:v>1399/7/1</c:v>
                </c:pt>
                <c:pt idx="122">
                  <c:v>1399/7/2</c:v>
                </c:pt>
                <c:pt idx="123">
                  <c:v>1399/7/5</c:v>
                </c:pt>
                <c:pt idx="124">
                  <c:v>1399/7/6</c:v>
                </c:pt>
                <c:pt idx="125">
                  <c:v>1399/7/7</c:v>
                </c:pt>
                <c:pt idx="126">
                  <c:v>1399/7/8</c:v>
                </c:pt>
                <c:pt idx="127">
                  <c:v>1399/7/9</c:v>
                </c:pt>
                <c:pt idx="128">
                  <c:v>1399/7/12</c:v>
                </c:pt>
                <c:pt idx="129">
                  <c:v>1399/7/13</c:v>
                </c:pt>
                <c:pt idx="130">
                  <c:v>1399/7/14</c:v>
                </c:pt>
                <c:pt idx="131">
                  <c:v>1399/7/15</c:v>
                </c:pt>
                <c:pt idx="132">
                  <c:v>1399/7/16</c:v>
                </c:pt>
                <c:pt idx="133">
                  <c:v>1399/7/19</c:v>
                </c:pt>
                <c:pt idx="134">
                  <c:v>1399/7/20</c:v>
                </c:pt>
                <c:pt idx="135">
                  <c:v>1399/7/21</c:v>
                </c:pt>
                <c:pt idx="136">
                  <c:v>1399/7/22</c:v>
                </c:pt>
                <c:pt idx="137">
                  <c:v>1399/7/23</c:v>
                </c:pt>
                <c:pt idx="138">
                  <c:v>1399/7/27</c:v>
                </c:pt>
                <c:pt idx="139">
                  <c:v>1399/7/28</c:v>
                </c:pt>
                <c:pt idx="140">
                  <c:v>1399/7/29</c:v>
                </c:pt>
                <c:pt idx="141">
                  <c:v>1399/7/30</c:v>
                </c:pt>
                <c:pt idx="142">
                  <c:v>1399/8/3</c:v>
                </c:pt>
                <c:pt idx="143">
                  <c:v>1399/8/5</c:v>
                </c:pt>
                <c:pt idx="144">
                  <c:v>1399/8/6</c:v>
                </c:pt>
                <c:pt idx="145">
                  <c:v>1399/8/7</c:v>
                </c:pt>
                <c:pt idx="146">
                  <c:v>1399/8/10</c:v>
                </c:pt>
                <c:pt idx="147">
                  <c:v>1399/8/11</c:v>
                </c:pt>
                <c:pt idx="148">
                  <c:v>1399/8/12</c:v>
                </c:pt>
                <c:pt idx="149">
                  <c:v>1399/8/14</c:v>
                </c:pt>
                <c:pt idx="150">
                  <c:v>1399/8/17</c:v>
                </c:pt>
                <c:pt idx="151">
                  <c:v>1399/8/18</c:v>
                </c:pt>
                <c:pt idx="152">
                  <c:v>1399/8/19</c:v>
                </c:pt>
                <c:pt idx="153">
                  <c:v>1399/8/20</c:v>
                </c:pt>
                <c:pt idx="154">
                  <c:v>1399/8/21</c:v>
                </c:pt>
                <c:pt idx="155">
                  <c:v>1399/8/24</c:v>
                </c:pt>
                <c:pt idx="156">
                  <c:v>1399/8/25</c:v>
                </c:pt>
                <c:pt idx="157">
                  <c:v>1399/8/26</c:v>
                </c:pt>
                <c:pt idx="158">
                  <c:v>1399/8/27</c:v>
                </c:pt>
                <c:pt idx="159">
                  <c:v>1399/8/28</c:v>
                </c:pt>
                <c:pt idx="160">
                  <c:v>1399/9/1</c:v>
                </c:pt>
                <c:pt idx="161">
                  <c:v>1399/9/2</c:v>
                </c:pt>
                <c:pt idx="162">
                  <c:v>1399/9/3</c:v>
                </c:pt>
                <c:pt idx="163">
                  <c:v>1399/9/4</c:v>
                </c:pt>
                <c:pt idx="164">
                  <c:v>1399/9/5</c:v>
                </c:pt>
                <c:pt idx="165">
                  <c:v>1399/9/8</c:v>
                </c:pt>
                <c:pt idx="166">
                  <c:v>1399/9/9</c:v>
                </c:pt>
                <c:pt idx="167">
                  <c:v>1399/9/10</c:v>
                </c:pt>
                <c:pt idx="168">
                  <c:v>1399/9/11</c:v>
                </c:pt>
                <c:pt idx="169">
                  <c:v>1399/9/12</c:v>
                </c:pt>
                <c:pt idx="170">
                  <c:v>1399/9/15</c:v>
                </c:pt>
                <c:pt idx="171">
                  <c:v>1399/9/16</c:v>
                </c:pt>
                <c:pt idx="172">
                  <c:v>1399/9/17</c:v>
                </c:pt>
                <c:pt idx="173">
                  <c:v>1399/9/18</c:v>
                </c:pt>
                <c:pt idx="174">
                  <c:v>1399/9/19</c:v>
                </c:pt>
                <c:pt idx="175">
                  <c:v>1399/9/22</c:v>
                </c:pt>
                <c:pt idx="176">
                  <c:v>1399/9/23</c:v>
                </c:pt>
                <c:pt idx="177">
                  <c:v>1399/9/24</c:v>
                </c:pt>
                <c:pt idx="178">
                  <c:v>1399/9/25</c:v>
                </c:pt>
                <c:pt idx="179">
                  <c:v>1399/9/26</c:v>
                </c:pt>
                <c:pt idx="180">
                  <c:v>1399/9/29</c:v>
                </c:pt>
                <c:pt idx="181">
                  <c:v>1399/9/30</c:v>
                </c:pt>
                <c:pt idx="182">
                  <c:v>1399/10/1</c:v>
                </c:pt>
                <c:pt idx="183">
                  <c:v>1399/10/2</c:v>
                </c:pt>
                <c:pt idx="184">
                  <c:v>1399/10/3</c:v>
                </c:pt>
                <c:pt idx="185">
                  <c:v>1399/10/6</c:v>
                </c:pt>
                <c:pt idx="186">
                  <c:v>1399/10/7</c:v>
                </c:pt>
                <c:pt idx="187">
                  <c:v>1399/10/8</c:v>
                </c:pt>
                <c:pt idx="188">
                  <c:v>1399/10/9</c:v>
                </c:pt>
                <c:pt idx="189">
                  <c:v>1399/10/10</c:v>
                </c:pt>
                <c:pt idx="190">
                  <c:v>1399/10/13</c:v>
                </c:pt>
                <c:pt idx="191">
                  <c:v>1399/10/14</c:v>
                </c:pt>
                <c:pt idx="192">
                  <c:v>1399/10/15</c:v>
                </c:pt>
                <c:pt idx="193">
                  <c:v>1399/10/16</c:v>
                </c:pt>
                <c:pt idx="194">
                  <c:v>1399/10/17</c:v>
                </c:pt>
                <c:pt idx="195">
                  <c:v>1399/10/20</c:v>
                </c:pt>
                <c:pt idx="196">
                  <c:v>1399/10/21</c:v>
                </c:pt>
                <c:pt idx="197">
                  <c:v>1399/10/22</c:v>
                </c:pt>
                <c:pt idx="198">
                  <c:v>1399/10/23</c:v>
                </c:pt>
                <c:pt idx="199">
                  <c:v>1399/10/24</c:v>
                </c:pt>
                <c:pt idx="200">
                  <c:v>1399/10/27</c:v>
                </c:pt>
                <c:pt idx="201">
                  <c:v>1399/10/29</c:v>
                </c:pt>
                <c:pt idx="202">
                  <c:v>1399/10/30</c:v>
                </c:pt>
                <c:pt idx="203">
                  <c:v>1399/11/1</c:v>
                </c:pt>
                <c:pt idx="204">
                  <c:v>1399/11/4</c:v>
                </c:pt>
                <c:pt idx="205">
                  <c:v>1399/11/5</c:v>
                </c:pt>
                <c:pt idx="206">
                  <c:v>1399/11/6</c:v>
                </c:pt>
                <c:pt idx="207">
                  <c:v>1399/11/7</c:v>
                </c:pt>
                <c:pt idx="208">
                  <c:v>1399/11/8</c:v>
                </c:pt>
                <c:pt idx="209">
                  <c:v>1399/12/10</c:v>
                </c:pt>
                <c:pt idx="210">
                  <c:v>1399/11/11</c:v>
                </c:pt>
                <c:pt idx="211">
                  <c:v>1399/11/12</c:v>
                </c:pt>
                <c:pt idx="212">
                  <c:v>1399/11/13</c:v>
                </c:pt>
                <c:pt idx="213">
                  <c:v>1399/11/14</c:v>
                </c:pt>
                <c:pt idx="214">
                  <c:v>1399/11/15</c:v>
                </c:pt>
                <c:pt idx="215">
                  <c:v>1399/11/18</c:v>
                </c:pt>
                <c:pt idx="216">
                  <c:v>1399/11/19</c:v>
                </c:pt>
                <c:pt idx="217">
                  <c:v>1399/11/20</c:v>
                </c:pt>
                <c:pt idx="218">
                  <c:v>1399/11/21</c:v>
                </c:pt>
                <c:pt idx="219">
                  <c:v>1399/11/25</c:v>
                </c:pt>
                <c:pt idx="220">
                  <c:v>1399/11/26</c:v>
                </c:pt>
                <c:pt idx="221">
                  <c:v>1399/11/27</c:v>
                </c:pt>
                <c:pt idx="222">
                  <c:v>1399/11/28</c:v>
                </c:pt>
                <c:pt idx="223">
                  <c:v>1399/11/29</c:v>
                </c:pt>
                <c:pt idx="224">
                  <c:v>1399/12/3</c:v>
                </c:pt>
                <c:pt idx="225">
                  <c:v>1399/12/4</c:v>
                </c:pt>
                <c:pt idx="226">
                  <c:v>1399/12/5</c:v>
                </c:pt>
                <c:pt idx="227">
                  <c:v>1399/12/6</c:v>
                </c:pt>
                <c:pt idx="228">
                  <c:v>1399/12/9</c:v>
                </c:pt>
                <c:pt idx="229">
                  <c:v>1399/12/11</c:v>
                </c:pt>
                <c:pt idx="230">
                  <c:v>1399/12/12</c:v>
                </c:pt>
                <c:pt idx="231">
                  <c:v>1399/12/13</c:v>
                </c:pt>
                <c:pt idx="232">
                  <c:v>1399/12/16</c:v>
                </c:pt>
                <c:pt idx="233">
                  <c:v>1399/12/17</c:v>
                </c:pt>
                <c:pt idx="234">
                  <c:v>1399/12/18</c:v>
                </c:pt>
                <c:pt idx="235">
                  <c:v>1399/12/19</c:v>
                </c:pt>
                <c:pt idx="236">
                  <c:v>1399/12/2</c:v>
                </c:pt>
                <c:pt idx="237">
                  <c:v>1399/12/20</c:v>
                </c:pt>
                <c:pt idx="238">
                  <c:v>1399/12/23</c:v>
                </c:pt>
                <c:pt idx="239">
                  <c:v>1399/12/24</c:v>
                </c:pt>
                <c:pt idx="240">
                  <c:v>1399/12/25</c:v>
                </c:pt>
                <c:pt idx="241">
                  <c:v>1399/12/26</c:v>
                </c:pt>
                <c:pt idx="242">
                  <c:v>1399/12/27</c:v>
                </c:pt>
              </c:strCache>
            </c:strRef>
          </c:cat>
          <c:val>
            <c:numRef>
              <c:f>'شاخص سه ماهه'!$B$3:$B$245</c:f>
              <c:numCache>
                <c:formatCode>0</c:formatCode>
                <c:ptCount val="243"/>
                <c:pt idx="0">
                  <c:v>508661.52899999998</c:v>
                </c:pt>
                <c:pt idx="1">
                  <c:v>521267.67099999997</c:v>
                </c:pt>
                <c:pt idx="2">
                  <c:v>532525.28099999996</c:v>
                </c:pt>
                <c:pt idx="3">
                  <c:v>545649.37399999995</c:v>
                </c:pt>
                <c:pt idx="4">
                  <c:v>547658.505</c:v>
                </c:pt>
                <c:pt idx="5">
                  <c:v>567425.56099999999</c:v>
                </c:pt>
                <c:pt idx="6">
                  <c:v>573904.03700000001</c:v>
                </c:pt>
                <c:pt idx="7">
                  <c:v>569673.69400000002</c:v>
                </c:pt>
                <c:pt idx="8">
                  <c:v>583382.99</c:v>
                </c:pt>
                <c:pt idx="9">
                  <c:v>597253.86</c:v>
                </c:pt>
                <c:pt idx="10">
                  <c:v>607855.84699999995</c:v>
                </c:pt>
                <c:pt idx="11">
                  <c:v>623259.81000000006</c:v>
                </c:pt>
                <c:pt idx="12">
                  <c:v>624528.48199999996</c:v>
                </c:pt>
                <c:pt idx="13">
                  <c:v>626408.68099999998</c:v>
                </c:pt>
                <c:pt idx="14">
                  <c:v>645762.527</c:v>
                </c:pt>
                <c:pt idx="15">
                  <c:v>668905.505</c:v>
                </c:pt>
                <c:pt idx="16">
                  <c:v>690036.94700000004</c:v>
                </c:pt>
                <c:pt idx="17">
                  <c:v>708994.69099999999</c:v>
                </c:pt>
                <c:pt idx="18">
                  <c:v>726136.65800000005</c:v>
                </c:pt>
                <c:pt idx="19">
                  <c:v>769372.73800000001</c:v>
                </c:pt>
                <c:pt idx="20">
                  <c:v>797813.36699999997</c:v>
                </c:pt>
                <c:pt idx="21">
                  <c:v>820505.35800000001</c:v>
                </c:pt>
                <c:pt idx="22">
                  <c:v>845952.37</c:v>
                </c:pt>
                <c:pt idx="23">
                  <c:v>741931.99399999995</c:v>
                </c:pt>
                <c:pt idx="24">
                  <c:v>878101.21900000004</c:v>
                </c:pt>
                <c:pt idx="25">
                  <c:v>917406.05299999996</c:v>
                </c:pt>
                <c:pt idx="26">
                  <c:v>956199.929</c:v>
                </c:pt>
                <c:pt idx="27">
                  <c:v>979105.25699999998</c:v>
                </c:pt>
                <c:pt idx="28">
                  <c:v>980571.08400000003</c:v>
                </c:pt>
                <c:pt idx="29">
                  <c:v>977923.44400000002</c:v>
                </c:pt>
                <c:pt idx="30">
                  <c:v>1020217.53</c:v>
                </c:pt>
                <c:pt idx="31">
                  <c:v>1043252.5</c:v>
                </c:pt>
                <c:pt idx="32">
                  <c:v>1047763.19</c:v>
                </c:pt>
                <c:pt idx="33">
                  <c:v>1021445.18</c:v>
                </c:pt>
                <c:pt idx="34">
                  <c:v>1017662.48</c:v>
                </c:pt>
                <c:pt idx="35">
                  <c:v>987475.228</c:v>
                </c:pt>
                <c:pt idx="36">
                  <c:v>968460.25699999998</c:v>
                </c:pt>
                <c:pt idx="37">
                  <c:v>995180.56599999999</c:v>
                </c:pt>
                <c:pt idx="38">
                  <c:v>1002124.48</c:v>
                </c:pt>
                <c:pt idx="39">
                  <c:v>986759.20200000005</c:v>
                </c:pt>
                <c:pt idx="40">
                  <c:v>959840.35900000005</c:v>
                </c:pt>
                <c:pt idx="41">
                  <c:v>926132.84600000002</c:v>
                </c:pt>
                <c:pt idx="42">
                  <c:v>938557.22</c:v>
                </c:pt>
                <c:pt idx="43">
                  <c:v>973494.44700000004</c:v>
                </c:pt>
                <c:pt idx="44">
                  <c:v>970412.85</c:v>
                </c:pt>
                <c:pt idx="45">
                  <c:v>988120.63199999998</c:v>
                </c:pt>
                <c:pt idx="46">
                  <c:v>1028537.75</c:v>
                </c:pt>
                <c:pt idx="47">
                  <c:v>1068844.02</c:v>
                </c:pt>
                <c:pt idx="48">
                  <c:v>1116186.75</c:v>
                </c:pt>
                <c:pt idx="49">
                  <c:v>1118912.05</c:v>
                </c:pt>
                <c:pt idx="50">
                  <c:v>1118117.98</c:v>
                </c:pt>
                <c:pt idx="51">
                  <c:v>1153679.68</c:v>
                </c:pt>
                <c:pt idx="52">
                  <c:v>1189857.9099999999</c:v>
                </c:pt>
                <c:pt idx="53">
                  <c:v>1185421.8999999999</c:v>
                </c:pt>
                <c:pt idx="54">
                  <c:v>1200100.3600000001</c:v>
                </c:pt>
                <c:pt idx="55">
                  <c:v>1229673.6000000001</c:v>
                </c:pt>
                <c:pt idx="56">
                  <c:v>1270627.1100000001</c:v>
                </c:pt>
                <c:pt idx="57">
                  <c:v>1300812.77</c:v>
                </c:pt>
                <c:pt idx="58">
                  <c:v>1341578.79</c:v>
                </c:pt>
                <c:pt idx="59">
                  <c:v>1391025.41</c:v>
                </c:pt>
                <c:pt idx="60">
                  <c:v>1419453.46</c:v>
                </c:pt>
                <c:pt idx="61">
                  <c:v>1466277.49</c:v>
                </c:pt>
                <c:pt idx="62">
                  <c:v>1491927.69</c:v>
                </c:pt>
                <c:pt idx="63">
                  <c:v>1481938.41</c:v>
                </c:pt>
                <c:pt idx="64">
                  <c:v>1546845.4</c:v>
                </c:pt>
                <c:pt idx="65">
                  <c:v>1612902</c:v>
                </c:pt>
                <c:pt idx="66">
                  <c:v>1621343.3</c:v>
                </c:pt>
                <c:pt idx="67">
                  <c:v>1718350.1</c:v>
                </c:pt>
                <c:pt idx="68">
                  <c:v>1718350.1</c:v>
                </c:pt>
                <c:pt idx="69">
                  <c:v>1747078.6</c:v>
                </c:pt>
                <c:pt idx="70">
                  <c:v>1753642.8</c:v>
                </c:pt>
                <c:pt idx="71">
                  <c:v>1741353.7</c:v>
                </c:pt>
                <c:pt idx="72">
                  <c:v>1812843.11</c:v>
                </c:pt>
                <c:pt idx="73">
                  <c:v>1822083.06</c:v>
                </c:pt>
                <c:pt idx="74">
                  <c:v>1844907.3</c:v>
                </c:pt>
                <c:pt idx="75">
                  <c:v>1841700.7</c:v>
                </c:pt>
                <c:pt idx="76">
                  <c:v>1809172.08</c:v>
                </c:pt>
                <c:pt idx="77">
                  <c:v>1865027.51</c:v>
                </c:pt>
                <c:pt idx="78">
                  <c:v>1911792.58</c:v>
                </c:pt>
                <c:pt idx="79">
                  <c:v>1916194.06</c:v>
                </c:pt>
                <c:pt idx="80">
                  <c:v>1901147.16</c:v>
                </c:pt>
                <c:pt idx="81">
                  <c:v>1952910.02</c:v>
                </c:pt>
                <c:pt idx="82">
                  <c:v>1946086.23</c:v>
                </c:pt>
                <c:pt idx="83">
                  <c:v>1933935.58</c:v>
                </c:pt>
                <c:pt idx="84">
                  <c:v>1941193.45</c:v>
                </c:pt>
                <c:pt idx="85">
                  <c:v>1904324.24</c:v>
                </c:pt>
                <c:pt idx="86">
                  <c:v>1961621.75</c:v>
                </c:pt>
                <c:pt idx="87">
                  <c:v>2011524.29</c:v>
                </c:pt>
                <c:pt idx="88">
                  <c:v>1993340.2</c:v>
                </c:pt>
                <c:pt idx="89">
                  <c:v>1995044.41</c:v>
                </c:pt>
                <c:pt idx="90">
                  <c:v>2034213.43</c:v>
                </c:pt>
                <c:pt idx="91">
                  <c:v>2065114.2</c:v>
                </c:pt>
                <c:pt idx="92">
                  <c:v>2065114.3</c:v>
                </c:pt>
                <c:pt idx="93">
                  <c:v>1999843.4</c:v>
                </c:pt>
                <c:pt idx="94">
                  <c:v>1903267.6</c:v>
                </c:pt>
                <c:pt idx="95">
                  <c:v>1903267.6</c:v>
                </c:pt>
                <c:pt idx="96">
                  <c:v>1813565.7</c:v>
                </c:pt>
                <c:pt idx="97">
                  <c:v>1815754.7</c:v>
                </c:pt>
                <c:pt idx="98">
                  <c:v>1825353</c:v>
                </c:pt>
                <c:pt idx="99">
                  <c:v>1757229.2</c:v>
                </c:pt>
                <c:pt idx="100">
                  <c:v>1727239.5</c:v>
                </c:pt>
                <c:pt idx="101">
                  <c:v>1662215.4</c:v>
                </c:pt>
                <c:pt idx="102">
                  <c:v>1608581.7</c:v>
                </c:pt>
                <c:pt idx="103">
                  <c:v>1650044.3</c:v>
                </c:pt>
                <c:pt idx="104">
                  <c:v>1718783.4</c:v>
                </c:pt>
                <c:pt idx="105">
                  <c:v>1728035.3</c:v>
                </c:pt>
                <c:pt idx="106">
                  <c:v>1684786.6</c:v>
                </c:pt>
                <c:pt idx="107">
                  <c:v>1631941.3</c:v>
                </c:pt>
                <c:pt idx="108">
                  <c:v>1642007.7</c:v>
                </c:pt>
                <c:pt idx="109">
                  <c:v>1647781.84</c:v>
                </c:pt>
                <c:pt idx="110">
                  <c:v>1607195.33</c:v>
                </c:pt>
                <c:pt idx="111">
                  <c:v>1570010</c:v>
                </c:pt>
                <c:pt idx="112">
                  <c:v>1556280.3200000001</c:v>
                </c:pt>
                <c:pt idx="113">
                  <c:v>1583753.62</c:v>
                </c:pt>
                <c:pt idx="114">
                  <c:v>1578190.12</c:v>
                </c:pt>
                <c:pt idx="115">
                  <c:v>1607587.14</c:v>
                </c:pt>
                <c:pt idx="116">
                  <c:v>1664592.81</c:v>
                </c:pt>
                <c:pt idx="117">
                  <c:v>1704108.46</c:v>
                </c:pt>
                <c:pt idx="118">
                  <c:v>1699493.99</c:v>
                </c:pt>
                <c:pt idx="119">
                  <c:v>1652235.68</c:v>
                </c:pt>
                <c:pt idx="120">
                  <c:v>1595160.11</c:v>
                </c:pt>
                <c:pt idx="121">
                  <c:v>1581180.12</c:v>
                </c:pt>
                <c:pt idx="122">
                  <c:v>1611582.46</c:v>
                </c:pt>
                <c:pt idx="123">
                  <c:v>1615531.23</c:v>
                </c:pt>
                <c:pt idx="124">
                  <c:v>1570888.25</c:v>
                </c:pt>
                <c:pt idx="125">
                  <c:v>1515929.98</c:v>
                </c:pt>
                <c:pt idx="126">
                  <c:v>1492939.81</c:v>
                </c:pt>
                <c:pt idx="127">
                  <c:v>1503426.84</c:v>
                </c:pt>
                <c:pt idx="128">
                  <c:v>1546154.72</c:v>
                </c:pt>
                <c:pt idx="129">
                  <c:v>1522980.88</c:v>
                </c:pt>
                <c:pt idx="130">
                  <c:v>1490173.09</c:v>
                </c:pt>
                <c:pt idx="131">
                  <c:v>1514698.24</c:v>
                </c:pt>
                <c:pt idx="132">
                  <c:v>1540700.01</c:v>
                </c:pt>
                <c:pt idx="133">
                  <c:v>1541822.8</c:v>
                </c:pt>
                <c:pt idx="134">
                  <c:v>1597125.42</c:v>
                </c:pt>
                <c:pt idx="135">
                  <c:v>1579507.3</c:v>
                </c:pt>
                <c:pt idx="136">
                  <c:v>1579675.66</c:v>
                </c:pt>
                <c:pt idx="137">
                  <c:v>1561416.08</c:v>
                </c:pt>
                <c:pt idx="138">
                  <c:v>1514272.54</c:v>
                </c:pt>
                <c:pt idx="139">
                  <c:v>1462283.2</c:v>
                </c:pt>
                <c:pt idx="140">
                  <c:v>1419305.29</c:v>
                </c:pt>
                <c:pt idx="141">
                  <c:v>1412354.66</c:v>
                </c:pt>
                <c:pt idx="142">
                  <c:v>1374057.4</c:v>
                </c:pt>
                <c:pt idx="143">
                  <c:v>1336587.04</c:v>
                </c:pt>
                <c:pt idx="144">
                  <c:v>1302028.52</c:v>
                </c:pt>
                <c:pt idx="145">
                  <c:v>1288330.51</c:v>
                </c:pt>
                <c:pt idx="146">
                  <c:v>1305898.74</c:v>
                </c:pt>
                <c:pt idx="147">
                  <c:v>1279862.72</c:v>
                </c:pt>
                <c:pt idx="148">
                  <c:v>1264477.6299999999</c:v>
                </c:pt>
                <c:pt idx="149">
                  <c:v>1290571.3899999999</c:v>
                </c:pt>
                <c:pt idx="150">
                  <c:v>1262887.1299999999</c:v>
                </c:pt>
                <c:pt idx="151">
                  <c:v>1240523.77</c:v>
                </c:pt>
                <c:pt idx="152">
                  <c:v>1215163.8500000001</c:v>
                </c:pt>
                <c:pt idx="153">
                  <c:v>1211941.1599999999</c:v>
                </c:pt>
                <c:pt idx="154">
                  <c:v>1221074.76</c:v>
                </c:pt>
                <c:pt idx="155">
                  <c:v>1247649.18</c:v>
                </c:pt>
                <c:pt idx="156">
                  <c:v>1257356.8600000001</c:v>
                </c:pt>
                <c:pt idx="157">
                  <c:v>1273847</c:v>
                </c:pt>
                <c:pt idx="158">
                  <c:v>1296947.08</c:v>
                </c:pt>
                <c:pt idx="159">
                  <c:v>1345301.35</c:v>
                </c:pt>
                <c:pt idx="160">
                  <c:v>1366535.22</c:v>
                </c:pt>
                <c:pt idx="161">
                  <c:v>1358847.53</c:v>
                </c:pt>
                <c:pt idx="162">
                  <c:v>1375541.27</c:v>
                </c:pt>
                <c:pt idx="163">
                  <c:v>1357108.63</c:v>
                </c:pt>
                <c:pt idx="164">
                  <c:v>1367248.83</c:v>
                </c:pt>
                <c:pt idx="165">
                  <c:v>1390772.78</c:v>
                </c:pt>
                <c:pt idx="166">
                  <c:v>1427278.12</c:v>
                </c:pt>
                <c:pt idx="167">
                  <c:v>1465975.32</c:v>
                </c:pt>
                <c:pt idx="168">
                  <c:v>1473667.25</c:v>
                </c:pt>
                <c:pt idx="169">
                  <c:v>1470980.09</c:v>
                </c:pt>
                <c:pt idx="170">
                  <c:v>1490676.82</c:v>
                </c:pt>
                <c:pt idx="171">
                  <c:v>1523108.49</c:v>
                </c:pt>
                <c:pt idx="172">
                  <c:v>1512891.88</c:v>
                </c:pt>
                <c:pt idx="173">
                  <c:v>1507498.69</c:v>
                </c:pt>
                <c:pt idx="174">
                  <c:v>1506217.27</c:v>
                </c:pt>
                <c:pt idx="175">
                  <c:v>1527451.83</c:v>
                </c:pt>
                <c:pt idx="176">
                  <c:v>1515759.37</c:v>
                </c:pt>
                <c:pt idx="177">
                  <c:v>1484158.86</c:v>
                </c:pt>
                <c:pt idx="178">
                  <c:v>1428324.49</c:v>
                </c:pt>
                <c:pt idx="179">
                  <c:v>1413360.39</c:v>
                </c:pt>
                <c:pt idx="180">
                  <c:v>1444926.01</c:v>
                </c:pt>
                <c:pt idx="181">
                  <c:v>1439124.01</c:v>
                </c:pt>
                <c:pt idx="182">
                  <c:v>1436392.9</c:v>
                </c:pt>
                <c:pt idx="183">
                  <c:v>1444968.94</c:v>
                </c:pt>
                <c:pt idx="184">
                  <c:v>1447915.33</c:v>
                </c:pt>
                <c:pt idx="185">
                  <c:v>1423570.24</c:v>
                </c:pt>
                <c:pt idx="186">
                  <c:v>1419012.79</c:v>
                </c:pt>
                <c:pt idx="187">
                  <c:v>1437212.28</c:v>
                </c:pt>
                <c:pt idx="188">
                  <c:v>1411858.96</c:v>
                </c:pt>
                <c:pt idx="189">
                  <c:v>1397797.19</c:v>
                </c:pt>
                <c:pt idx="190">
                  <c:v>1354147.12</c:v>
                </c:pt>
                <c:pt idx="191">
                  <c:v>1355351.22</c:v>
                </c:pt>
                <c:pt idx="192">
                  <c:v>1374483.23</c:v>
                </c:pt>
                <c:pt idx="193">
                  <c:v>1350233.2</c:v>
                </c:pt>
                <c:pt idx="194">
                  <c:v>1310755.83</c:v>
                </c:pt>
                <c:pt idx="195">
                  <c:v>1285892.4099999999</c:v>
                </c:pt>
                <c:pt idx="196">
                  <c:v>1306620.74</c:v>
                </c:pt>
                <c:pt idx="197">
                  <c:v>1301325.56</c:v>
                </c:pt>
                <c:pt idx="198">
                  <c:v>1260722.51</c:v>
                </c:pt>
                <c:pt idx="199">
                  <c:v>1229836.48</c:v>
                </c:pt>
                <c:pt idx="200">
                  <c:v>1186711.21</c:v>
                </c:pt>
                <c:pt idx="201">
                  <c:v>1150224.95</c:v>
                </c:pt>
                <c:pt idx="202">
                  <c:v>1150717.98</c:v>
                </c:pt>
                <c:pt idx="203">
                  <c:v>1183978.2</c:v>
                </c:pt>
                <c:pt idx="204">
                  <c:v>1222070.55</c:v>
                </c:pt>
                <c:pt idx="205">
                  <c:v>1234557.5</c:v>
                </c:pt>
                <c:pt idx="206">
                  <c:v>1235783.1000000001</c:v>
                </c:pt>
                <c:pt idx="207">
                  <c:v>1215033.1399999999</c:v>
                </c:pt>
                <c:pt idx="208">
                  <c:v>1207698.27</c:v>
                </c:pt>
                <c:pt idx="209">
                  <c:v>1185603.68</c:v>
                </c:pt>
                <c:pt idx="210">
                  <c:v>1247152.7</c:v>
                </c:pt>
                <c:pt idx="211">
                  <c:v>1251041.71</c:v>
                </c:pt>
                <c:pt idx="212">
                  <c:v>1233667.5900000001</c:v>
                </c:pt>
                <c:pt idx="213">
                  <c:v>1205467.1000000001</c:v>
                </c:pt>
                <c:pt idx="214">
                  <c:v>1173010.67</c:v>
                </c:pt>
                <c:pt idx="215">
                  <c:v>1135345.48</c:v>
                </c:pt>
                <c:pt idx="216">
                  <c:v>1170532.8500000001</c:v>
                </c:pt>
                <c:pt idx="217">
                  <c:v>1192744.3600000001</c:v>
                </c:pt>
                <c:pt idx="218">
                  <c:v>1214416.1399999999</c:v>
                </c:pt>
                <c:pt idx="219">
                  <c:v>1262253.69</c:v>
                </c:pt>
                <c:pt idx="220">
                  <c:v>1264368.7</c:v>
                </c:pt>
                <c:pt idx="221">
                  <c:v>1257286.19</c:v>
                </c:pt>
                <c:pt idx="222">
                  <c:v>1245882.8799999999</c:v>
                </c:pt>
                <c:pt idx="223">
                  <c:v>1238357.42</c:v>
                </c:pt>
                <c:pt idx="224">
                  <c:v>1222614.25</c:v>
                </c:pt>
                <c:pt idx="225">
                  <c:v>1214482.68</c:v>
                </c:pt>
                <c:pt idx="226">
                  <c:v>1211642.8400000001</c:v>
                </c:pt>
                <c:pt idx="227">
                  <c:v>1205832.3600000001</c:v>
                </c:pt>
                <c:pt idx="228">
                  <c:v>1194009.8899999999</c:v>
                </c:pt>
                <c:pt idx="229">
                  <c:v>1181641.2</c:v>
                </c:pt>
                <c:pt idx="230">
                  <c:v>1186277.26</c:v>
                </c:pt>
                <c:pt idx="231">
                  <c:v>1177916.8799999999</c:v>
                </c:pt>
                <c:pt idx="232">
                  <c:v>1169724.27</c:v>
                </c:pt>
                <c:pt idx="233">
                  <c:v>1175595.79</c:v>
                </c:pt>
                <c:pt idx="234">
                  <c:v>1199888.3999999999</c:v>
                </c:pt>
                <c:pt idx="235">
                  <c:v>1210146.6599999999</c:v>
                </c:pt>
                <c:pt idx="236">
                  <c:v>1232716.1000000001</c:v>
                </c:pt>
                <c:pt idx="237">
                  <c:v>1206878.02</c:v>
                </c:pt>
                <c:pt idx="238">
                  <c:v>1229377.18</c:v>
                </c:pt>
                <c:pt idx="239">
                  <c:v>1245186.04</c:v>
                </c:pt>
                <c:pt idx="240">
                  <c:v>1254212.96</c:v>
                </c:pt>
                <c:pt idx="241">
                  <c:v>1290474.49</c:v>
                </c:pt>
                <c:pt idx="242">
                  <c:v>1307707.1299999999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C5B-464A-9339-817109558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9595264"/>
        <c:axId val="1179581952"/>
      </c:lineChart>
      <c:catAx>
        <c:axId val="117959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+mn-cs"/>
              </a:defRPr>
            </a:pPr>
            <a:endParaRPr lang="en-US"/>
          </a:p>
        </c:txPr>
        <c:crossAx val="1179581952"/>
        <c:crosses val="autoZero"/>
        <c:auto val="1"/>
        <c:lblAlgn val="ctr"/>
        <c:lblOffset val="100"/>
        <c:noMultiLvlLbl val="0"/>
      </c:catAx>
      <c:valAx>
        <c:axId val="117958195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+mn-cs"/>
              </a:defRPr>
            </a:pPr>
            <a:endParaRPr lang="en-US"/>
          </a:p>
        </c:txPr>
        <c:crossAx val="117959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baseline="0">
          <a:latin typeface="Zr" pitchFamily="2" charset="2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97485612151337E-2"/>
          <c:y val="0.10360708787529094"/>
          <c:w val="0.91996447508206147"/>
          <c:h val="0.70016731643355623"/>
        </c:manualLayout>
      </c:layout>
      <c:lineChart>
        <c:grouping val="standard"/>
        <c:varyColors val="0"/>
        <c:ser>
          <c:idx val="0"/>
          <c:order val="0"/>
          <c:tx>
            <c:strRef>
              <c:f>'مقایسه بازدهی امید با شاخص'!$C$2</c:f>
              <c:strCache>
                <c:ptCount val="1"/>
                <c:pt idx="0">
                  <c:v>بازدهی شاخص 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'مقایسه بازدهی امید با شاخص'!$A$26:$A$267</c:f>
              <c:strCache>
                <c:ptCount val="238"/>
                <c:pt idx="0">
                  <c:v>1399/12/30</c:v>
                </c:pt>
                <c:pt idx="1">
                  <c:v>1399/12/19</c:v>
                </c:pt>
                <c:pt idx="2">
                  <c:v>1399/12/18</c:v>
                </c:pt>
                <c:pt idx="3">
                  <c:v>1399/12/17</c:v>
                </c:pt>
                <c:pt idx="4">
                  <c:v>1399/12/16</c:v>
                </c:pt>
                <c:pt idx="5">
                  <c:v>1399/12/13</c:v>
                </c:pt>
                <c:pt idx="6">
                  <c:v>1399/12/12</c:v>
                </c:pt>
                <c:pt idx="7">
                  <c:v>1399/12/11</c:v>
                </c:pt>
                <c:pt idx="8">
                  <c:v>1399/12/10</c:v>
                </c:pt>
                <c:pt idx="9">
                  <c:v>1399/12/9</c:v>
                </c:pt>
                <c:pt idx="10">
                  <c:v>1399/12/6</c:v>
                </c:pt>
                <c:pt idx="11">
                  <c:v>1399/12/5</c:v>
                </c:pt>
                <c:pt idx="12">
                  <c:v>1399/12/4</c:v>
                </c:pt>
                <c:pt idx="13">
                  <c:v>1399/12/3</c:v>
                </c:pt>
                <c:pt idx="14">
                  <c:v>1399/12/2</c:v>
                </c:pt>
                <c:pt idx="15">
                  <c:v>1399/11/29</c:v>
                </c:pt>
                <c:pt idx="16">
                  <c:v>1399/11/28</c:v>
                </c:pt>
                <c:pt idx="17">
                  <c:v>1399/11/27</c:v>
                </c:pt>
                <c:pt idx="18">
                  <c:v>1399/11/26</c:v>
                </c:pt>
                <c:pt idx="19">
                  <c:v>1399/11/25</c:v>
                </c:pt>
                <c:pt idx="20">
                  <c:v>1399/11/21</c:v>
                </c:pt>
                <c:pt idx="21">
                  <c:v>1399/11/20</c:v>
                </c:pt>
                <c:pt idx="22">
                  <c:v>1399/11/19</c:v>
                </c:pt>
                <c:pt idx="23">
                  <c:v>1399/11/18</c:v>
                </c:pt>
                <c:pt idx="24">
                  <c:v>1399/11/15</c:v>
                </c:pt>
                <c:pt idx="25">
                  <c:v>1399/11/14</c:v>
                </c:pt>
                <c:pt idx="26">
                  <c:v>1399/11/13</c:v>
                </c:pt>
                <c:pt idx="27">
                  <c:v>1399/11/12</c:v>
                </c:pt>
                <c:pt idx="28">
                  <c:v>1399/11/11</c:v>
                </c:pt>
                <c:pt idx="29">
                  <c:v>1399/11/8</c:v>
                </c:pt>
                <c:pt idx="30">
                  <c:v>1399/11/7</c:v>
                </c:pt>
                <c:pt idx="31">
                  <c:v>1399/11/6</c:v>
                </c:pt>
                <c:pt idx="32">
                  <c:v>1399/11/5</c:v>
                </c:pt>
                <c:pt idx="33">
                  <c:v>1399/11/4</c:v>
                </c:pt>
                <c:pt idx="34">
                  <c:v>1399/11/1</c:v>
                </c:pt>
                <c:pt idx="35">
                  <c:v>1399/10/30</c:v>
                </c:pt>
                <c:pt idx="36">
                  <c:v>1399/10/29</c:v>
                </c:pt>
                <c:pt idx="37">
                  <c:v>1399/10/27</c:v>
                </c:pt>
                <c:pt idx="38">
                  <c:v>1399/10/24</c:v>
                </c:pt>
                <c:pt idx="39">
                  <c:v>1399/10/23</c:v>
                </c:pt>
                <c:pt idx="40">
                  <c:v>1399/10/22</c:v>
                </c:pt>
                <c:pt idx="41">
                  <c:v>1399/10/21</c:v>
                </c:pt>
                <c:pt idx="42">
                  <c:v>1399/10/20</c:v>
                </c:pt>
                <c:pt idx="43">
                  <c:v>1399/10/17</c:v>
                </c:pt>
                <c:pt idx="44">
                  <c:v>1399/10/16</c:v>
                </c:pt>
                <c:pt idx="45">
                  <c:v>1399/10/15</c:v>
                </c:pt>
                <c:pt idx="46">
                  <c:v>1399/10/14</c:v>
                </c:pt>
                <c:pt idx="47">
                  <c:v>1399/10/13</c:v>
                </c:pt>
                <c:pt idx="48">
                  <c:v>1399/10/10</c:v>
                </c:pt>
                <c:pt idx="49">
                  <c:v>1399/10/9</c:v>
                </c:pt>
                <c:pt idx="50">
                  <c:v>1399/10/8</c:v>
                </c:pt>
                <c:pt idx="51">
                  <c:v>1399/10/7</c:v>
                </c:pt>
                <c:pt idx="52">
                  <c:v>1399/10/6</c:v>
                </c:pt>
                <c:pt idx="53">
                  <c:v>1399/10/3</c:v>
                </c:pt>
                <c:pt idx="54">
                  <c:v>1399/10/2</c:v>
                </c:pt>
                <c:pt idx="55">
                  <c:v>1399/10/1</c:v>
                </c:pt>
                <c:pt idx="56">
                  <c:v>1399/9/30</c:v>
                </c:pt>
                <c:pt idx="57">
                  <c:v>1399/9/29</c:v>
                </c:pt>
                <c:pt idx="58">
                  <c:v>1399/9/26</c:v>
                </c:pt>
                <c:pt idx="59">
                  <c:v>1399/9/25</c:v>
                </c:pt>
                <c:pt idx="60">
                  <c:v>1399/9/24</c:v>
                </c:pt>
                <c:pt idx="61">
                  <c:v>1399/9/23</c:v>
                </c:pt>
                <c:pt idx="62">
                  <c:v>1399/9/22</c:v>
                </c:pt>
                <c:pt idx="63">
                  <c:v>1399/9/19</c:v>
                </c:pt>
                <c:pt idx="64">
                  <c:v>1399/9/18</c:v>
                </c:pt>
                <c:pt idx="65">
                  <c:v>1399/9/17</c:v>
                </c:pt>
                <c:pt idx="66">
                  <c:v>1399/9/16</c:v>
                </c:pt>
                <c:pt idx="67">
                  <c:v>1399/9/15</c:v>
                </c:pt>
                <c:pt idx="68">
                  <c:v>1399/9/12</c:v>
                </c:pt>
                <c:pt idx="69">
                  <c:v>1399/9/11</c:v>
                </c:pt>
                <c:pt idx="70">
                  <c:v>1399/9/10</c:v>
                </c:pt>
                <c:pt idx="71">
                  <c:v>1399/9/9</c:v>
                </c:pt>
                <c:pt idx="72">
                  <c:v>1399/9/8</c:v>
                </c:pt>
                <c:pt idx="73">
                  <c:v>1399/9/5</c:v>
                </c:pt>
                <c:pt idx="74">
                  <c:v>1399/9/4</c:v>
                </c:pt>
                <c:pt idx="75">
                  <c:v>1399/9/3</c:v>
                </c:pt>
                <c:pt idx="76">
                  <c:v>1399/9/2</c:v>
                </c:pt>
                <c:pt idx="77">
                  <c:v>1399/9/1</c:v>
                </c:pt>
                <c:pt idx="78">
                  <c:v>1399/8/28</c:v>
                </c:pt>
                <c:pt idx="79">
                  <c:v>1399/8/27</c:v>
                </c:pt>
                <c:pt idx="80">
                  <c:v>1399/8/26</c:v>
                </c:pt>
                <c:pt idx="81">
                  <c:v>1399/8/25</c:v>
                </c:pt>
                <c:pt idx="82">
                  <c:v>1399/8/24</c:v>
                </c:pt>
                <c:pt idx="83">
                  <c:v>1399/8/21</c:v>
                </c:pt>
                <c:pt idx="84">
                  <c:v>1399/8/20</c:v>
                </c:pt>
                <c:pt idx="85">
                  <c:v>1399/8/19</c:v>
                </c:pt>
                <c:pt idx="86">
                  <c:v>1399/8/18</c:v>
                </c:pt>
                <c:pt idx="87">
                  <c:v>1399/8/17</c:v>
                </c:pt>
                <c:pt idx="88">
                  <c:v>1399/8/14</c:v>
                </c:pt>
                <c:pt idx="89">
                  <c:v>1399/8/12</c:v>
                </c:pt>
                <c:pt idx="90">
                  <c:v>1399/8/11</c:v>
                </c:pt>
                <c:pt idx="91">
                  <c:v>1399/8/10</c:v>
                </c:pt>
                <c:pt idx="92">
                  <c:v>1399/8/7</c:v>
                </c:pt>
                <c:pt idx="93">
                  <c:v>1399/8/6</c:v>
                </c:pt>
                <c:pt idx="94">
                  <c:v>1399/8/5</c:v>
                </c:pt>
                <c:pt idx="95">
                  <c:v>1399/8/3</c:v>
                </c:pt>
                <c:pt idx="96">
                  <c:v>1399/7/30</c:v>
                </c:pt>
                <c:pt idx="97">
                  <c:v>1399/7/29</c:v>
                </c:pt>
                <c:pt idx="98">
                  <c:v>1399/7/28</c:v>
                </c:pt>
                <c:pt idx="99">
                  <c:v>1399/7/27</c:v>
                </c:pt>
                <c:pt idx="100">
                  <c:v>1399/7/23</c:v>
                </c:pt>
                <c:pt idx="101">
                  <c:v>1399/7/22</c:v>
                </c:pt>
                <c:pt idx="102">
                  <c:v>1399/7/21</c:v>
                </c:pt>
                <c:pt idx="103">
                  <c:v>1399/7/20</c:v>
                </c:pt>
                <c:pt idx="104">
                  <c:v>1399/7/19</c:v>
                </c:pt>
                <c:pt idx="105">
                  <c:v>1399/7/16</c:v>
                </c:pt>
                <c:pt idx="106">
                  <c:v>1399/7/15</c:v>
                </c:pt>
                <c:pt idx="107">
                  <c:v>1399/7/14</c:v>
                </c:pt>
                <c:pt idx="108">
                  <c:v>1399/7/13</c:v>
                </c:pt>
                <c:pt idx="109">
                  <c:v>1399/7/12</c:v>
                </c:pt>
                <c:pt idx="110">
                  <c:v>1399/7/9</c:v>
                </c:pt>
                <c:pt idx="111">
                  <c:v>1399/7/8</c:v>
                </c:pt>
                <c:pt idx="112">
                  <c:v>1399/7/7</c:v>
                </c:pt>
                <c:pt idx="113">
                  <c:v>1399/7/6</c:v>
                </c:pt>
                <c:pt idx="114">
                  <c:v>1399/7/5</c:v>
                </c:pt>
                <c:pt idx="115">
                  <c:v>1399/7/2</c:v>
                </c:pt>
                <c:pt idx="116">
                  <c:v>1399/7/1</c:v>
                </c:pt>
                <c:pt idx="117">
                  <c:v>1399/6/31</c:v>
                </c:pt>
                <c:pt idx="118">
                  <c:v>1399/6/30</c:v>
                </c:pt>
                <c:pt idx="119">
                  <c:v>1399/6/29</c:v>
                </c:pt>
                <c:pt idx="120">
                  <c:v>1399/6/26</c:v>
                </c:pt>
                <c:pt idx="121">
                  <c:v>1399/6/25</c:v>
                </c:pt>
                <c:pt idx="122">
                  <c:v>1399/6/24</c:v>
                </c:pt>
                <c:pt idx="123">
                  <c:v>1399/6/23</c:v>
                </c:pt>
                <c:pt idx="124">
                  <c:v>1399/6/22</c:v>
                </c:pt>
                <c:pt idx="125">
                  <c:v>1399/6/19</c:v>
                </c:pt>
                <c:pt idx="126">
                  <c:v>1399/6/18</c:v>
                </c:pt>
                <c:pt idx="127">
                  <c:v>1399/6/17</c:v>
                </c:pt>
                <c:pt idx="128">
                  <c:v>1399/6/16</c:v>
                </c:pt>
                <c:pt idx="129">
                  <c:v>1399/6/15</c:v>
                </c:pt>
                <c:pt idx="130">
                  <c:v>1399/6/12</c:v>
                </c:pt>
                <c:pt idx="131">
                  <c:v>1399/6/11</c:v>
                </c:pt>
                <c:pt idx="132">
                  <c:v>1399/6/10</c:v>
                </c:pt>
                <c:pt idx="133">
                  <c:v>1399/6/5</c:v>
                </c:pt>
                <c:pt idx="134">
                  <c:v>1399/6/4</c:v>
                </c:pt>
                <c:pt idx="135">
                  <c:v>1399/6/3</c:v>
                </c:pt>
                <c:pt idx="136">
                  <c:v>1399/6/2</c:v>
                </c:pt>
                <c:pt idx="137">
                  <c:v>1399/6/1</c:v>
                </c:pt>
                <c:pt idx="138">
                  <c:v>1399/5/29</c:v>
                </c:pt>
                <c:pt idx="139">
                  <c:v>1399/5/28</c:v>
                </c:pt>
                <c:pt idx="140">
                  <c:v>1399/5/27</c:v>
                </c:pt>
                <c:pt idx="141">
                  <c:v>1399/5/26</c:v>
                </c:pt>
                <c:pt idx="142">
                  <c:v>1399/5/25</c:v>
                </c:pt>
                <c:pt idx="143">
                  <c:v>1399/5/22</c:v>
                </c:pt>
                <c:pt idx="144">
                  <c:v>1399/5/21</c:v>
                </c:pt>
                <c:pt idx="145">
                  <c:v>1399/5/20</c:v>
                </c:pt>
                <c:pt idx="146">
                  <c:v>1399/5/19</c:v>
                </c:pt>
                <c:pt idx="147">
                  <c:v>1399/5/15</c:v>
                </c:pt>
                <c:pt idx="148">
                  <c:v>1399/5/14</c:v>
                </c:pt>
                <c:pt idx="149">
                  <c:v>1399/5/13</c:v>
                </c:pt>
                <c:pt idx="150">
                  <c:v>1399/5/12</c:v>
                </c:pt>
                <c:pt idx="151">
                  <c:v>1399/5/11</c:v>
                </c:pt>
                <c:pt idx="152">
                  <c:v>1399/5/8</c:v>
                </c:pt>
                <c:pt idx="153">
                  <c:v>1399/5/7</c:v>
                </c:pt>
                <c:pt idx="154">
                  <c:v>1399/5/6</c:v>
                </c:pt>
                <c:pt idx="155">
                  <c:v>1399/5/5</c:v>
                </c:pt>
                <c:pt idx="156">
                  <c:v>1399/5/4</c:v>
                </c:pt>
                <c:pt idx="157">
                  <c:v>1399/5/1</c:v>
                </c:pt>
                <c:pt idx="158">
                  <c:v>1399/4/31</c:v>
                </c:pt>
                <c:pt idx="159">
                  <c:v>1399/4/30</c:v>
                </c:pt>
                <c:pt idx="160">
                  <c:v>1399/4/29</c:v>
                </c:pt>
                <c:pt idx="161">
                  <c:v>1399/4/28</c:v>
                </c:pt>
                <c:pt idx="162">
                  <c:v>1399/4/25</c:v>
                </c:pt>
                <c:pt idx="163">
                  <c:v>1399/4/24</c:v>
                </c:pt>
                <c:pt idx="164">
                  <c:v>1399/4/23</c:v>
                </c:pt>
                <c:pt idx="165">
                  <c:v>1399/4/22</c:v>
                </c:pt>
                <c:pt idx="166">
                  <c:v>1399/4/21</c:v>
                </c:pt>
                <c:pt idx="167">
                  <c:v>1399/4/18</c:v>
                </c:pt>
                <c:pt idx="168">
                  <c:v>1399/4/17</c:v>
                </c:pt>
                <c:pt idx="169">
                  <c:v>1399/4/16</c:v>
                </c:pt>
                <c:pt idx="170">
                  <c:v>1399/4/15</c:v>
                </c:pt>
                <c:pt idx="171">
                  <c:v>1399/4/14</c:v>
                </c:pt>
                <c:pt idx="172">
                  <c:v>1399/4/11</c:v>
                </c:pt>
                <c:pt idx="173">
                  <c:v>1399/4/10</c:v>
                </c:pt>
                <c:pt idx="174">
                  <c:v>1399/4/9</c:v>
                </c:pt>
                <c:pt idx="175">
                  <c:v>1399/4/8</c:v>
                </c:pt>
                <c:pt idx="176">
                  <c:v>1399/4/7</c:v>
                </c:pt>
                <c:pt idx="177">
                  <c:v>1399/4/4</c:v>
                </c:pt>
                <c:pt idx="178">
                  <c:v>1399/4/3</c:v>
                </c:pt>
                <c:pt idx="179">
                  <c:v>1399/4/2</c:v>
                </c:pt>
                <c:pt idx="180">
                  <c:v>1399/4/1</c:v>
                </c:pt>
                <c:pt idx="181">
                  <c:v>1399/3/31</c:v>
                </c:pt>
                <c:pt idx="182">
                  <c:v>1399/3/27</c:v>
                </c:pt>
                <c:pt idx="183">
                  <c:v>1399/3/26</c:v>
                </c:pt>
                <c:pt idx="184">
                  <c:v>1399/3/25</c:v>
                </c:pt>
                <c:pt idx="185">
                  <c:v>1399/3/24</c:v>
                </c:pt>
                <c:pt idx="186">
                  <c:v>1399/3/21</c:v>
                </c:pt>
                <c:pt idx="187">
                  <c:v>1399/3/20</c:v>
                </c:pt>
                <c:pt idx="188">
                  <c:v>1399/3/19</c:v>
                </c:pt>
                <c:pt idx="189">
                  <c:v>1399/3/18</c:v>
                </c:pt>
                <c:pt idx="190">
                  <c:v>1399/3/17</c:v>
                </c:pt>
                <c:pt idx="191">
                  <c:v>1399/3/13</c:v>
                </c:pt>
                <c:pt idx="192">
                  <c:v>1399/3/12</c:v>
                </c:pt>
                <c:pt idx="193">
                  <c:v>1399/3/11</c:v>
                </c:pt>
                <c:pt idx="194">
                  <c:v>1399/3/10</c:v>
                </c:pt>
                <c:pt idx="195">
                  <c:v>1399/3/7</c:v>
                </c:pt>
                <c:pt idx="196">
                  <c:v>1399/3/6</c:v>
                </c:pt>
                <c:pt idx="197">
                  <c:v>1399/3/3</c:v>
                </c:pt>
                <c:pt idx="198">
                  <c:v>1399/2/31</c:v>
                </c:pt>
                <c:pt idx="199">
                  <c:v>1399/2/30</c:v>
                </c:pt>
                <c:pt idx="200">
                  <c:v>1399/2/29</c:v>
                </c:pt>
                <c:pt idx="201">
                  <c:v>1399/2/28</c:v>
                </c:pt>
                <c:pt idx="202">
                  <c:v>1399/2/27</c:v>
                </c:pt>
                <c:pt idx="203">
                  <c:v>1399/2/24</c:v>
                </c:pt>
                <c:pt idx="204">
                  <c:v>1399/2/23</c:v>
                </c:pt>
                <c:pt idx="205">
                  <c:v>1399/2/22</c:v>
                </c:pt>
                <c:pt idx="206">
                  <c:v>1399/2/21</c:v>
                </c:pt>
                <c:pt idx="207">
                  <c:v>1399/2/20</c:v>
                </c:pt>
                <c:pt idx="208">
                  <c:v>1399/2/17</c:v>
                </c:pt>
                <c:pt idx="209">
                  <c:v>1399/2/16</c:v>
                </c:pt>
                <c:pt idx="210">
                  <c:v>1399/2/15</c:v>
                </c:pt>
                <c:pt idx="211">
                  <c:v>1399/2/14</c:v>
                </c:pt>
                <c:pt idx="212">
                  <c:v>1399/2/13</c:v>
                </c:pt>
                <c:pt idx="213">
                  <c:v>1399/2/10</c:v>
                </c:pt>
                <c:pt idx="214">
                  <c:v>1399/2/9</c:v>
                </c:pt>
                <c:pt idx="215">
                  <c:v>1399/2/8</c:v>
                </c:pt>
                <c:pt idx="216">
                  <c:v>1399/2/7</c:v>
                </c:pt>
                <c:pt idx="217">
                  <c:v>1399/2/6</c:v>
                </c:pt>
                <c:pt idx="218">
                  <c:v>1399/2/3</c:v>
                </c:pt>
                <c:pt idx="219">
                  <c:v>1399/2/2</c:v>
                </c:pt>
                <c:pt idx="220">
                  <c:v>1399/2/1</c:v>
                </c:pt>
                <c:pt idx="221">
                  <c:v>1399/1/31</c:v>
                </c:pt>
                <c:pt idx="222">
                  <c:v>1399/1/30</c:v>
                </c:pt>
                <c:pt idx="223">
                  <c:v>1399/1/27</c:v>
                </c:pt>
                <c:pt idx="224">
                  <c:v>1399/1/26</c:v>
                </c:pt>
                <c:pt idx="225">
                  <c:v>1399/1/25</c:v>
                </c:pt>
                <c:pt idx="226">
                  <c:v>1399/1/24</c:v>
                </c:pt>
                <c:pt idx="227">
                  <c:v>1399/1/23</c:v>
                </c:pt>
                <c:pt idx="228">
                  <c:v>1399/1/20</c:v>
                </c:pt>
                <c:pt idx="229">
                  <c:v>1399/1/19</c:v>
                </c:pt>
                <c:pt idx="230">
                  <c:v>1399/1/18</c:v>
                </c:pt>
                <c:pt idx="231">
                  <c:v>1399/1/17</c:v>
                </c:pt>
                <c:pt idx="232">
                  <c:v>1399/1/16</c:v>
                </c:pt>
                <c:pt idx="233">
                  <c:v>1399/1/11</c:v>
                </c:pt>
                <c:pt idx="234">
                  <c:v>1399/1/10</c:v>
                </c:pt>
                <c:pt idx="235">
                  <c:v>1399/1/9</c:v>
                </c:pt>
                <c:pt idx="236">
                  <c:v>1399/1/6</c:v>
                </c:pt>
                <c:pt idx="237">
                  <c:v>1399/1/5</c:v>
                </c:pt>
              </c:strCache>
            </c:strRef>
          </c:cat>
          <c:val>
            <c:numRef>
              <c:f>'مقایسه بازدهی امید با شاخص'!$C$26:$C$267</c:f>
              <c:numCache>
                <c:formatCode>0%</c:formatCode>
                <c:ptCount val="242"/>
                <c:pt idx="0">
                  <c:v>1.3726544100409059</c:v>
                </c:pt>
                <c:pt idx="1">
                  <c:v>1.379080372716766</c:v>
                </c:pt>
                <c:pt idx="2">
                  <c:v>1.3589132096522283</c:v>
                </c:pt>
                <c:pt idx="3">
                  <c:v>1.3111553026452687</c:v>
                </c:pt>
                <c:pt idx="4">
                  <c:v>1.299612224065013</c:v>
                </c:pt>
                <c:pt idx="5">
                  <c:v>1.3157184352347588</c:v>
                </c:pt>
                <c:pt idx="6">
                  <c:v>1.3321544728026797</c:v>
                </c:pt>
                <c:pt idx="7">
                  <c:v>1.3230402392000045</c:v>
                </c:pt>
                <c:pt idx="8">
                  <c:v>1.3308302523503799</c:v>
                </c:pt>
                <c:pt idx="9">
                  <c:v>1.347356389124525</c:v>
                </c:pt>
                <c:pt idx="10">
                  <c:v>1.3705987012043135</c:v>
                </c:pt>
                <c:pt idx="11">
                  <c:v>1.3820217785725251</c:v>
                </c:pt>
                <c:pt idx="12">
                  <c:v>1.3876047445294413</c:v>
                </c:pt>
                <c:pt idx="13">
                  <c:v>1.4035909544871439</c:v>
                </c:pt>
                <c:pt idx="14">
                  <c:v>1.4234506242755387</c:v>
                </c:pt>
                <c:pt idx="15">
                  <c:v>1.4345411425836372</c:v>
                </c:pt>
                <c:pt idx="16">
                  <c:v>1.4493357743199797</c:v>
                </c:pt>
                <c:pt idx="17">
                  <c:v>1.4717540413794494</c:v>
                </c:pt>
                <c:pt idx="18">
                  <c:v>1.4856778582915005</c:v>
                </c:pt>
                <c:pt idx="19">
                  <c:v>1.4815198674087262</c:v>
                </c:pt>
                <c:pt idx="20">
                  <c:v>1.3874739306262729</c:v>
                </c:pt>
                <c:pt idx="21">
                  <c:v>1.3448684282156518</c:v>
                </c:pt>
                <c:pt idx="22">
                  <c:v>1.301201846935824</c:v>
                </c:pt>
                <c:pt idx="23">
                  <c:v>1.2320254536096438</c:v>
                </c:pt>
                <c:pt idx="24">
                  <c:v>1.3060731019034861</c:v>
                </c:pt>
                <c:pt idx="25">
                  <c:v>1.3698806205570153</c:v>
                </c:pt>
                <c:pt idx="26">
                  <c:v>1.4253212001806412</c:v>
                </c:pt>
                <c:pt idx="27">
                  <c:v>1.4594777443843214</c:v>
                </c:pt>
                <c:pt idx="28">
                  <c:v>1.4518321691279312</c:v>
                </c:pt>
                <c:pt idx="29">
                  <c:v>1.3742669754763388</c:v>
                </c:pt>
                <c:pt idx="30">
                  <c:v>1.3886869179760595</c:v>
                </c:pt>
                <c:pt idx="31">
                  <c:v>1.4294801740353362</c:v>
                </c:pt>
                <c:pt idx="32">
                  <c:v>1.4270707132640261</c:v>
                </c:pt>
                <c:pt idx="33">
                  <c:v>1.4025220708208899</c:v>
                </c:pt>
                <c:pt idx="34">
                  <c:v>1.3276346499560026</c:v>
                </c:pt>
                <c:pt idx="35">
                  <c:v>1.2622469253026605</c:v>
                </c:pt>
                <c:pt idx="36">
                  <c:v>1.2612776560108205</c:v>
                </c:pt>
                <c:pt idx="37">
                  <c:v>1.333007594132404</c:v>
                </c:pt>
                <c:pt idx="38">
                  <c:v>1.4177894530726345</c:v>
                </c:pt>
                <c:pt idx="39">
                  <c:v>1.4785096535185387</c:v>
                </c:pt>
                <c:pt idx="40">
                  <c:v>1.5583329695845745</c:v>
                </c:pt>
                <c:pt idx="41">
                  <c:v>1.5687429960916113</c:v>
                </c:pt>
                <c:pt idx="42">
                  <c:v>1.527992263397612</c:v>
                </c:pt>
                <c:pt idx="43">
                  <c:v>1.5768723508083506</c:v>
                </c:pt>
                <c:pt idx="44">
                  <c:v>1.6544826432116513</c:v>
                </c:pt>
                <c:pt idx="45">
                  <c:v>1.7021568403298688</c:v>
                </c:pt>
                <c:pt idx="46">
                  <c:v>1.6645443831078484</c:v>
                </c:pt>
                <c:pt idx="47">
                  <c:v>1.6621771901291167</c:v>
                </c:pt>
                <c:pt idx="48">
                  <c:v>1.7479907763970095</c:v>
                </c:pt>
                <c:pt idx="49">
                  <c:v>1.7756354265195471</c:v>
                </c:pt>
                <c:pt idx="50">
                  <c:v>1.825478629817904</c:v>
                </c:pt>
                <c:pt idx="51">
                  <c:v>1.7896994545463256</c:v>
                </c:pt>
                <c:pt idx="52">
                  <c:v>1.7986591453036742</c:v>
                </c:pt>
                <c:pt idx="53">
                  <c:v>1.8465202250434003</c:v>
                </c:pt>
                <c:pt idx="54">
                  <c:v>1.8407277877702444</c:v>
                </c:pt>
                <c:pt idx="55">
                  <c:v>1.8238677747536123</c:v>
                </c:pt>
                <c:pt idx="56">
                  <c:v>1.8292369836367164</c:v>
                </c:pt>
                <c:pt idx="57">
                  <c:v>1.840643389801158</c:v>
                </c:pt>
                <c:pt idx="58">
                  <c:v>1.7785871535804705</c:v>
                </c:pt>
                <c:pt idx="59">
                  <c:v>1.808005733808896</c:v>
                </c:pt>
                <c:pt idx="60">
                  <c:v>1.9177729696165016</c:v>
                </c:pt>
                <c:pt idx="61">
                  <c:v>1.9798977976177952</c:v>
                </c:pt>
                <c:pt idx="62">
                  <c:v>2.0028845173388374</c:v>
                </c:pt>
                <c:pt idx="63">
                  <c:v>1.9611385648942994</c:v>
                </c:pt>
                <c:pt idx="64">
                  <c:v>1.963657764650804</c:v>
                </c:pt>
                <c:pt idx="65">
                  <c:v>1.9742604733136795</c:v>
                </c:pt>
                <c:pt idx="66">
                  <c:v>1.994345754817247</c:v>
                </c:pt>
                <c:pt idx="67">
                  <c:v>1.9305869129332174</c:v>
                </c:pt>
                <c:pt idx="68">
                  <c:v>1.8918642479054086</c:v>
                </c:pt>
                <c:pt idx="69">
                  <c:v>1.8971470535567083</c:v>
                </c:pt>
                <c:pt idx="70">
                  <c:v>1.8820251511491843</c:v>
                </c:pt>
                <c:pt idx="71">
                  <c:v>1.8059486291521765</c:v>
                </c:pt>
                <c:pt idx="72">
                  <c:v>1.7341811808221101</c:v>
                </c:pt>
                <c:pt idx="73">
                  <c:v>1.6879344162078356</c:v>
                </c:pt>
                <c:pt idx="74">
                  <c:v>1.6679993524731453</c:v>
                </c:pt>
                <c:pt idx="75">
                  <c:v>1.7042368875512111</c:v>
                </c:pt>
                <c:pt idx="76">
                  <c:v>1.6714179322179485</c:v>
                </c:pt>
                <c:pt idx="77">
                  <c:v>1.6865314990235873</c:v>
                </c:pt>
                <c:pt idx="78">
                  <c:v>1.6447869030802997</c:v>
                </c:pt>
                <c:pt idx="79">
                  <c:v>1.5497251237964176</c:v>
                </c:pt>
                <c:pt idx="80">
                  <c:v>1.5043116637979517</c:v>
                </c:pt>
                <c:pt idx="81">
                  <c:v>1.4718929746306806</c:v>
                </c:pt>
                <c:pt idx="82">
                  <c:v>1.4528082209260216</c:v>
                </c:pt>
                <c:pt idx="83">
                  <c:v>1.4005644036036387</c:v>
                </c:pt>
                <c:pt idx="84">
                  <c:v>1.3826082589391184</c:v>
                </c:pt>
                <c:pt idx="85">
                  <c:v>1.3889438864954933</c:v>
                </c:pt>
                <c:pt idx="86">
                  <c:v>1.4388000650231993</c:v>
                </c:pt>
                <c:pt idx="87">
                  <c:v>1.4827651748752557</c:v>
                </c:pt>
                <c:pt idx="88">
                  <c:v>1.537190875309935</c:v>
                </c:pt>
                <c:pt idx="89">
                  <c:v>1.4858920085540812</c:v>
                </c:pt>
                <c:pt idx="90">
                  <c:v>1.5161382314800536</c:v>
                </c:pt>
                <c:pt idx="91">
                  <c:v>1.5673235846385389</c:v>
                </c:pt>
                <c:pt idx="92">
                  <c:v>1.5327854310759168</c:v>
                </c:pt>
                <c:pt idx="93">
                  <c:v>1.5597149494669176</c:v>
                </c:pt>
                <c:pt idx="94">
                  <c:v>1.6276550590087973</c:v>
                </c:pt>
                <c:pt idx="95">
                  <c:v>1.7013196824641321</c:v>
                </c:pt>
                <c:pt idx="96">
                  <c:v>1.7766099448814421</c:v>
                </c:pt>
                <c:pt idx="97">
                  <c:v>1.7902744931197661</c:v>
                </c:pt>
                <c:pt idx="98">
                  <c:v>1.8747666505756131</c:v>
                </c:pt>
                <c:pt idx="99">
                  <c:v>1.9769747733369476</c:v>
                </c:pt>
                <c:pt idx="100">
                  <c:v>2.0696563254344329</c:v>
                </c:pt>
                <c:pt idx="101">
                  <c:v>2.1055536342714056</c:v>
                </c:pt>
                <c:pt idx="102">
                  <c:v>2.1052226479663654</c:v>
                </c:pt>
                <c:pt idx="103">
                  <c:v>2.1398588824672053</c:v>
                </c:pt>
                <c:pt idx="104">
                  <c:v>2.0311370372969568</c:v>
                </c:pt>
                <c:pt idx="105">
                  <c:v>2.0289296952119216</c:v>
                </c:pt>
                <c:pt idx="106">
                  <c:v>1.9778116756299848</c:v>
                </c:pt>
                <c:pt idx="107">
                  <c:v>1.9295966080422806</c:v>
                </c:pt>
                <c:pt idx="108">
                  <c:v>1.9940948807237198</c:v>
                </c:pt>
                <c:pt idx="109">
                  <c:v>2.0396533487398849</c:v>
                </c:pt>
                <c:pt idx="110">
                  <c:v>1.9556527362225582</c:v>
                </c:pt>
                <c:pt idx="111">
                  <c:v>1.9350358241855559</c:v>
                </c:pt>
                <c:pt idx="112">
                  <c:v>1.980233207296477</c:v>
                </c:pt>
                <c:pt idx="113">
                  <c:v>2.0882780797051392</c:v>
                </c:pt>
                <c:pt idx="114">
                  <c:v>2.1760436712720219</c:v>
                </c:pt>
                <c:pt idx="115">
                  <c:v>2.1682806112117041</c:v>
                </c:pt>
                <c:pt idx="116">
                  <c:v>2.1085113181421673</c:v>
                </c:pt>
                <c:pt idx="117">
                  <c:v>2.1359951933774024</c:v>
                </c:pt>
                <c:pt idx="118">
                  <c:v>2.2482025586802341</c:v>
                </c:pt>
                <c:pt idx="119">
                  <c:v>2.3411097421523301</c:v>
                </c:pt>
                <c:pt idx="120">
                  <c:v>2.3501815310274821</c:v>
                </c:pt>
                <c:pt idx="121">
                  <c:v>2.2724959822939552</c:v>
                </c:pt>
                <c:pt idx="122">
                  <c:v>2.1604260364655965</c:v>
                </c:pt>
                <c:pt idx="123">
                  <c:v>2.1026331460581131</c:v>
                </c:pt>
                <c:pt idx="124">
                  <c:v>2.1135706746165193</c:v>
                </c:pt>
                <c:pt idx="125">
                  <c:v>2.0595597096944993</c:v>
                </c:pt>
                <c:pt idx="126">
                  <c:v>2.0865514895269386</c:v>
                </c:pt>
                <c:pt idx="127">
                  <c:v>2.1596557600093247</c:v>
                </c:pt>
                <c:pt idx="128">
                  <c:v>2.2394465593642332</c:v>
                </c:pt>
                <c:pt idx="129">
                  <c:v>2.2280949243951964</c:v>
                </c:pt>
                <c:pt idx="130">
                  <c:v>2.2083049473159591</c:v>
                </c:pt>
                <c:pt idx="131">
                  <c:v>2.3121958393672823</c:v>
                </c:pt>
                <c:pt idx="132">
                  <c:v>2.3972203547557851</c:v>
                </c:pt>
                <c:pt idx="133">
                  <c:v>2.3790316389348956</c:v>
                </c:pt>
                <c:pt idx="134">
                  <c:v>2.2438944286663363</c:v>
                </c:pt>
                <c:pt idx="135">
                  <c:v>2.1623812855719229</c:v>
                </c:pt>
                <c:pt idx="136">
                  <c:v>2.2678221277473494</c:v>
                </c:pt>
                <c:pt idx="137">
                  <c:v>2.3956558566472599</c:v>
                </c:pt>
                <c:pt idx="138">
                  <c:v>2.4546139226503212</c:v>
                </c:pt>
                <c:pt idx="139">
                  <c:v>2.5885414876736235</c:v>
                </c:pt>
                <c:pt idx="140">
                  <c:v>2.5696717689062742</c:v>
                </c:pt>
                <c:pt idx="141">
                  <c:v>2.5653683178387174</c:v>
                </c:pt>
                <c:pt idx="142">
                  <c:v>2.741717215653634</c:v>
                </c:pt>
                <c:pt idx="143">
                  <c:v>2.741717215653634</c:v>
                </c:pt>
                <c:pt idx="144">
                  <c:v>2.9315798148359673</c:v>
                </c:pt>
                <c:pt idx="145">
                  <c:v>3.059898738675793</c:v>
                </c:pt>
                <c:pt idx="146">
                  <c:v>3.0598985420814087</c:v>
                </c:pt>
                <c:pt idx="147">
                  <c:v>2.9991493636232907</c:v>
                </c:pt>
                <c:pt idx="148">
                  <c:v>2.9221452700033068</c:v>
                </c:pt>
                <c:pt idx="149">
                  <c:v>2.9187948888503419</c:v>
                </c:pt>
                <c:pt idx="150">
                  <c:v>2.954543788586772</c:v>
                </c:pt>
                <c:pt idx="151">
                  <c:v>2.8564381974324622</c:v>
                </c:pt>
                <c:pt idx="152">
                  <c:v>2.7437945105535984</c:v>
                </c:pt>
                <c:pt idx="153">
                  <c:v>2.8162773068690243</c:v>
                </c:pt>
                <c:pt idx="154">
                  <c:v>2.802008742045047</c:v>
                </c:pt>
                <c:pt idx="155">
                  <c:v>2.8258962375745149</c:v>
                </c:pt>
                <c:pt idx="156">
                  <c:v>2.839311425496069</c:v>
                </c:pt>
                <c:pt idx="157">
                  <c:v>2.7375485496958039</c:v>
                </c:pt>
                <c:pt idx="158">
                  <c:v>2.7671299100742495</c:v>
                </c:pt>
                <c:pt idx="159">
                  <c:v>2.7584768475777537</c:v>
                </c:pt>
                <c:pt idx="160">
                  <c:v>2.6665393462457039</c:v>
                </c:pt>
                <c:pt idx="161">
                  <c:v>2.5567307076608112</c:v>
                </c:pt>
                <c:pt idx="162">
                  <c:v>2.6206801478002086</c:v>
                </c:pt>
                <c:pt idx="163">
                  <c:v>2.6269841433201844</c:v>
                </c:pt>
                <c:pt idx="164">
                  <c:v>2.5821129692707703</c:v>
                </c:pt>
                <c:pt idx="165">
                  <c:v>2.563947746478779</c:v>
                </c:pt>
                <c:pt idx="166">
                  <c:v>2.4234035812053718</c:v>
                </c:pt>
                <c:pt idx="167">
                  <c:v>2.4475632616596017</c:v>
                </c:pt>
                <c:pt idx="168">
                  <c:v>2.4346584130996867</c:v>
                </c:pt>
                <c:pt idx="169">
                  <c:v>2.3781797954686685</c:v>
                </c:pt>
                <c:pt idx="170">
                  <c:v>2.3781797954686685</c:v>
                </c:pt>
                <c:pt idx="171">
                  <c:v>2.1874698744909411</c:v>
                </c:pt>
                <c:pt idx="172">
                  <c:v>2.1708747527474208</c:v>
                </c:pt>
                <c:pt idx="173">
                  <c:v>2.0410111868318626</c:v>
                </c:pt>
                <c:pt idx="174">
                  <c:v>1.9134076896151506</c:v>
                </c:pt>
                <c:pt idx="175">
                  <c:v>1.9330460531053841</c:v>
                </c:pt>
                <c:pt idx="176">
                  <c:v>1.882619200399565</c:v>
                </c:pt>
                <c:pt idx="177">
                  <c:v>1.79056578701866</c:v>
                </c:pt>
                <c:pt idx="178">
                  <c:v>1.7346778372146168</c:v>
                </c:pt>
                <c:pt idx="179">
                  <c:v>1.6374685591762144</c:v>
                </c:pt>
                <c:pt idx="180">
                  <c:v>1.5573248532424397</c:v>
                </c:pt>
                <c:pt idx="181">
                  <c:v>1.4979815408843318</c:v>
                </c:pt>
                <c:pt idx="182">
                  <c:v>1.4174692401398419</c:v>
                </c:pt>
                <c:pt idx="183">
                  <c:v>1.3593299111087291</c:v>
                </c:pt>
                <c:pt idx="184">
                  <c:v>1.3304728830789951</c:v>
                </c:pt>
                <c:pt idx="185">
                  <c:v>1.3391938296163146</c:v>
                </c:pt>
                <c:pt idx="186">
                  <c:v>1.2680694611760188</c:v>
                </c:pt>
                <c:pt idx="187">
                  <c:v>1.1981571560919049</c:v>
                </c:pt>
                <c:pt idx="188">
                  <c:v>1.1997182531175854</c:v>
                </c:pt>
                <c:pt idx="189">
                  <c:v>1.1943604663681966</c:v>
                </c:pt>
                <c:pt idx="190">
                  <c:v>1.1012873179170586</c:v>
                </c:pt>
                <c:pt idx="191">
                  <c:v>1.0220474546641016</c:v>
                </c:pt>
                <c:pt idx="192">
                  <c:v>0.94258967046827724</c:v>
                </c:pt>
                <c:pt idx="193">
                  <c:v>0.90777716551078114</c:v>
                </c:pt>
                <c:pt idx="194">
                  <c:v>0.91383541215282293</c:v>
                </c:pt>
                <c:pt idx="195">
                  <c:v>0.84515078591681747</c:v>
                </c:pt>
                <c:pt idx="196">
                  <c:v>0.8207251643754645</c:v>
                </c:pt>
                <c:pt idx="197">
                  <c:v>0.88699224194719872</c:v>
                </c:pt>
                <c:pt idx="198">
                  <c:v>0.9399131755450687</c:v>
                </c:pt>
                <c:pt idx="199">
                  <c:v>0.97012044919166684</c:v>
                </c:pt>
                <c:pt idx="200">
                  <c:v>0.95646910423217801</c:v>
                </c:pt>
                <c:pt idx="201">
                  <c:v>0.9039384773288015</c:v>
                </c:pt>
                <c:pt idx="202">
                  <c:v>0.94132084244963621</c:v>
                </c:pt>
                <c:pt idx="203">
                  <c:v>1.0006672845903393</c:v>
                </c:pt>
                <c:pt idx="204">
                  <c:v>1.0081038603570116</c:v>
                </c:pt>
                <c:pt idx="205">
                  <c:v>1.0598435900191698</c:v>
                </c:pt>
                <c:pt idx="206">
                  <c:v>1.0509758267958182</c:v>
                </c:pt>
                <c:pt idx="207">
                  <c:v>1.0056903694008281</c:v>
                </c:pt>
                <c:pt idx="208">
                  <c:v>0.92254257152598629</c:v>
                </c:pt>
                <c:pt idx="209">
                  <c:v>0.92774768307669686</c:v>
                </c:pt>
                <c:pt idx="210">
                  <c:v>0.92486594951433809</c:v>
                </c:pt>
                <c:pt idx="211">
                  <c:v>0.87983536101075965</c:v>
                </c:pt>
                <c:pt idx="212">
                  <c:v>0.803568779426997</c:v>
                </c:pt>
                <c:pt idx="213">
                  <c:v>0.72629768311021636</c:v>
                </c:pt>
                <c:pt idx="214">
                  <c:v>0.66309485142919078</c:v>
                </c:pt>
                <c:pt idx="215">
                  <c:v>0.61306745492049997</c:v>
                </c:pt>
                <c:pt idx="216">
                  <c:v>0.56845627497809059</c:v>
                </c:pt>
                <c:pt idx="217">
                  <c:v>0.51254359556647344</c:v>
                </c:pt>
                <c:pt idx="218">
                  <c:v>0.45859663391213523</c:v>
                </c:pt>
                <c:pt idx="219">
                  <c:v>0.42754389038924168</c:v>
                </c:pt>
                <c:pt idx="220">
                  <c:v>0.39384374594603955</c:v>
                </c:pt>
                <c:pt idx="221">
                  <c:v>0.35657388589338357</c:v>
                </c:pt>
                <c:pt idx="222">
                  <c:v>0.31503065764582328</c:v>
                </c:pt>
                <c:pt idx="223">
                  <c:v>0.26953286258847386</c:v>
                </c:pt>
                <c:pt idx="224">
                  <c:v>0.23148428824858103</c:v>
                </c:pt>
                <c:pt idx="225">
                  <c:v>0.2277879226050139</c:v>
                </c:pt>
                <c:pt idx="226">
                  <c:v>0.22529378470059225</c:v>
                </c:pt>
                <c:pt idx="227">
                  <c:v>0.19501045851651178</c:v>
                </c:pt>
                <c:pt idx="228">
                  <c:v>0.17416754747340057</c:v>
                </c:pt>
                <c:pt idx="229">
                  <c:v>0.1468981960300757</c:v>
                </c:pt>
                <c:pt idx="230">
                  <c:v>0.11994648999688762</c:v>
                </c:pt>
                <c:pt idx="231">
                  <c:v>0.12826310676229657</c:v>
                </c:pt>
                <c:pt idx="232">
                  <c:v>0.11552678677219164</c:v>
                </c:pt>
                <c:pt idx="233">
                  <c:v>7.6665864777833548E-2</c:v>
                </c:pt>
                <c:pt idx="234">
                  <c:v>7.2716026062981332E-2</c:v>
                </c:pt>
                <c:pt idx="235">
                  <c:v>4.6914796263272995E-2</c:v>
                </c:pt>
                <c:pt idx="236">
                  <c:v>2.4782967221411267E-2</c:v>
                </c:pt>
                <c:pt idx="23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7C-4F68-B280-0C8646B7ECC4}"/>
            </c:ext>
          </c:extLst>
        </c:ser>
        <c:ser>
          <c:idx val="1"/>
          <c:order val="1"/>
          <c:tx>
            <c:strRef>
              <c:f>'مقایسه بازدهی امید با شاخص'!$AG$2</c:f>
              <c:strCache>
                <c:ptCount val="1"/>
                <c:pt idx="0">
                  <c:v>بازدهی  وامید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'مقایسه بازدهی امید با شاخص'!$A$26:$A$267</c:f>
              <c:strCache>
                <c:ptCount val="238"/>
                <c:pt idx="0">
                  <c:v>1399/12/30</c:v>
                </c:pt>
                <c:pt idx="1">
                  <c:v>1399/12/19</c:v>
                </c:pt>
                <c:pt idx="2">
                  <c:v>1399/12/18</c:v>
                </c:pt>
                <c:pt idx="3">
                  <c:v>1399/12/17</c:v>
                </c:pt>
                <c:pt idx="4">
                  <c:v>1399/12/16</c:v>
                </c:pt>
                <c:pt idx="5">
                  <c:v>1399/12/13</c:v>
                </c:pt>
                <c:pt idx="6">
                  <c:v>1399/12/12</c:v>
                </c:pt>
                <c:pt idx="7">
                  <c:v>1399/12/11</c:v>
                </c:pt>
                <c:pt idx="8">
                  <c:v>1399/12/10</c:v>
                </c:pt>
                <c:pt idx="9">
                  <c:v>1399/12/9</c:v>
                </c:pt>
                <c:pt idx="10">
                  <c:v>1399/12/6</c:v>
                </c:pt>
                <c:pt idx="11">
                  <c:v>1399/12/5</c:v>
                </c:pt>
                <c:pt idx="12">
                  <c:v>1399/12/4</c:v>
                </c:pt>
                <c:pt idx="13">
                  <c:v>1399/12/3</c:v>
                </c:pt>
                <c:pt idx="14">
                  <c:v>1399/12/2</c:v>
                </c:pt>
                <c:pt idx="15">
                  <c:v>1399/11/29</c:v>
                </c:pt>
                <c:pt idx="16">
                  <c:v>1399/11/28</c:v>
                </c:pt>
                <c:pt idx="17">
                  <c:v>1399/11/27</c:v>
                </c:pt>
                <c:pt idx="18">
                  <c:v>1399/11/26</c:v>
                </c:pt>
                <c:pt idx="19">
                  <c:v>1399/11/25</c:v>
                </c:pt>
                <c:pt idx="20">
                  <c:v>1399/11/21</c:v>
                </c:pt>
                <c:pt idx="21">
                  <c:v>1399/11/20</c:v>
                </c:pt>
                <c:pt idx="22">
                  <c:v>1399/11/19</c:v>
                </c:pt>
                <c:pt idx="23">
                  <c:v>1399/11/18</c:v>
                </c:pt>
                <c:pt idx="24">
                  <c:v>1399/11/15</c:v>
                </c:pt>
                <c:pt idx="25">
                  <c:v>1399/11/14</c:v>
                </c:pt>
                <c:pt idx="26">
                  <c:v>1399/11/13</c:v>
                </c:pt>
                <c:pt idx="27">
                  <c:v>1399/11/12</c:v>
                </c:pt>
                <c:pt idx="28">
                  <c:v>1399/11/11</c:v>
                </c:pt>
                <c:pt idx="29">
                  <c:v>1399/11/8</c:v>
                </c:pt>
                <c:pt idx="30">
                  <c:v>1399/11/7</c:v>
                </c:pt>
                <c:pt idx="31">
                  <c:v>1399/11/6</c:v>
                </c:pt>
                <c:pt idx="32">
                  <c:v>1399/11/5</c:v>
                </c:pt>
                <c:pt idx="33">
                  <c:v>1399/11/4</c:v>
                </c:pt>
                <c:pt idx="34">
                  <c:v>1399/11/1</c:v>
                </c:pt>
                <c:pt idx="35">
                  <c:v>1399/10/30</c:v>
                </c:pt>
                <c:pt idx="36">
                  <c:v>1399/10/29</c:v>
                </c:pt>
                <c:pt idx="37">
                  <c:v>1399/10/27</c:v>
                </c:pt>
                <c:pt idx="38">
                  <c:v>1399/10/24</c:v>
                </c:pt>
                <c:pt idx="39">
                  <c:v>1399/10/23</c:v>
                </c:pt>
                <c:pt idx="40">
                  <c:v>1399/10/22</c:v>
                </c:pt>
                <c:pt idx="41">
                  <c:v>1399/10/21</c:v>
                </c:pt>
                <c:pt idx="42">
                  <c:v>1399/10/20</c:v>
                </c:pt>
                <c:pt idx="43">
                  <c:v>1399/10/17</c:v>
                </c:pt>
                <c:pt idx="44">
                  <c:v>1399/10/16</c:v>
                </c:pt>
                <c:pt idx="45">
                  <c:v>1399/10/15</c:v>
                </c:pt>
                <c:pt idx="46">
                  <c:v>1399/10/14</c:v>
                </c:pt>
                <c:pt idx="47">
                  <c:v>1399/10/13</c:v>
                </c:pt>
                <c:pt idx="48">
                  <c:v>1399/10/10</c:v>
                </c:pt>
                <c:pt idx="49">
                  <c:v>1399/10/9</c:v>
                </c:pt>
                <c:pt idx="50">
                  <c:v>1399/10/8</c:v>
                </c:pt>
                <c:pt idx="51">
                  <c:v>1399/10/7</c:v>
                </c:pt>
                <c:pt idx="52">
                  <c:v>1399/10/6</c:v>
                </c:pt>
                <c:pt idx="53">
                  <c:v>1399/10/3</c:v>
                </c:pt>
                <c:pt idx="54">
                  <c:v>1399/10/2</c:v>
                </c:pt>
                <c:pt idx="55">
                  <c:v>1399/10/1</c:v>
                </c:pt>
                <c:pt idx="56">
                  <c:v>1399/9/30</c:v>
                </c:pt>
                <c:pt idx="57">
                  <c:v>1399/9/29</c:v>
                </c:pt>
                <c:pt idx="58">
                  <c:v>1399/9/26</c:v>
                </c:pt>
                <c:pt idx="59">
                  <c:v>1399/9/25</c:v>
                </c:pt>
                <c:pt idx="60">
                  <c:v>1399/9/24</c:v>
                </c:pt>
                <c:pt idx="61">
                  <c:v>1399/9/23</c:v>
                </c:pt>
                <c:pt idx="62">
                  <c:v>1399/9/22</c:v>
                </c:pt>
                <c:pt idx="63">
                  <c:v>1399/9/19</c:v>
                </c:pt>
                <c:pt idx="64">
                  <c:v>1399/9/18</c:v>
                </c:pt>
                <c:pt idx="65">
                  <c:v>1399/9/17</c:v>
                </c:pt>
                <c:pt idx="66">
                  <c:v>1399/9/16</c:v>
                </c:pt>
                <c:pt idx="67">
                  <c:v>1399/9/15</c:v>
                </c:pt>
                <c:pt idx="68">
                  <c:v>1399/9/12</c:v>
                </c:pt>
                <c:pt idx="69">
                  <c:v>1399/9/11</c:v>
                </c:pt>
                <c:pt idx="70">
                  <c:v>1399/9/10</c:v>
                </c:pt>
                <c:pt idx="71">
                  <c:v>1399/9/9</c:v>
                </c:pt>
                <c:pt idx="72">
                  <c:v>1399/9/8</c:v>
                </c:pt>
                <c:pt idx="73">
                  <c:v>1399/9/5</c:v>
                </c:pt>
                <c:pt idx="74">
                  <c:v>1399/9/4</c:v>
                </c:pt>
                <c:pt idx="75">
                  <c:v>1399/9/3</c:v>
                </c:pt>
                <c:pt idx="76">
                  <c:v>1399/9/2</c:v>
                </c:pt>
                <c:pt idx="77">
                  <c:v>1399/9/1</c:v>
                </c:pt>
                <c:pt idx="78">
                  <c:v>1399/8/28</c:v>
                </c:pt>
                <c:pt idx="79">
                  <c:v>1399/8/27</c:v>
                </c:pt>
                <c:pt idx="80">
                  <c:v>1399/8/26</c:v>
                </c:pt>
                <c:pt idx="81">
                  <c:v>1399/8/25</c:v>
                </c:pt>
                <c:pt idx="82">
                  <c:v>1399/8/24</c:v>
                </c:pt>
                <c:pt idx="83">
                  <c:v>1399/8/21</c:v>
                </c:pt>
                <c:pt idx="84">
                  <c:v>1399/8/20</c:v>
                </c:pt>
                <c:pt idx="85">
                  <c:v>1399/8/19</c:v>
                </c:pt>
                <c:pt idx="86">
                  <c:v>1399/8/18</c:v>
                </c:pt>
                <c:pt idx="87">
                  <c:v>1399/8/17</c:v>
                </c:pt>
                <c:pt idx="88">
                  <c:v>1399/8/14</c:v>
                </c:pt>
                <c:pt idx="89">
                  <c:v>1399/8/12</c:v>
                </c:pt>
                <c:pt idx="90">
                  <c:v>1399/8/11</c:v>
                </c:pt>
                <c:pt idx="91">
                  <c:v>1399/8/10</c:v>
                </c:pt>
                <c:pt idx="92">
                  <c:v>1399/8/7</c:v>
                </c:pt>
                <c:pt idx="93">
                  <c:v>1399/8/6</c:v>
                </c:pt>
                <c:pt idx="94">
                  <c:v>1399/8/5</c:v>
                </c:pt>
                <c:pt idx="95">
                  <c:v>1399/8/3</c:v>
                </c:pt>
                <c:pt idx="96">
                  <c:v>1399/7/30</c:v>
                </c:pt>
                <c:pt idx="97">
                  <c:v>1399/7/29</c:v>
                </c:pt>
                <c:pt idx="98">
                  <c:v>1399/7/28</c:v>
                </c:pt>
                <c:pt idx="99">
                  <c:v>1399/7/27</c:v>
                </c:pt>
                <c:pt idx="100">
                  <c:v>1399/7/23</c:v>
                </c:pt>
                <c:pt idx="101">
                  <c:v>1399/7/22</c:v>
                </c:pt>
                <c:pt idx="102">
                  <c:v>1399/7/21</c:v>
                </c:pt>
                <c:pt idx="103">
                  <c:v>1399/7/20</c:v>
                </c:pt>
                <c:pt idx="104">
                  <c:v>1399/7/19</c:v>
                </c:pt>
                <c:pt idx="105">
                  <c:v>1399/7/16</c:v>
                </c:pt>
                <c:pt idx="106">
                  <c:v>1399/7/15</c:v>
                </c:pt>
                <c:pt idx="107">
                  <c:v>1399/7/14</c:v>
                </c:pt>
                <c:pt idx="108">
                  <c:v>1399/7/13</c:v>
                </c:pt>
                <c:pt idx="109">
                  <c:v>1399/7/12</c:v>
                </c:pt>
                <c:pt idx="110">
                  <c:v>1399/7/9</c:v>
                </c:pt>
                <c:pt idx="111">
                  <c:v>1399/7/8</c:v>
                </c:pt>
                <c:pt idx="112">
                  <c:v>1399/7/7</c:v>
                </c:pt>
                <c:pt idx="113">
                  <c:v>1399/7/6</c:v>
                </c:pt>
                <c:pt idx="114">
                  <c:v>1399/7/5</c:v>
                </c:pt>
                <c:pt idx="115">
                  <c:v>1399/7/2</c:v>
                </c:pt>
                <c:pt idx="116">
                  <c:v>1399/7/1</c:v>
                </c:pt>
                <c:pt idx="117">
                  <c:v>1399/6/31</c:v>
                </c:pt>
                <c:pt idx="118">
                  <c:v>1399/6/30</c:v>
                </c:pt>
                <c:pt idx="119">
                  <c:v>1399/6/29</c:v>
                </c:pt>
                <c:pt idx="120">
                  <c:v>1399/6/26</c:v>
                </c:pt>
                <c:pt idx="121">
                  <c:v>1399/6/25</c:v>
                </c:pt>
                <c:pt idx="122">
                  <c:v>1399/6/24</c:v>
                </c:pt>
                <c:pt idx="123">
                  <c:v>1399/6/23</c:v>
                </c:pt>
                <c:pt idx="124">
                  <c:v>1399/6/22</c:v>
                </c:pt>
                <c:pt idx="125">
                  <c:v>1399/6/19</c:v>
                </c:pt>
                <c:pt idx="126">
                  <c:v>1399/6/18</c:v>
                </c:pt>
                <c:pt idx="127">
                  <c:v>1399/6/17</c:v>
                </c:pt>
                <c:pt idx="128">
                  <c:v>1399/6/16</c:v>
                </c:pt>
                <c:pt idx="129">
                  <c:v>1399/6/15</c:v>
                </c:pt>
                <c:pt idx="130">
                  <c:v>1399/6/12</c:v>
                </c:pt>
                <c:pt idx="131">
                  <c:v>1399/6/11</c:v>
                </c:pt>
                <c:pt idx="132">
                  <c:v>1399/6/10</c:v>
                </c:pt>
                <c:pt idx="133">
                  <c:v>1399/6/5</c:v>
                </c:pt>
                <c:pt idx="134">
                  <c:v>1399/6/4</c:v>
                </c:pt>
                <c:pt idx="135">
                  <c:v>1399/6/3</c:v>
                </c:pt>
                <c:pt idx="136">
                  <c:v>1399/6/2</c:v>
                </c:pt>
                <c:pt idx="137">
                  <c:v>1399/6/1</c:v>
                </c:pt>
                <c:pt idx="138">
                  <c:v>1399/5/29</c:v>
                </c:pt>
                <c:pt idx="139">
                  <c:v>1399/5/28</c:v>
                </c:pt>
                <c:pt idx="140">
                  <c:v>1399/5/27</c:v>
                </c:pt>
                <c:pt idx="141">
                  <c:v>1399/5/26</c:v>
                </c:pt>
                <c:pt idx="142">
                  <c:v>1399/5/25</c:v>
                </c:pt>
                <c:pt idx="143">
                  <c:v>1399/5/22</c:v>
                </c:pt>
                <c:pt idx="144">
                  <c:v>1399/5/21</c:v>
                </c:pt>
                <c:pt idx="145">
                  <c:v>1399/5/20</c:v>
                </c:pt>
                <c:pt idx="146">
                  <c:v>1399/5/19</c:v>
                </c:pt>
                <c:pt idx="147">
                  <c:v>1399/5/15</c:v>
                </c:pt>
                <c:pt idx="148">
                  <c:v>1399/5/14</c:v>
                </c:pt>
                <c:pt idx="149">
                  <c:v>1399/5/13</c:v>
                </c:pt>
                <c:pt idx="150">
                  <c:v>1399/5/12</c:v>
                </c:pt>
                <c:pt idx="151">
                  <c:v>1399/5/11</c:v>
                </c:pt>
                <c:pt idx="152">
                  <c:v>1399/5/8</c:v>
                </c:pt>
                <c:pt idx="153">
                  <c:v>1399/5/7</c:v>
                </c:pt>
                <c:pt idx="154">
                  <c:v>1399/5/6</c:v>
                </c:pt>
                <c:pt idx="155">
                  <c:v>1399/5/5</c:v>
                </c:pt>
                <c:pt idx="156">
                  <c:v>1399/5/4</c:v>
                </c:pt>
                <c:pt idx="157">
                  <c:v>1399/5/1</c:v>
                </c:pt>
                <c:pt idx="158">
                  <c:v>1399/4/31</c:v>
                </c:pt>
                <c:pt idx="159">
                  <c:v>1399/4/30</c:v>
                </c:pt>
                <c:pt idx="160">
                  <c:v>1399/4/29</c:v>
                </c:pt>
                <c:pt idx="161">
                  <c:v>1399/4/28</c:v>
                </c:pt>
                <c:pt idx="162">
                  <c:v>1399/4/25</c:v>
                </c:pt>
                <c:pt idx="163">
                  <c:v>1399/4/24</c:v>
                </c:pt>
                <c:pt idx="164">
                  <c:v>1399/4/23</c:v>
                </c:pt>
                <c:pt idx="165">
                  <c:v>1399/4/22</c:v>
                </c:pt>
                <c:pt idx="166">
                  <c:v>1399/4/21</c:v>
                </c:pt>
                <c:pt idx="167">
                  <c:v>1399/4/18</c:v>
                </c:pt>
                <c:pt idx="168">
                  <c:v>1399/4/17</c:v>
                </c:pt>
                <c:pt idx="169">
                  <c:v>1399/4/16</c:v>
                </c:pt>
                <c:pt idx="170">
                  <c:v>1399/4/15</c:v>
                </c:pt>
                <c:pt idx="171">
                  <c:v>1399/4/14</c:v>
                </c:pt>
                <c:pt idx="172">
                  <c:v>1399/4/11</c:v>
                </c:pt>
                <c:pt idx="173">
                  <c:v>1399/4/10</c:v>
                </c:pt>
                <c:pt idx="174">
                  <c:v>1399/4/9</c:v>
                </c:pt>
                <c:pt idx="175">
                  <c:v>1399/4/8</c:v>
                </c:pt>
                <c:pt idx="176">
                  <c:v>1399/4/7</c:v>
                </c:pt>
                <c:pt idx="177">
                  <c:v>1399/4/4</c:v>
                </c:pt>
                <c:pt idx="178">
                  <c:v>1399/4/3</c:v>
                </c:pt>
                <c:pt idx="179">
                  <c:v>1399/4/2</c:v>
                </c:pt>
                <c:pt idx="180">
                  <c:v>1399/4/1</c:v>
                </c:pt>
                <c:pt idx="181">
                  <c:v>1399/3/31</c:v>
                </c:pt>
                <c:pt idx="182">
                  <c:v>1399/3/27</c:v>
                </c:pt>
                <c:pt idx="183">
                  <c:v>1399/3/26</c:v>
                </c:pt>
                <c:pt idx="184">
                  <c:v>1399/3/25</c:v>
                </c:pt>
                <c:pt idx="185">
                  <c:v>1399/3/24</c:v>
                </c:pt>
                <c:pt idx="186">
                  <c:v>1399/3/21</c:v>
                </c:pt>
                <c:pt idx="187">
                  <c:v>1399/3/20</c:v>
                </c:pt>
                <c:pt idx="188">
                  <c:v>1399/3/19</c:v>
                </c:pt>
                <c:pt idx="189">
                  <c:v>1399/3/18</c:v>
                </c:pt>
                <c:pt idx="190">
                  <c:v>1399/3/17</c:v>
                </c:pt>
                <c:pt idx="191">
                  <c:v>1399/3/13</c:v>
                </c:pt>
                <c:pt idx="192">
                  <c:v>1399/3/12</c:v>
                </c:pt>
                <c:pt idx="193">
                  <c:v>1399/3/11</c:v>
                </c:pt>
                <c:pt idx="194">
                  <c:v>1399/3/10</c:v>
                </c:pt>
                <c:pt idx="195">
                  <c:v>1399/3/7</c:v>
                </c:pt>
                <c:pt idx="196">
                  <c:v>1399/3/6</c:v>
                </c:pt>
                <c:pt idx="197">
                  <c:v>1399/3/3</c:v>
                </c:pt>
                <c:pt idx="198">
                  <c:v>1399/2/31</c:v>
                </c:pt>
                <c:pt idx="199">
                  <c:v>1399/2/30</c:v>
                </c:pt>
                <c:pt idx="200">
                  <c:v>1399/2/29</c:v>
                </c:pt>
                <c:pt idx="201">
                  <c:v>1399/2/28</c:v>
                </c:pt>
                <c:pt idx="202">
                  <c:v>1399/2/27</c:v>
                </c:pt>
                <c:pt idx="203">
                  <c:v>1399/2/24</c:v>
                </c:pt>
                <c:pt idx="204">
                  <c:v>1399/2/23</c:v>
                </c:pt>
                <c:pt idx="205">
                  <c:v>1399/2/22</c:v>
                </c:pt>
                <c:pt idx="206">
                  <c:v>1399/2/21</c:v>
                </c:pt>
                <c:pt idx="207">
                  <c:v>1399/2/20</c:v>
                </c:pt>
                <c:pt idx="208">
                  <c:v>1399/2/17</c:v>
                </c:pt>
                <c:pt idx="209">
                  <c:v>1399/2/16</c:v>
                </c:pt>
                <c:pt idx="210">
                  <c:v>1399/2/15</c:v>
                </c:pt>
                <c:pt idx="211">
                  <c:v>1399/2/14</c:v>
                </c:pt>
                <c:pt idx="212">
                  <c:v>1399/2/13</c:v>
                </c:pt>
                <c:pt idx="213">
                  <c:v>1399/2/10</c:v>
                </c:pt>
                <c:pt idx="214">
                  <c:v>1399/2/9</c:v>
                </c:pt>
                <c:pt idx="215">
                  <c:v>1399/2/8</c:v>
                </c:pt>
                <c:pt idx="216">
                  <c:v>1399/2/7</c:v>
                </c:pt>
                <c:pt idx="217">
                  <c:v>1399/2/6</c:v>
                </c:pt>
                <c:pt idx="218">
                  <c:v>1399/2/3</c:v>
                </c:pt>
                <c:pt idx="219">
                  <c:v>1399/2/2</c:v>
                </c:pt>
                <c:pt idx="220">
                  <c:v>1399/2/1</c:v>
                </c:pt>
                <c:pt idx="221">
                  <c:v>1399/1/31</c:v>
                </c:pt>
                <c:pt idx="222">
                  <c:v>1399/1/30</c:v>
                </c:pt>
                <c:pt idx="223">
                  <c:v>1399/1/27</c:v>
                </c:pt>
                <c:pt idx="224">
                  <c:v>1399/1/26</c:v>
                </c:pt>
                <c:pt idx="225">
                  <c:v>1399/1/25</c:v>
                </c:pt>
                <c:pt idx="226">
                  <c:v>1399/1/24</c:v>
                </c:pt>
                <c:pt idx="227">
                  <c:v>1399/1/23</c:v>
                </c:pt>
                <c:pt idx="228">
                  <c:v>1399/1/20</c:v>
                </c:pt>
                <c:pt idx="229">
                  <c:v>1399/1/19</c:v>
                </c:pt>
                <c:pt idx="230">
                  <c:v>1399/1/18</c:v>
                </c:pt>
                <c:pt idx="231">
                  <c:v>1399/1/17</c:v>
                </c:pt>
                <c:pt idx="232">
                  <c:v>1399/1/16</c:v>
                </c:pt>
                <c:pt idx="233">
                  <c:v>1399/1/11</c:v>
                </c:pt>
                <c:pt idx="234">
                  <c:v>1399/1/10</c:v>
                </c:pt>
                <c:pt idx="235">
                  <c:v>1399/1/9</c:v>
                </c:pt>
                <c:pt idx="236">
                  <c:v>1399/1/6</c:v>
                </c:pt>
                <c:pt idx="237">
                  <c:v>1399/1/5</c:v>
                </c:pt>
              </c:strCache>
            </c:strRef>
          </c:cat>
          <c:val>
            <c:numRef>
              <c:f>'مقایسه بازدهی امید با شاخص'!$AG$25:$AG$247</c:f>
              <c:numCache>
                <c:formatCode>0%</c:formatCode>
                <c:ptCount val="223"/>
                <c:pt idx="0">
                  <c:v>2.3175743249386307</c:v>
                </c:pt>
                <c:pt idx="1">
                  <c:v>2.298481680152741</c:v>
                </c:pt>
                <c:pt idx="2">
                  <c:v>2.3521229202654785</c:v>
                </c:pt>
                <c:pt idx="3">
                  <c:v>2.3539412673879445</c:v>
                </c:pt>
                <c:pt idx="4">
                  <c:v>2.3621238294390401</c:v>
                </c:pt>
                <c:pt idx="5">
                  <c:v>2.3821256477861623</c:v>
                </c:pt>
                <c:pt idx="6">
                  <c:v>2.3903082098372579</c:v>
                </c:pt>
                <c:pt idx="7">
                  <c:v>2.394854077643422</c:v>
                </c:pt>
                <c:pt idx="8">
                  <c:v>2.400309119010819</c:v>
                </c:pt>
                <c:pt idx="9">
                  <c:v>2.406673333939449</c:v>
                </c:pt>
                <c:pt idx="10">
                  <c:v>2.4284934994090372</c:v>
                </c:pt>
                <c:pt idx="11">
                  <c:v>2.4384944085825984</c:v>
                </c:pt>
                <c:pt idx="12">
                  <c:v>2.4494044913173925</c:v>
                </c:pt>
                <c:pt idx="13">
                  <c:v>2.4503136648786255</c:v>
                </c:pt>
                <c:pt idx="14">
                  <c:v>2.4466769706336939</c:v>
                </c:pt>
                <c:pt idx="15">
                  <c:v>2.4557687062460225</c:v>
                </c:pt>
                <c:pt idx="16">
                  <c:v>2.4703154832257477</c:v>
                </c:pt>
                <c:pt idx="17">
                  <c:v>2.4812255659605418</c:v>
                </c:pt>
                <c:pt idx="18">
                  <c:v>2.456677879807255</c:v>
                </c:pt>
                <c:pt idx="19">
                  <c:v>2.452132012001091</c:v>
                </c:pt>
                <c:pt idx="20">
                  <c:v>2.4475861441949269</c:v>
                </c:pt>
                <c:pt idx="21">
                  <c:v>2.5266842440221837</c:v>
                </c:pt>
                <c:pt idx="22">
                  <c:v>2.5457768888080734</c:v>
                </c:pt>
                <c:pt idx="23">
                  <c:v>2.6076006909719065</c:v>
                </c:pt>
                <c:pt idx="24">
                  <c:v>2.6739703609419037</c:v>
                </c:pt>
                <c:pt idx="25">
                  <c:v>2.6230566415128647</c:v>
                </c:pt>
                <c:pt idx="26">
                  <c:v>2.655786889717247</c:v>
                </c:pt>
                <c:pt idx="27">
                  <c:v>2.6530593690335484</c:v>
                </c:pt>
                <c:pt idx="28">
                  <c:v>2.6276025093190292</c:v>
                </c:pt>
                <c:pt idx="29">
                  <c:v>2.6585144104009455</c:v>
                </c:pt>
                <c:pt idx="30">
                  <c:v>2.654877716156014</c:v>
                </c:pt>
                <c:pt idx="31">
                  <c:v>2.707609782707519</c:v>
                </c:pt>
                <c:pt idx="32">
                  <c:v>2.7412492044731338</c:v>
                </c:pt>
                <c:pt idx="33">
                  <c:v>2.7012455677788889</c:v>
                </c:pt>
                <c:pt idx="34">
                  <c:v>2.6466951541049188</c:v>
                </c:pt>
                <c:pt idx="35">
                  <c:v>2.6712428402582051</c:v>
                </c:pt>
                <c:pt idx="36">
                  <c:v>2.7230657332484771</c:v>
                </c:pt>
                <c:pt idx="37">
                  <c:v>2.7357941631057368</c:v>
                </c:pt>
                <c:pt idx="38">
                  <c:v>2.7376125102282027</c:v>
                </c:pt>
                <c:pt idx="39">
                  <c:v>2.7321574688608057</c:v>
                </c:pt>
                <c:pt idx="40">
                  <c:v>2.6966996999727249</c:v>
                </c:pt>
                <c:pt idx="41">
                  <c:v>2.6876079643603963</c:v>
                </c:pt>
                <c:pt idx="42">
                  <c:v>2.7148831711973815</c:v>
                </c:pt>
                <c:pt idx="43">
                  <c:v>2.6848804436766978</c:v>
                </c:pt>
                <c:pt idx="44">
                  <c:v>2.6139649059005365</c:v>
                </c:pt>
                <c:pt idx="45">
                  <c:v>2.5930539139921813</c:v>
                </c:pt>
                <c:pt idx="46">
                  <c:v>2.6012364760432765</c:v>
                </c:pt>
                <c:pt idx="47">
                  <c:v>2.5257750704609512</c:v>
                </c:pt>
                <c:pt idx="48">
                  <c:v>2.5730520956450587</c:v>
                </c:pt>
                <c:pt idx="49">
                  <c:v>2.5485044094917719</c:v>
                </c:pt>
                <c:pt idx="50">
                  <c:v>2.5330484589508138</c:v>
                </c:pt>
                <c:pt idx="51">
                  <c:v>2.5266842440221837</c:v>
                </c:pt>
                <c:pt idx="52">
                  <c:v>2.50940994635876</c:v>
                </c:pt>
                <c:pt idx="53">
                  <c:v>2.4312210200927358</c:v>
                </c:pt>
                <c:pt idx="54">
                  <c:v>2.4912264751341029</c:v>
                </c:pt>
                <c:pt idx="55">
                  <c:v>2.4903173015728703</c:v>
                </c:pt>
                <c:pt idx="56">
                  <c:v>2.458496226929721</c:v>
                </c:pt>
                <c:pt idx="57">
                  <c:v>2.4612237476134196</c:v>
                </c:pt>
                <c:pt idx="58">
                  <c:v>2.5430493681243749</c:v>
                </c:pt>
                <c:pt idx="59">
                  <c:v>2.6357850713701247</c:v>
                </c:pt>
                <c:pt idx="60">
                  <c:v>2.6421492862987543</c:v>
                </c:pt>
                <c:pt idx="61">
                  <c:v>2.6012364760432765</c:v>
                </c:pt>
                <c:pt idx="62">
                  <c:v>2.605782343849441</c:v>
                </c:pt>
                <c:pt idx="63">
                  <c:v>2.5457768888080734</c:v>
                </c:pt>
                <c:pt idx="64">
                  <c:v>2.6512410219110829</c:v>
                </c:pt>
                <c:pt idx="65">
                  <c:v>2.5966906082371124</c:v>
                </c:pt>
                <c:pt idx="66">
                  <c:v>2.50940994635876</c:v>
                </c:pt>
                <c:pt idx="67">
                  <c:v>2.5275934175834167</c:v>
                </c:pt>
                <c:pt idx="68">
                  <c:v>2.5266842440221837</c:v>
                </c:pt>
                <c:pt idx="69">
                  <c:v>2.4503136648786255</c:v>
                </c:pt>
                <c:pt idx="70">
                  <c:v>2.4484953177561595</c:v>
                </c:pt>
                <c:pt idx="71">
                  <c:v>2.4539503591235565</c:v>
                </c:pt>
                <c:pt idx="72">
                  <c:v>2.451222838439858</c:v>
                </c:pt>
                <c:pt idx="73">
                  <c:v>2.611237385216838</c:v>
                </c:pt>
                <c:pt idx="74">
                  <c:v>2.5775979634512227</c:v>
                </c:pt>
                <c:pt idx="75">
                  <c:v>2.553050277297936</c:v>
                </c:pt>
                <c:pt idx="76">
                  <c:v>2.3875806891535594</c:v>
                </c:pt>
                <c:pt idx="77">
                  <c:v>2.3030275479589055</c:v>
                </c:pt>
                <c:pt idx="78">
                  <c:v>2.2766615146831528</c:v>
                </c:pt>
                <c:pt idx="79">
                  <c:v>2.2666606055095917</c:v>
                </c:pt>
                <c:pt idx="80">
                  <c:v>2.2539321756523321</c:v>
                </c:pt>
                <c:pt idx="81">
                  <c:v>2.2184744067642512</c:v>
                </c:pt>
                <c:pt idx="82">
                  <c:v>2.2175652332030182</c:v>
                </c:pt>
                <c:pt idx="83">
                  <c:v>2.3284844076734248</c:v>
                </c:pt>
                <c:pt idx="84">
                  <c:v>2.3303027547958903</c:v>
                </c:pt>
                <c:pt idx="85">
                  <c:v>2.3312119283571233</c:v>
                </c:pt>
                <c:pt idx="86">
                  <c:v>2.3430311846531504</c:v>
                </c:pt>
                <c:pt idx="87">
                  <c:v>2.2048368033457586</c:v>
                </c:pt>
                <c:pt idx="88">
                  <c:v>2.2139285389580872</c:v>
                </c:pt>
                <c:pt idx="89">
                  <c:v>2.2248386216928813</c:v>
                </c:pt>
                <c:pt idx="90">
                  <c:v>2.1948358941721975</c:v>
                </c:pt>
                <c:pt idx="91">
                  <c:v>2.1875625056823349</c:v>
                </c:pt>
                <c:pt idx="92">
                  <c:v>2.3521229202654785</c:v>
                </c:pt>
                <c:pt idx="93">
                  <c:v>2.4630420947358851</c:v>
                </c:pt>
                <c:pt idx="94">
                  <c:v>2.5275934175834167</c:v>
                </c:pt>
                <c:pt idx="95">
                  <c:v>2.610328211655605</c:v>
                </c:pt>
                <c:pt idx="96">
                  <c:v>2.6257841621965632</c:v>
                </c:pt>
                <c:pt idx="97">
                  <c:v>2.7185198654423131</c:v>
                </c:pt>
                <c:pt idx="98">
                  <c:v>2.7912537503409403</c:v>
                </c:pt>
                <c:pt idx="99">
                  <c:v>2.8539867260660059</c:v>
                </c:pt>
                <c:pt idx="100">
                  <c:v>2.9094463133012094</c:v>
                </c:pt>
                <c:pt idx="101">
                  <c:v>2.9312664787707972</c:v>
                </c:pt>
                <c:pt idx="102">
                  <c:v>2.916719701791072</c:v>
                </c:pt>
                <c:pt idx="103">
                  <c:v>2.9576325120465499</c:v>
                </c:pt>
                <c:pt idx="104">
                  <c:v>2.9385398672606602</c:v>
                </c:pt>
                <c:pt idx="105">
                  <c:v>2.9230839167197016</c:v>
                </c:pt>
                <c:pt idx="106">
                  <c:v>2.9612692062914809</c:v>
                </c:pt>
                <c:pt idx="107">
                  <c:v>2.968542594781344</c:v>
                </c:pt>
                <c:pt idx="108">
                  <c:v>2.7867078825347757</c:v>
                </c:pt>
                <c:pt idx="109">
                  <c:v>2.8558050731884719</c:v>
                </c:pt>
                <c:pt idx="110">
                  <c:v>2.8812619329029912</c:v>
                </c:pt>
                <c:pt idx="111">
                  <c:v>3.0212746613328481</c:v>
                </c:pt>
                <c:pt idx="112">
                  <c:v>3.1394672242931172</c:v>
                </c:pt>
                <c:pt idx="113">
                  <c:v>3.1140103645785979</c:v>
                </c:pt>
                <c:pt idx="114">
                  <c:v>2.9803618510773706</c:v>
                </c:pt>
                <c:pt idx="115">
                  <c:v>2.8721701972906626</c:v>
                </c:pt>
                <c:pt idx="116">
                  <c:v>3.0267297027002451</c:v>
                </c:pt>
                <c:pt idx="117">
                  <c:v>3.0712792072006545</c:v>
                </c:pt>
                <c:pt idx="118">
                  <c:v>3.1412855714155832</c:v>
                </c:pt>
                <c:pt idx="119">
                  <c:v>3.1940176379670877</c:v>
                </c:pt>
                <c:pt idx="120">
                  <c:v>3.023093008455314</c:v>
                </c:pt>
                <c:pt idx="121">
                  <c:v>2.8858078007091552</c:v>
                </c:pt>
                <c:pt idx="122">
                  <c:v>2.9330848258932631</c:v>
                </c:pt>
                <c:pt idx="123">
                  <c:v>2.7585235021365579</c:v>
                </c:pt>
                <c:pt idx="124">
                  <c:v>2.7303391217383397</c:v>
                </c:pt>
                <c:pt idx="125">
                  <c:v>2.8921720156377853</c:v>
                </c:pt>
                <c:pt idx="126">
                  <c:v>2.9830893717610691</c:v>
                </c:pt>
                <c:pt idx="127">
                  <c:v>2.9303573052095646</c:v>
                </c:pt>
                <c:pt idx="128">
                  <c:v>2.814892262932994</c:v>
                </c:pt>
                <c:pt idx="129">
                  <c:v>2.8367124284025822</c:v>
                </c:pt>
                <c:pt idx="130">
                  <c:v>2.9358123465769617</c:v>
                </c:pt>
                <c:pt idx="131">
                  <c:v>2.8448949904536778</c:v>
                </c:pt>
                <c:pt idx="132">
                  <c:v>2.6639694517683425</c:v>
                </c:pt>
                <c:pt idx="133">
                  <c:v>2.4921356486953359</c:v>
                </c:pt>
                <c:pt idx="134">
                  <c:v>2.5385035003182108</c:v>
                </c:pt>
                <c:pt idx="135">
                  <c:v>2.6939721792890263</c:v>
                </c:pt>
                <c:pt idx="136">
                  <c:v>2.8694426766069641</c:v>
                </c:pt>
                <c:pt idx="137">
                  <c:v>3.0703700336394215</c:v>
                </c:pt>
                <c:pt idx="138">
                  <c:v>3.2485680516410582</c:v>
                </c:pt>
                <c:pt idx="139">
                  <c:v>3.22674788617147</c:v>
                </c:pt>
                <c:pt idx="140">
                  <c:v>3.4467678879898171</c:v>
                </c:pt>
                <c:pt idx="141">
                  <c:v>3.6776979725429584</c:v>
                </c:pt>
                <c:pt idx="142">
                  <c:v>3.7695245022274753</c:v>
                </c:pt>
                <c:pt idx="143">
                  <c:v>3.8304391308300758</c:v>
                </c:pt>
                <c:pt idx="144">
                  <c:v>3.6731521047367943</c:v>
                </c:pt>
                <c:pt idx="145">
                  <c:v>3.4794981361941995</c:v>
                </c:pt>
                <c:pt idx="146">
                  <c:v>3.4213110282752979</c:v>
                </c:pt>
                <c:pt idx="147">
                  <c:v>3.3703973088462584</c:v>
                </c:pt>
                <c:pt idx="148">
                  <c:v>3.3567597054277662</c:v>
                </c:pt>
                <c:pt idx="149">
                  <c:v>3.1576506955177743</c:v>
                </c:pt>
                <c:pt idx="150">
                  <c:v>2.9630875534139469</c:v>
                </c:pt>
                <c:pt idx="151">
                  <c:v>2.9894535866896992</c:v>
                </c:pt>
                <c:pt idx="152">
                  <c:v>2.922174743158469</c:v>
                </c:pt>
                <c:pt idx="153">
                  <c:v>2.9849077188835347</c:v>
                </c:pt>
                <c:pt idx="154">
                  <c:v>2.8176197836166925</c:v>
                </c:pt>
                <c:pt idx="155">
                  <c:v>2.6394217656150558</c:v>
                </c:pt>
                <c:pt idx="156">
                  <c:v>2.6530593690335484</c:v>
                </c:pt>
                <c:pt idx="157">
                  <c:v>2.8103463951268299</c:v>
                </c:pt>
                <c:pt idx="158">
                  <c:v>2.6385125920538233</c:v>
                </c:pt>
                <c:pt idx="159">
                  <c:v>2.4675879625420492</c:v>
                </c:pt>
                <c:pt idx="160">
                  <c:v>2.5848713519410857</c:v>
                </c:pt>
                <c:pt idx="161">
                  <c:v>2.7667060641876535</c:v>
                </c:pt>
                <c:pt idx="162">
                  <c:v>2.9621783798527139</c:v>
                </c:pt>
                <c:pt idx="163">
                  <c:v>3.1658332575688695</c:v>
                </c:pt>
                <c:pt idx="164">
                  <c:v>3.1131011910173649</c:v>
                </c:pt>
                <c:pt idx="165">
                  <c:v>3.3185744158559869</c:v>
                </c:pt>
                <c:pt idx="166">
                  <c:v>3.3340303663969451</c:v>
                </c:pt>
                <c:pt idx="167">
                  <c:v>3.1431039185380492</c:v>
                </c:pt>
                <c:pt idx="168">
                  <c:v>2.9485407764342213</c:v>
                </c:pt>
                <c:pt idx="169">
                  <c:v>2.7867078825347757</c:v>
                </c:pt>
                <c:pt idx="170">
                  <c:v>2.6430584598599873</c:v>
                </c:pt>
                <c:pt idx="171">
                  <c:v>2.4721338303482137</c:v>
                </c:pt>
                <c:pt idx="172">
                  <c:v>2.3093917628875351</c:v>
                </c:pt>
                <c:pt idx="173">
                  <c:v>2.452132012001091</c:v>
                </c:pt>
                <c:pt idx="174">
                  <c:v>2.4284934994090372</c:v>
                </c:pt>
                <c:pt idx="175">
                  <c:v>2.2793890353668513</c:v>
                </c:pt>
                <c:pt idx="176">
                  <c:v>2.1784707700700063</c:v>
                </c:pt>
                <c:pt idx="177">
                  <c:v>2.040276388762615</c:v>
                </c:pt>
                <c:pt idx="178">
                  <c:v>1.9093553959450857</c:v>
                </c:pt>
                <c:pt idx="179">
                  <c:v>1.9129920901900173</c:v>
                </c:pt>
                <c:pt idx="180">
                  <c:v>1.8420765524138556</c:v>
                </c:pt>
                <c:pt idx="181">
                  <c:v>1.8211655605055004</c:v>
                </c:pt>
                <c:pt idx="182">
                  <c:v>1.8529866351486497</c:v>
                </c:pt>
                <c:pt idx="183">
                  <c:v>1.989362669333576</c:v>
                </c:pt>
                <c:pt idx="184">
                  <c:v>1.8500772797527048</c:v>
                </c:pt>
                <c:pt idx="185">
                  <c:v>1.7400672788435312</c:v>
                </c:pt>
                <c:pt idx="186">
                  <c:v>1.6127829802709339</c:v>
                </c:pt>
                <c:pt idx="187">
                  <c:v>1.4908628057096101</c:v>
                </c:pt>
                <c:pt idx="188">
                  <c:v>1.3744885898718064</c:v>
                </c:pt>
                <c:pt idx="189">
                  <c:v>1.2636603327575235</c:v>
                </c:pt>
                <c:pt idx="190">
                  <c:v>1.1842894808618967</c:v>
                </c:pt>
                <c:pt idx="191">
                  <c:v>1.140285480498227</c:v>
                </c:pt>
                <c:pt idx="192">
                  <c:v>1.1653786707882534</c:v>
                </c:pt>
                <c:pt idx="193">
                  <c:v>1.0739158105282298</c:v>
                </c:pt>
                <c:pt idx="194">
                  <c:v>0.96636057823438493</c:v>
                </c:pt>
                <c:pt idx="195">
                  <c:v>0.87407946176925178</c:v>
                </c:pt>
                <c:pt idx="196">
                  <c:v>0.8337121556505136</c:v>
                </c:pt>
                <c:pt idx="197">
                  <c:v>0.7530684607691609</c:v>
                </c:pt>
                <c:pt idx="198">
                  <c:v>0.67324302209291753</c:v>
                </c:pt>
                <c:pt idx="199">
                  <c:v>0.59487226111464686</c:v>
                </c:pt>
                <c:pt idx="200">
                  <c:v>0.52732066551504686</c:v>
                </c:pt>
                <c:pt idx="201">
                  <c:v>0.45640512773888542</c:v>
                </c:pt>
                <c:pt idx="202">
                  <c:v>0.38839894535866892</c:v>
                </c:pt>
                <c:pt idx="203">
                  <c:v>0.32366578779889088</c:v>
                </c:pt>
                <c:pt idx="204">
                  <c:v>0.31839258114374025</c:v>
                </c:pt>
                <c:pt idx="205">
                  <c:v>0.31366487862532955</c:v>
                </c:pt>
                <c:pt idx="206">
                  <c:v>0.26947904354941365</c:v>
                </c:pt>
                <c:pt idx="207">
                  <c:v>0.26338758068915347</c:v>
                </c:pt>
                <c:pt idx="208">
                  <c:v>0.2582962087462497</c:v>
                </c:pt>
                <c:pt idx="209">
                  <c:v>0.25420492772070191</c:v>
                </c:pt>
                <c:pt idx="210">
                  <c:v>0.24465860532775707</c:v>
                </c:pt>
                <c:pt idx="211">
                  <c:v>0.22792981180107286</c:v>
                </c:pt>
                <c:pt idx="212">
                  <c:v>0.22356577870715522</c:v>
                </c:pt>
                <c:pt idx="213">
                  <c:v>0.21911082825711437</c:v>
                </c:pt>
                <c:pt idx="214">
                  <c:v>0.18492590235475959</c:v>
                </c:pt>
                <c:pt idx="215">
                  <c:v>0.17965269569960896</c:v>
                </c:pt>
                <c:pt idx="216">
                  <c:v>0.17510682789344489</c:v>
                </c:pt>
                <c:pt idx="217">
                  <c:v>0.16965178652604784</c:v>
                </c:pt>
                <c:pt idx="218">
                  <c:v>0.14374034003091185</c:v>
                </c:pt>
                <c:pt idx="219">
                  <c:v>0.11146467860714604</c:v>
                </c:pt>
                <c:pt idx="220">
                  <c:v>9.9554504954995959E-2</c:v>
                </c:pt>
                <c:pt idx="221">
                  <c:v>8.9371761069188205E-2</c:v>
                </c:pt>
                <c:pt idx="222">
                  <c:v>7.1461041912901146E-2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7C-4F68-B280-0C8646B7EC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7422783"/>
        <c:axId val="887426527"/>
      </c:lineChart>
      <c:catAx>
        <c:axId val="887422783"/>
        <c:scaling>
          <c:orientation val="maxMin"/>
        </c:scaling>
        <c:delete val="0"/>
        <c:axPos val="t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887426527"/>
        <c:crosses val="max"/>
        <c:auto val="1"/>
        <c:lblAlgn val="ctr"/>
        <c:lblOffset val="100"/>
        <c:noMultiLvlLbl val="0"/>
      </c:catAx>
      <c:valAx>
        <c:axId val="887426527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887422783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254214393638827E-2"/>
          <c:y val="0.23469989274486683"/>
          <c:w val="0.12821274182759976"/>
          <c:h val="0.190659860175334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min_nazanin Bold" pitchFamily="2" charset="0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10409814611758E-2"/>
          <c:y val="2.3497161982428644E-2"/>
          <c:w val="0.93548959018538824"/>
          <c:h val="0.86196956546173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'بازدهی شرکت های همگروه'!$Y$10</c:f>
              <c:strCache>
                <c:ptCount val="1"/>
                <c:pt idx="0">
                  <c:v>بازدهی یکساله منتهی به99/10/30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BD5-4C93-97BE-7D5FC9371677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F9-4497-8E93-002366C587A7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F9-4497-8E93-002366C587A7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F9-4497-8E93-002366C587A7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F9-4497-8E93-002366C587A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383%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BD5-4C93-97BE-7D5FC93716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Zr" pitchFamily="2" charset="2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'بازدهی شرکت های همگروه'!$X$11:$X$15</c:f>
              <c:strCache>
                <c:ptCount val="5"/>
                <c:pt idx="0">
                  <c:v>گروه مدیریت سرمایه‌گذاری امید</c:v>
                </c:pt>
                <c:pt idx="1">
                  <c:v>صندوق بازنشستگی کشوری</c:v>
                </c:pt>
                <c:pt idx="2">
                  <c:v>سرمایه گذاری غدیر</c:v>
                </c:pt>
                <c:pt idx="3">
                  <c:v>سرمایه‌گذاری معادن و فلزات</c:v>
                </c:pt>
                <c:pt idx="4">
                  <c:v>سرمایه‌گذاری گروه توسعه ملی </c:v>
                </c:pt>
              </c:strCache>
            </c:strRef>
          </c:cat>
          <c:val>
            <c:numRef>
              <c:f>'بازدهی شرکت های همگروه'!$Y$11:$Y$15</c:f>
              <c:numCache>
                <c:formatCode>0%</c:formatCode>
                <c:ptCount val="5"/>
                <c:pt idx="0">
                  <c:v>3.861647895672792</c:v>
                </c:pt>
                <c:pt idx="1">
                  <c:v>1.5478702618210238</c:v>
                </c:pt>
                <c:pt idx="2">
                  <c:v>1.4786115864091909</c:v>
                </c:pt>
                <c:pt idx="3">
                  <c:v>1.4438475147430498</c:v>
                </c:pt>
                <c:pt idx="4">
                  <c:v>1.3017146662227403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0F9-4497-8E93-002366C58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686543"/>
        <c:axId val="147623343"/>
      </c:barChart>
      <c:catAx>
        <c:axId val="18668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47623343"/>
        <c:crosses val="autoZero"/>
        <c:auto val="1"/>
        <c:lblAlgn val="ctr"/>
        <c:lblOffset val="100"/>
        <c:noMultiLvlLbl val="0"/>
      </c:catAx>
      <c:valAx>
        <c:axId val="147623343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Zr" pitchFamily="2" charset="2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1866865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Zr" pitchFamily="2" charset="2"/>
          <a:cs typeface="B Nazanin" panose="00000400000000000000" pitchFamily="2" charset="-78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'بازدهی شرکت های هم گروه و موازی'!$E$17</c:f>
              <c:strCache>
                <c:ptCount val="1"/>
                <c:pt idx="0">
                  <c:v>از تاریخ 97/11/01 تا 98/10/30 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48-4117-A9C6-F4FB4477DCC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%383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A48-4117-A9C6-F4FB4477DCC5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min_nazanin Bold" pitchFamily="2" charset="0"/>
                        <a:ea typeface="+mn-ea"/>
                        <a:cs typeface="B Nazanin" panose="00000400000000000000" pitchFamily="2" charset="-78"/>
                      </a:defRPr>
                    </a:pPr>
                    <a:r>
                      <a:rPr lang="en-US" b="1" dirty="0" smtClean="0"/>
                      <a:t>181%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77CF-4C99-BCFC-A98D04A790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min_nazanin Bold" pitchFamily="2" charset="0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'بازدهی شرکت های هم گروه و موازی'!$D$39:$D$43</c:f>
              <c:strCache>
                <c:ptCount val="5"/>
                <c:pt idx="0">
                  <c:v>گروه مدیریت سرمایه‌گذاری امید</c:v>
                </c:pt>
                <c:pt idx="1">
                  <c:v>شاخص بورس </c:v>
                </c:pt>
                <c:pt idx="2">
                  <c:v>سکه  </c:v>
                </c:pt>
                <c:pt idx="3">
                  <c:v>مسکن</c:v>
                </c:pt>
                <c:pt idx="4">
                  <c:v>دلار</c:v>
                </c:pt>
              </c:strCache>
            </c:strRef>
          </c:cat>
          <c:val>
            <c:numRef>
              <c:f>'بازدهی شرکت های هم گروه و موازی'!$E$39:$E$43</c:f>
              <c:numCache>
                <c:formatCode>0%</c:formatCode>
                <c:ptCount val="5"/>
                <c:pt idx="0">
                  <c:v>3.861647895672792</c:v>
                </c:pt>
                <c:pt idx="1">
                  <c:v>1.8957802087324032</c:v>
                </c:pt>
                <c:pt idx="2">
                  <c:v>1.0943434755973045</c:v>
                </c:pt>
                <c:pt idx="3">
                  <c:v>0.98318500119486418</c:v>
                </c:pt>
                <c:pt idx="4">
                  <c:v>0.68249189439555358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48-4117-A9C6-F4FB4477D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4167071"/>
        <c:axId val="884159999"/>
      </c:barChart>
      <c:catAx>
        <c:axId val="88416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884159999"/>
        <c:crosses val="autoZero"/>
        <c:auto val="1"/>
        <c:lblAlgn val="ctr"/>
        <c:lblOffset val="100"/>
        <c:noMultiLvlLbl val="0"/>
      </c:catAx>
      <c:valAx>
        <c:axId val="884159999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min_nazanin Bold" pitchFamily="2" charset="0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884167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aseline="0">
          <a:latin typeface="Armin_nazanin Bold" pitchFamily="2" charset="0"/>
          <a:cs typeface="B Nazanin" panose="00000400000000000000" pitchFamily="2" charset="-78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465297172482776E-2"/>
          <c:y val="0.15023720778469679"/>
          <c:w val="0.88332265680257127"/>
          <c:h val="0.846577578512496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6DA-440A-9008-7B4013D7D7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6DA-440A-9008-7B4013D7D72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6DA-440A-9008-7B4013D7D72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6DA-440A-9008-7B4013D7D72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A-440A-9008-7B4013D7D72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6DA-440A-9008-7B4013D7D72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6DA-440A-9008-7B4013D7D72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6DA-440A-9008-7B4013D7D72E}"/>
              </c:ext>
            </c:extLst>
          </c:dPt>
          <c:dLbls>
            <c:dLbl>
              <c:idx val="0"/>
              <c:layout>
                <c:manualLayout>
                  <c:x val="1.2327865266841542E-2"/>
                  <c:y val="9.734798775153105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6DA-440A-9008-7B4013D7D72E}"/>
                </c:ext>
              </c:extLst>
            </c:dLbl>
            <c:dLbl>
              <c:idx val="1"/>
              <c:layout>
                <c:manualLayout>
                  <c:x val="-3.32353421687498E-2"/>
                  <c:y val="-6.652910111370263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6DA-440A-9008-7B4013D7D72E}"/>
                </c:ext>
              </c:extLst>
            </c:dLbl>
            <c:dLbl>
              <c:idx val="2"/>
              <c:layout>
                <c:manualLayout>
                  <c:x val="-0.1316148254431885"/>
                  <c:y val="0.106741560910090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6DA-440A-9008-7B4013D7D72E}"/>
                </c:ext>
              </c:extLst>
            </c:dLbl>
            <c:dLbl>
              <c:idx val="3"/>
              <c:layout>
                <c:manualLayout>
                  <c:x val="-0.1791343533704719"/>
                  <c:y val="2.88378372312637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6DA-440A-9008-7B4013D7D72E}"/>
                </c:ext>
              </c:extLst>
            </c:dLbl>
            <c:dLbl>
              <c:idx val="4"/>
              <c:layout>
                <c:manualLayout>
                  <c:x val="-0.27610937822888959"/>
                  <c:y val="-4.9863700475969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6DA-440A-9008-7B4013D7D72E}"/>
                </c:ext>
              </c:extLst>
            </c:dLbl>
            <c:dLbl>
              <c:idx val="5"/>
              <c:layout>
                <c:manualLayout>
                  <c:x val="1.7593496732227265E-2"/>
                  <c:y val="-3.767119444650655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51003636902141"/>
                      <c:h val="0.162740682170917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46DA-440A-9008-7B4013D7D72E}"/>
                </c:ext>
              </c:extLst>
            </c:dLbl>
            <c:dLbl>
              <c:idx val="6"/>
              <c:layout>
                <c:manualLayout>
                  <c:x val="8.9914221833760161E-2"/>
                  <c:y val="-1.41357885087157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46DA-440A-9008-7B4013D7D72E}"/>
                </c:ext>
              </c:extLst>
            </c:dLbl>
            <c:dLbl>
              <c:idx val="7"/>
              <c:layout>
                <c:manualLayout>
                  <c:x val="0.1345341138482776"/>
                  <c:y val="-3.458201191563413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46DA-440A-9008-7B4013D7D7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'عملکرد سرمایه‌گذاری '!$B$24:$B$31</c:f>
              <c:strCache>
                <c:ptCount val="8"/>
                <c:pt idx="0">
                  <c:v>سنگ‌آهن و فولاد</c:v>
                </c:pt>
                <c:pt idx="1">
                  <c:v>شرکت‏های سرمایه‌گذاری و واسطه‌گری مالی</c:v>
                </c:pt>
                <c:pt idx="2">
                  <c:v>نیروگاه</c:v>
                </c:pt>
                <c:pt idx="3">
                  <c:v>ساختمان</c:v>
                </c:pt>
                <c:pt idx="4">
                  <c:v>سیمان</c:v>
                </c:pt>
                <c:pt idx="5">
                  <c:v>تجهیزات نفت و گاز </c:v>
                </c:pt>
                <c:pt idx="6">
                  <c:v>لاستیک و پلاستیک</c:v>
                </c:pt>
                <c:pt idx="7">
                  <c:v>سایر</c:v>
                </c:pt>
              </c:strCache>
            </c:strRef>
          </c:cat>
          <c:val>
            <c:numRef>
              <c:f>'عملکرد سرمایه‌گذاری '!$D$24:$D$31</c:f>
              <c:numCache>
                <c:formatCode>0%</c:formatCode>
                <c:ptCount val="8"/>
                <c:pt idx="0">
                  <c:v>0.65238272111706874</c:v>
                </c:pt>
                <c:pt idx="1">
                  <c:v>0.1608638076031092</c:v>
                </c:pt>
                <c:pt idx="2">
                  <c:v>4.6206056311229531E-2</c:v>
                </c:pt>
                <c:pt idx="3">
                  <c:v>3.8320719644908116E-2</c:v>
                </c:pt>
                <c:pt idx="4">
                  <c:v>3.7954034398054066E-2</c:v>
                </c:pt>
                <c:pt idx="5">
                  <c:v>2.9229654476977906E-2</c:v>
                </c:pt>
                <c:pt idx="6">
                  <c:v>2.022602116670599E-2</c:v>
                </c:pt>
                <c:pt idx="7">
                  <c:v>1.4816985281946483E-2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6DA-440A-9008-7B4013D7D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559599321664952E-2"/>
          <c:y val="0.21181694311007976"/>
          <c:w val="0.84976350855483473"/>
          <c:h val="0.6961811779820381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527777777777777"/>
          <c:y val="0.11342592592592593"/>
          <c:w val="0.7416666666666667"/>
          <c:h val="0.70370370370370372"/>
        </c:manualLayout>
      </c:layout>
      <c:pie3DChart>
        <c:varyColors val="1"/>
        <c:ser>
          <c:idx val="0"/>
          <c:order val="0"/>
          <c:tx>
            <c:strRef>
              <c:f>'عملکرد سرمایه‌گذاری '!$C$35</c:f>
              <c:strCache>
                <c:ptCount val="1"/>
                <c:pt idx="0">
                  <c:v>درصد </c:v>
                </c:pt>
              </c:strCache>
            </c:strRef>
          </c:tx>
          <c:explosion val="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4CC-4E19-9D9F-06F268FEC69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4CC-4E19-9D9F-06F268FEC69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4CC-4E19-9D9F-06F268FEC69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4CC-4E19-9D9F-06F268FEC69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4CC-4E19-9D9F-06F268FEC69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B4CC-4E19-9D9F-06F268FEC69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B4CC-4E19-9D9F-06F268FEC69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B4CC-4E19-9D9F-06F268FEC69D}"/>
              </c:ext>
            </c:extLst>
          </c:dPt>
          <c:dLbls>
            <c:dLbl>
              <c:idx val="0"/>
              <c:layout>
                <c:manualLayout>
                  <c:x val="-0.1112014435695538"/>
                  <c:y val="0.1241951006124234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CC-4E19-9D9F-06F268FEC69D}"/>
                </c:ext>
              </c:extLst>
            </c:dLbl>
            <c:dLbl>
              <c:idx val="1"/>
              <c:layout>
                <c:manualLayout>
                  <c:x val="-4.6763455303381204E-2"/>
                  <c:y val="0.202661353233114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41820341378005"/>
                      <c:h val="0.352493438320209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4CC-4E19-9D9F-06F268FEC69D}"/>
                </c:ext>
              </c:extLst>
            </c:dLbl>
            <c:dLbl>
              <c:idx val="2"/>
              <c:layout>
                <c:manualLayout>
                  <c:x val="-0.17078601927034803"/>
                  <c:y val="0.1396113625560584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CC-4E19-9D9F-06F268FEC69D}"/>
                </c:ext>
              </c:extLst>
            </c:dLbl>
            <c:dLbl>
              <c:idx val="3"/>
              <c:layout>
                <c:manualLayout>
                  <c:x val="-0.20177754113635665"/>
                  <c:y val="8.360406720813441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CC-4E19-9D9F-06F268FEC69D}"/>
                </c:ext>
              </c:extLst>
            </c:dLbl>
            <c:dLbl>
              <c:idx val="4"/>
              <c:layout>
                <c:manualLayout>
                  <c:x val="-0.16410385714139439"/>
                  <c:y val="-2.704212908425816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41664704135654"/>
                      <c:h val="9.42257217847768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4CC-4E19-9D9F-06F268FEC69D}"/>
                </c:ext>
              </c:extLst>
            </c:dLbl>
            <c:dLbl>
              <c:idx val="5"/>
              <c:layout>
                <c:manualLayout>
                  <c:x val="-5.5898842056507726E-2"/>
                  <c:y val="-5.0749211077131297E-2"/>
                </c:manualLayout>
              </c:layout>
              <c:tx>
                <c:rich>
                  <a:bodyPr/>
                  <a:lstStyle/>
                  <a:p>
                    <a:fld id="{470F45E5-7A84-4692-9CAF-D8A737A62399}" type="CATEGORYNAME">
                      <a:rPr lang="fa-IR"/>
                      <a:pPr/>
                      <a:t>[CATEGORY NAME]</a:t>
                    </a:fld>
                    <a:r>
                      <a:rPr lang="fa-IR" baseline="0" dirty="0"/>
                      <a:t>, </a:t>
                    </a:r>
                    <a:r>
                      <a:rPr lang="fa-IR" baseline="0" dirty="0" smtClean="0"/>
                      <a:t>0.3%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4CC-4E19-9D9F-06F268FEC69D}"/>
                </c:ext>
              </c:extLst>
            </c:dLbl>
            <c:dLbl>
              <c:idx val="6"/>
              <c:layout>
                <c:manualLayout>
                  <c:x val="0.11176470588235295"/>
                  <c:y val="-3.8757398650027149E-2"/>
                </c:manualLayout>
              </c:layout>
              <c:tx>
                <c:rich>
                  <a:bodyPr/>
                  <a:lstStyle/>
                  <a:p>
                    <a:fld id="{F854462C-244E-45E5-9F8D-8C092F2C3ACD}" type="CATEGORYNAME">
                      <a:rPr lang="fa-IR"/>
                      <a:pPr/>
                      <a:t>[CATEGORY NAME]</a:t>
                    </a:fld>
                    <a:r>
                      <a:rPr lang="fa-IR" baseline="0" dirty="0"/>
                      <a:t>, </a:t>
                    </a:r>
                    <a:r>
                      <a:rPr lang="fa-IR" baseline="0" dirty="0" smtClean="0"/>
                      <a:t>0.2%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52941176470588"/>
                      <c:h val="7.872039690123014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4CC-4E19-9D9F-06F268FEC69D}"/>
                </c:ext>
              </c:extLst>
            </c:dLbl>
            <c:dLbl>
              <c:idx val="7"/>
              <c:layout>
                <c:manualLayout>
                  <c:x val="0.15688559518295508"/>
                  <c:y val="-3.690050508565120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4CC-4E19-9D9F-06F268FEC6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rtl="1"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'عملکرد سرمایه‌گذاری '!$B$36:$B$43</c:f>
              <c:strCache>
                <c:ptCount val="8"/>
                <c:pt idx="0">
                  <c:v>سنگ‌آهن و فولاد</c:v>
                </c:pt>
                <c:pt idx="1">
                  <c:v>شرکت‏های سرمایه‌گذاری و واسطه‌گری مالی</c:v>
                </c:pt>
                <c:pt idx="2">
                  <c:v>نیروگاه</c:v>
                </c:pt>
                <c:pt idx="3">
                  <c:v>سیمان</c:v>
                </c:pt>
                <c:pt idx="4">
                  <c:v>لاستیک و پلاستیک</c:v>
                </c:pt>
                <c:pt idx="5">
                  <c:v>ساختمان</c:v>
                </c:pt>
                <c:pt idx="6">
                  <c:v>تجهیزات نفت و گاز </c:v>
                </c:pt>
                <c:pt idx="7">
                  <c:v>سایر</c:v>
                </c:pt>
              </c:strCache>
            </c:strRef>
          </c:cat>
          <c:val>
            <c:numRef>
              <c:f>'عملکرد سرمایه‌گذاری '!$C$36:$C$43</c:f>
              <c:numCache>
                <c:formatCode>0%</c:formatCode>
                <c:ptCount val="8"/>
                <c:pt idx="0">
                  <c:v>0.77035904960633184</c:v>
                </c:pt>
                <c:pt idx="1">
                  <c:v>7.8273185927937708E-2</c:v>
                </c:pt>
                <c:pt idx="2">
                  <c:v>8.8491141439797916E-2</c:v>
                </c:pt>
                <c:pt idx="3">
                  <c:v>3.1480662020469966E-2</c:v>
                </c:pt>
                <c:pt idx="4">
                  <c:v>1.7976688253608798E-2</c:v>
                </c:pt>
                <c:pt idx="5">
                  <c:v>2.7642074818619348E-3</c:v>
                </c:pt>
                <c:pt idx="6">
                  <c:v>2.1084371678348019E-3</c:v>
                </c:pt>
                <c:pt idx="7">
                  <c:v>2.6523316355765859E-2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4CC-4E19-9D9F-06F268FEC6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cs typeface="B Nazanin" panose="00000400000000000000" pitchFamily="2" charset="-78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917944-99E6-4ED0-B0AC-6D34453D0728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ED5891-6738-44BE-953F-AD41F1357DC8}">
      <dgm:prSet phldrT="[Text]" custT="1"/>
      <dgm:spPr/>
      <dgm:t>
        <a:bodyPr/>
        <a:lstStyle/>
        <a:p>
          <a:pPr algn="r" rtl="1"/>
          <a:r>
            <a:rPr lang="fa-IR" sz="1600" b="1" u="sng" dirty="0" smtClean="0">
              <a:cs typeface="B Nazanin" panose="00000400000000000000" pitchFamily="2" charset="-78"/>
            </a:rPr>
            <a:t>80 </a:t>
          </a:r>
          <a:r>
            <a:rPr lang="fa-IR" sz="1600" b="1" dirty="0" smtClean="0">
              <a:cs typeface="B Nazanin" panose="00000400000000000000" pitchFamily="2" charset="-78"/>
            </a:rPr>
            <a:t> درصد سهم بازار سنگ آهن ایران متعلق به شرکت گروه مدیریت سرمایه‌گذاری امید است.</a:t>
          </a:r>
          <a:endParaRPr lang="en-US" sz="1800" dirty="0">
            <a:cs typeface="B Nazanin" panose="00000400000000000000" pitchFamily="2" charset="-78"/>
          </a:endParaRPr>
        </a:p>
      </dgm:t>
    </dgm:pt>
    <dgm:pt modelId="{8FED9F86-DCA7-46FD-8778-FDA67517CFCA}" type="parTrans" cxnId="{085C0CC2-1144-4F13-ACE1-5CF590C0409F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06B9F196-1183-4193-B717-4C61EE8FDB7E}" type="sibTrans" cxnId="{085C0CC2-1144-4F13-ACE1-5CF590C0409F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B17684B9-8701-4468-9F7B-D5C58E637529}">
      <dgm:prSet phldrT="[Text]" custT="1"/>
      <dgm:spPr/>
      <dgm:t>
        <a:bodyPr/>
        <a:lstStyle/>
        <a:p>
          <a:pPr algn="r" rtl="1"/>
          <a:r>
            <a:rPr lang="fa-IR" sz="1600" b="1" u="sng" dirty="0" smtClean="0">
              <a:cs typeface="B Nazanin" panose="00000400000000000000" pitchFamily="2" charset="-78"/>
            </a:rPr>
            <a:t>40</a:t>
          </a:r>
          <a:r>
            <a:rPr lang="fa-IR" sz="1600" b="1" dirty="0" smtClean="0">
              <a:cs typeface="B Nazanin" panose="00000400000000000000" pitchFamily="2" charset="-78"/>
            </a:rPr>
            <a:t> درصد سهم بازار مخازن ذخیره‌سازی نفت ایران متعلق به شرکت گروه مدیریت سرمایه‌گذاری امید است.</a:t>
          </a:r>
          <a:endParaRPr lang="en-US" sz="1600" b="1" dirty="0">
            <a:cs typeface="B Nazanin" panose="00000400000000000000" pitchFamily="2" charset="-78"/>
          </a:endParaRPr>
        </a:p>
      </dgm:t>
    </dgm:pt>
    <dgm:pt modelId="{58D44136-9ABE-4330-8C2B-682E26B38E1C}" type="parTrans" cxnId="{198A5E9D-FA1C-4697-BF06-AB3CE3F5B7B1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9BE968AA-306A-4E96-A2EB-06F86026D07B}" type="sibTrans" cxnId="{198A5E9D-FA1C-4697-BF06-AB3CE3F5B7B1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C98D5276-6EBE-4946-BAF0-15261D5FF68A}">
      <dgm:prSet custT="1"/>
      <dgm:spPr/>
      <dgm:t>
        <a:bodyPr/>
        <a:lstStyle/>
        <a:p>
          <a:pPr algn="r"/>
          <a:r>
            <a:rPr lang="fa-IR" sz="1600" b="1" u="sng" dirty="0" smtClean="0">
              <a:cs typeface="B Nazanin" panose="00000400000000000000" pitchFamily="2" charset="-78"/>
            </a:rPr>
            <a:t>20</a:t>
          </a:r>
          <a:r>
            <a:rPr lang="fa-IR" sz="1600" b="1" dirty="0" smtClean="0">
              <a:cs typeface="B Nazanin" panose="00000400000000000000" pitchFamily="2" charset="-78"/>
            </a:rPr>
            <a:t> درصد سهم بازار لاستیک ایران متعلق به شرکت گروه مدیریت سرمایه‌گذاری امید است.</a:t>
          </a:r>
          <a:endParaRPr lang="en-US" sz="1600" b="1" dirty="0">
            <a:cs typeface="B Nazanin" panose="00000400000000000000" pitchFamily="2" charset="-78"/>
          </a:endParaRPr>
        </a:p>
      </dgm:t>
    </dgm:pt>
    <dgm:pt modelId="{548C8046-AF10-451E-A25E-E38195707FEC}" type="parTrans" cxnId="{8C7F6793-4B62-4E20-AE19-52D0CE7C90A9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6D9E50E8-4438-4E64-9327-53724FE5FF77}" type="sibTrans" cxnId="{8C7F6793-4B62-4E20-AE19-52D0CE7C90A9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608B9466-912A-493A-959F-718C48B3E801}">
      <dgm:prSet custT="1"/>
      <dgm:spPr/>
      <dgm:t>
        <a:bodyPr/>
        <a:lstStyle/>
        <a:p>
          <a:pPr algn="r" rtl="1"/>
          <a:r>
            <a:rPr lang="fa-IR" sz="1600" b="1" u="sng" dirty="0" smtClean="0">
              <a:cs typeface="B Nazanin" panose="00000400000000000000" pitchFamily="2" charset="-78"/>
            </a:rPr>
            <a:t>90</a:t>
          </a:r>
          <a:r>
            <a:rPr lang="fa-IR" sz="1600" b="1" dirty="0" smtClean="0">
              <a:cs typeface="B Nazanin" panose="00000400000000000000" pitchFamily="2" charset="-78"/>
            </a:rPr>
            <a:t> درصد سهم بازار مخازن گاز طبیعی </a:t>
          </a:r>
          <a:r>
            <a:rPr lang="en-US" sz="1600" b="1" dirty="0" smtClean="0">
              <a:cs typeface="B Nazanin" panose="00000400000000000000" pitchFamily="2" charset="-78"/>
            </a:rPr>
            <a:t>CNG</a:t>
          </a:r>
          <a:r>
            <a:rPr lang="fa-IR" sz="1600" b="1" dirty="0" smtClean="0">
              <a:cs typeface="B Nazanin" panose="00000400000000000000" pitchFamily="2" charset="-78"/>
            </a:rPr>
            <a:t> ایران متعلق به شرکت گروه مدیریت سرمایه‌گذاری امید است.</a:t>
          </a:r>
          <a:endParaRPr lang="en-US" sz="1600" dirty="0">
            <a:cs typeface="B Nazanin" panose="00000400000000000000" pitchFamily="2" charset="-78"/>
          </a:endParaRPr>
        </a:p>
      </dgm:t>
    </dgm:pt>
    <dgm:pt modelId="{5EBFFF57-336F-4F2D-9CDF-E12D7C67C7A4}" type="parTrans" cxnId="{B1519E03-B735-4C14-AC2F-C485CDE9195E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005EF995-7CA5-4BD5-B8C7-8721AF16501A}" type="sibTrans" cxnId="{B1519E03-B735-4C14-AC2F-C485CDE9195E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63629526-D696-4817-A7E2-D01F204037F6}">
      <dgm:prSet custT="1"/>
      <dgm:spPr/>
      <dgm:t>
        <a:bodyPr/>
        <a:lstStyle/>
        <a:p>
          <a:pPr algn="r" rtl="1"/>
          <a:r>
            <a:rPr lang="fa-IR" sz="1600" b="1" u="sng" dirty="0" smtClean="0">
              <a:cs typeface="B Nazanin" panose="00000400000000000000" pitchFamily="2" charset="-78"/>
            </a:rPr>
            <a:t>12</a:t>
          </a:r>
          <a:r>
            <a:rPr lang="fa-IR" sz="1600" b="1" dirty="0" smtClean="0">
              <a:cs typeface="B Nazanin" panose="00000400000000000000" pitchFamily="2" charset="-78"/>
            </a:rPr>
            <a:t> درصد سهم بازار سیمان ایران متعلق به شرکت گروه مدیریت سرمایه‌گذاری امید است.</a:t>
          </a:r>
          <a:endParaRPr lang="en-US" sz="1600" dirty="0">
            <a:cs typeface="B Nazanin" panose="00000400000000000000" pitchFamily="2" charset="-78"/>
          </a:endParaRPr>
        </a:p>
      </dgm:t>
    </dgm:pt>
    <dgm:pt modelId="{90E7600D-D584-4DBB-8A8A-DBAB18BEC174}" type="parTrans" cxnId="{12F88E3C-2DF8-4EBA-BFC8-1D6373417F3E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84AECF64-D4EF-4122-9FAC-AB60E685847D}" type="sibTrans" cxnId="{12F88E3C-2DF8-4EBA-BFC8-1D6373417F3E}">
      <dgm:prSet/>
      <dgm:spPr/>
      <dgm:t>
        <a:bodyPr/>
        <a:lstStyle/>
        <a:p>
          <a:pPr algn="r"/>
          <a:endParaRPr lang="en-US">
            <a:cs typeface="B Nazanin" panose="00000400000000000000" pitchFamily="2" charset="-78"/>
          </a:endParaRPr>
        </a:p>
      </dgm:t>
    </dgm:pt>
    <dgm:pt modelId="{62E74B03-4A70-4DF4-A83E-B1C4E96C9BEC}" type="pres">
      <dgm:prSet presAssocID="{90917944-99E6-4ED0-B0AC-6D34453D072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45410E4-0B81-4DE8-A9EF-3C83C102260C}" type="pres">
      <dgm:prSet presAssocID="{90917944-99E6-4ED0-B0AC-6D34453D0728}" presName="pyramid" presStyleLbl="node1" presStyleIdx="0" presStyleCnt="1" custLinFactNeighborX="-733" custLinFactNeighborY="220"/>
      <dgm:spPr/>
      <dgm:t>
        <a:bodyPr/>
        <a:lstStyle/>
        <a:p>
          <a:endParaRPr lang="en-US"/>
        </a:p>
      </dgm:t>
    </dgm:pt>
    <dgm:pt modelId="{B29A8DF2-675A-4C95-9B39-78B29EA9B88E}" type="pres">
      <dgm:prSet presAssocID="{90917944-99E6-4ED0-B0AC-6D34453D0728}" presName="theList" presStyleCnt="0"/>
      <dgm:spPr/>
      <dgm:t>
        <a:bodyPr/>
        <a:lstStyle/>
        <a:p>
          <a:endParaRPr lang="en-US"/>
        </a:p>
      </dgm:t>
    </dgm:pt>
    <dgm:pt modelId="{8B19B84B-F16C-48E5-A1B6-0736B9A2AFA4}" type="pres">
      <dgm:prSet presAssocID="{E8ED5891-6738-44BE-953F-AD41F1357DC8}" presName="aNode" presStyleLbl="fgAcc1" presStyleIdx="0" presStyleCnt="5" custScaleX="234165" custLinFactY="-36368" custLinFactNeighborX="4243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38F29-7FC5-400E-8C71-C8204DC6E486}" type="pres">
      <dgm:prSet presAssocID="{E8ED5891-6738-44BE-953F-AD41F1357DC8}" presName="aSpace" presStyleCnt="0"/>
      <dgm:spPr/>
      <dgm:t>
        <a:bodyPr/>
        <a:lstStyle/>
        <a:p>
          <a:endParaRPr lang="en-US"/>
        </a:p>
      </dgm:t>
    </dgm:pt>
    <dgm:pt modelId="{D0BD7EB6-C657-4905-9ADA-B7A5549EC7BB}" type="pres">
      <dgm:prSet presAssocID="{B17684B9-8701-4468-9F7B-D5C58E637529}" presName="aNode" presStyleLbl="fgAcc1" presStyleIdx="1" presStyleCnt="5" custScaleX="236132" custLinFactY="73667" custLinFactNeighborX="4233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1D65A-7F75-45F0-83CA-6CFB2B29C77C}" type="pres">
      <dgm:prSet presAssocID="{B17684B9-8701-4468-9F7B-D5C58E637529}" presName="aSpace" presStyleCnt="0"/>
      <dgm:spPr/>
      <dgm:t>
        <a:bodyPr/>
        <a:lstStyle/>
        <a:p>
          <a:endParaRPr lang="en-US"/>
        </a:p>
      </dgm:t>
    </dgm:pt>
    <dgm:pt modelId="{54837B43-C8C1-4F64-BBBB-9D4DCA640EA8}" type="pres">
      <dgm:prSet presAssocID="{608B9466-912A-493A-959F-718C48B3E801}" presName="aNode" presStyleLbl="fgAcc1" presStyleIdx="2" presStyleCnt="5" custScaleX="235687" custScaleY="95899" custLinFactY="-127685" custLinFactNeighborX="42363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C4363-AA51-4976-83DB-E27B35B86B9B}" type="pres">
      <dgm:prSet presAssocID="{608B9466-912A-493A-959F-718C48B3E801}" presName="aSpace" presStyleCnt="0"/>
      <dgm:spPr/>
      <dgm:t>
        <a:bodyPr/>
        <a:lstStyle/>
        <a:p>
          <a:endParaRPr lang="en-US"/>
        </a:p>
      </dgm:t>
    </dgm:pt>
    <dgm:pt modelId="{6CAD5845-5F43-405C-ACA8-23D5D7676166}" type="pres">
      <dgm:prSet presAssocID="{C98D5276-6EBE-4946-BAF0-15261D5FF68A}" presName="aNode" presStyleLbl="fgAcc1" presStyleIdx="3" presStyleCnt="5" custScaleX="235763" custLinFactNeighborX="41459" custLinFactNeighborY="-22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11152-B552-4980-B915-91F9B53B74E8}" type="pres">
      <dgm:prSet presAssocID="{C98D5276-6EBE-4946-BAF0-15261D5FF68A}" presName="aSpace" presStyleCnt="0"/>
      <dgm:spPr/>
      <dgm:t>
        <a:bodyPr/>
        <a:lstStyle/>
        <a:p>
          <a:endParaRPr lang="en-US"/>
        </a:p>
      </dgm:t>
    </dgm:pt>
    <dgm:pt modelId="{ED66C804-8DD8-4050-937E-29B628A36EC9}" type="pres">
      <dgm:prSet presAssocID="{63629526-D696-4817-A7E2-D01F204037F6}" presName="aNode" presStyleLbl="fgAcc1" presStyleIdx="4" presStyleCnt="5" custScaleX="234820" custLinFactY="2835" custLinFactNeighborX="4267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A6019-5EDD-4731-920A-46A3421301C5}" type="pres">
      <dgm:prSet presAssocID="{63629526-D696-4817-A7E2-D01F204037F6}" presName="aSpace" presStyleCnt="0"/>
      <dgm:spPr/>
      <dgm:t>
        <a:bodyPr/>
        <a:lstStyle/>
        <a:p>
          <a:endParaRPr lang="en-US"/>
        </a:p>
      </dgm:t>
    </dgm:pt>
  </dgm:ptLst>
  <dgm:cxnLst>
    <dgm:cxn modelId="{085C0CC2-1144-4F13-ACE1-5CF590C0409F}" srcId="{90917944-99E6-4ED0-B0AC-6D34453D0728}" destId="{E8ED5891-6738-44BE-953F-AD41F1357DC8}" srcOrd="0" destOrd="0" parTransId="{8FED9F86-DCA7-46FD-8778-FDA67517CFCA}" sibTransId="{06B9F196-1183-4193-B717-4C61EE8FDB7E}"/>
    <dgm:cxn modelId="{67B1E612-5729-46C7-9E15-1F862D09B100}" type="presOf" srcId="{E8ED5891-6738-44BE-953F-AD41F1357DC8}" destId="{8B19B84B-F16C-48E5-A1B6-0736B9A2AFA4}" srcOrd="0" destOrd="0" presId="urn:microsoft.com/office/officeart/2005/8/layout/pyramid2"/>
    <dgm:cxn modelId="{2C878252-4E56-49B2-9B85-09B5465EC569}" type="presOf" srcId="{608B9466-912A-493A-959F-718C48B3E801}" destId="{54837B43-C8C1-4F64-BBBB-9D4DCA640EA8}" srcOrd="0" destOrd="0" presId="urn:microsoft.com/office/officeart/2005/8/layout/pyramid2"/>
    <dgm:cxn modelId="{D5077C2E-BF48-4FF4-8E2A-AB30D3A4E765}" type="presOf" srcId="{B17684B9-8701-4468-9F7B-D5C58E637529}" destId="{D0BD7EB6-C657-4905-9ADA-B7A5549EC7BB}" srcOrd="0" destOrd="0" presId="urn:microsoft.com/office/officeart/2005/8/layout/pyramid2"/>
    <dgm:cxn modelId="{B1519E03-B735-4C14-AC2F-C485CDE9195E}" srcId="{90917944-99E6-4ED0-B0AC-6D34453D0728}" destId="{608B9466-912A-493A-959F-718C48B3E801}" srcOrd="2" destOrd="0" parTransId="{5EBFFF57-336F-4F2D-9CDF-E12D7C67C7A4}" sibTransId="{005EF995-7CA5-4BD5-B8C7-8721AF16501A}"/>
    <dgm:cxn modelId="{3C95C6A5-D5EA-4E0A-AF64-3BB5BFF6CB6D}" type="presOf" srcId="{90917944-99E6-4ED0-B0AC-6D34453D0728}" destId="{62E74B03-4A70-4DF4-A83E-B1C4E96C9BEC}" srcOrd="0" destOrd="0" presId="urn:microsoft.com/office/officeart/2005/8/layout/pyramid2"/>
    <dgm:cxn modelId="{8C7F6793-4B62-4E20-AE19-52D0CE7C90A9}" srcId="{90917944-99E6-4ED0-B0AC-6D34453D0728}" destId="{C98D5276-6EBE-4946-BAF0-15261D5FF68A}" srcOrd="3" destOrd="0" parTransId="{548C8046-AF10-451E-A25E-E38195707FEC}" sibTransId="{6D9E50E8-4438-4E64-9327-53724FE5FF77}"/>
    <dgm:cxn modelId="{198A5E9D-FA1C-4697-BF06-AB3CE3F5B7B1}" srcId="{90917944-99E6-4ED0-B0AC-6D34453D0728}" destId="{B17684B9-8701-4468-9F7B-D5C58E637529}" srcOrd="1" destOrd="0" parTransId="{58D44136-9ABE-4330-8C2B-682E26B38E1C}" sibTransId="{9BE968AA-306A-4E96-A2EB-06F86026D07B}"/>
    <dgm:cxn modelId="{12F88E3C-2DF8-4EBA-BFC8-1D6373417F3E}" srcId="{90917944-99E6-4ED0-B0AC-6D34453D0728}" destId="{63629526-D696-4817-A7E2-D01F204037F6}" srcOrd="4" destOrd="0" parTransId="{90E7600D-D584-4DBB-8A8A-DBAB18BEC174}" sibTransId="{84AECF64-D4EF-4122-9FAC-AB60E685847D}"/>
    <dgm:cxn modelId="{36A2F0F5-6F6A-4188-A785-770186A13E91}" type="presOf" srcId="{63629526-D696-4817-A7E2-D01F204037F6}" destId="{ED66C804-8DD8-4050-937E-29B628A36EC9}" srcOrd="0" destOrd="0" presId="urn:microsoft.com/office/officeart/2005/8/layout/pyramid2"/>
    <dgm:cxn modelId="{13EC5135-90FB-41CC-85F3-48CDDF667CA1}" type="presOf" srcId="{C98D5276-6EBE-4946-BAF0-15261D5FF68A}" destId="{6CAD5845-5F43-405C-ACA8-23D5D7676166}" srcOrd="0" destOrd="0" presId="urn:microsoft.com/office/officeart/2005/8/layout/pyramid2"/>
    <dgm:cxn modelId="{5D63263F-50FB-4046-BF44-A2ABE63F9A87}" type="presParOf" srcId="{62E74B03-4A70-4DF4-A83E-B1C4E96C9BEC}" destId="{D45410E4-0B81-4DE8-A9EF-3C83C102260C}" srcOrd="0" destOrd="0" presId="urn:microsoft.com/office/officeart/2005/8/layout/pyramid2"/>
    <dgm:cxn modelId="{4F5C681B-558F-45A6-A3F5-9F9F2095AAC9}" type="presParOf" srcId="{62E74B03-4A70-4DF4-A83E-B1C4E96C9BEC}" destId="{B29A8DF2-675A-4C95-9B39-78B29EA9B88E}" srcOrd="1" destOrd="0" presId="urn:microsoft.com/office/officeart/2005/8/layout/pyramid2"/>
    <dgm:cxn modelId="{6E1416D7-70B0-45BD-93BB-478A07350541}" type="presParOf" srcId="{B29A8DF2-675A-4C95-9B39-78B29EA9B88E}" destId="{8B19B84B-F16C-48E5-A1B6-0736B9A2AFA4}" srcOrd="0" destOrd="0" presId="urn:microsoft.com/office/officeart/2005/8/layout/pyramid2"/>
    <dgm:cxn modelId="{15FF3628-3F1A-4B96-A93A-CAF448DD79E5}" type="presParOf" srcId="{B29A8DF2-675A-4C95-9B39-78B29EA9B88E}" destId="{C2338F29-7FC5-400E-8C71-C8204DC6E486}" srcOrd="1" destOrd="0" presId="urn:microsoft.com/office/officeart/2005/8/layout/pyramid2"/>
    <dgm:cxn modelId="{E985DC8E-62CF-4401-8649-02ADC618D0B3}" type="presParOf" srcId="{B29A8DF2-675A-4C95-9B39-78B29EA9B88E}" destId="{D0BD7EB6-C657-4905-9ADA-B7A5549EC7BB}" srcOrd="2" destOrd="0" presId="urn:microsoft.com/office/officeart/2005/8/layout/pyramid2"/>
    <dgm:cxn modelId="{EEDE2439-6668-470A-926E-06D33FD14BA8}" type="presParOf" srcId="{B29A8DF2-675A-4C95-9B39-78B29EA9B88E}" destId="{E8A1D65A-7F75-45F0-83CA-6CFB2B29C77C}" srcOrd="3" destOrd="0" presId="urn:microsoft.com/office/officeart/2005/8/layout/pyramid2"/>
    <dgm:cxn modelId="{4377A8AA-C052-4826-95DE-B68D208F0C5A}" type="presParOf" srcId="{B29A8DF2-675A-4C95-9B39-78B29EA9B88E}" destId="{54837B43-C8C1-4F64-BBBB-9D4DCA640EA8}" srcOrd="4" destOrd="0" presId="urn:microsoft.com/office/officeart/2005/8/layout/pyramid2"/>
    <dgm:cxn modelId="{C66604E7-9B14-456B-BD1D-C00CD6F4DC1A}" type="presParOf" srcId="{B29A8DF2-675A-4C95-9B39-78B29EA9B88E}" destId="{BAEC4363-AA51-4976-83DB-E27B35B86B9B}" srcOrd="5" destOrd="0" presId="urn:microsoft.com/office/officeart/2005/8/layout/pyramid2"/>
    <dgm:cxn modelId="{DC402B2D-E9DC-4D27-B850-C58E5C34205F}" type="presParOf" srcId="{B29A8DF2-675A-4C95-9B39-78B29EA9B88E}" destId="{6CAD5845-5F43-405C-ACA8-23D5D7676166}" srcOrd="6" destOrd="0" presId="urn:microsoft.com/office/officeart/2005/8/layout/pyramid2"/>
    <dgm:cxn modelId="{1DA70DF6-0DD6-418F-A1EE-8A76AEF0037D}" type="presParOf" srcId="{B29A8DF2-675A-4C95-9B39-78B29EA9B88E}" destId="{76A11152-B552-4980-B915-91F9B53B74E8}" srcOrd="7" destOrd="0" presId="urn:microsoft.com/office/officeart/2005/8/layout/pyramid2"/>
    <dgm:cxn modelId="{D5019889-7A47-4499-8667-9B7D30CE0712}" type="presParOf" srcId="{B29A8DF2-675A-4C95-9B39-78B29EA9B88E}" destId="{ED66C804-8DD8-4050-937E-29B628A36EC9}" srcOrd="8" destOrd="0" presId="urn:microsoft.com/office/officeart/2005/8/layout/pyramid2"/>
    <dgm:cxn modelId="{2D5B405E-CBF0-4FDC-B0FF-214C5B93F33E}" type="presParOf" srcId="{B29A8DF2-675A-4C95-9B39-78B29EA9B88E}" destId="{1F3A6019-5EDD-4731-920A-46A3421301C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 گزیده اطلاعات عملکرد شرکت اصلی  </a:t>
          </a:r>
          <a:endParaRPr lang="fa-IR" sz="20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LinFactNeighborX="3808" custLinFactNeighborY="1927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 تغییرات سود خالص چند شرکت سرمایه‌پذیر طی دو سال مالی 1398 و 1399</a:t>
          </a:r>
          <a:endParaRPr lang="fa-IR" sz="20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LinFactNeighborX="1848" custLinFactNeighborY="378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درآمد حاصل از سرمایه‌گذاری‌ها</a:t>
          </a:r>
          <a:endParaRPr lang="fa-IR" sz="20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ScaleY="209269" custLinFactNeighborX="0" custLinFactNeighborY="-1000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 صورت سود و زیان سال مالی منتهی به 1399/10/30</a:t>
          </a:r>
          <a:endParaRPr lang="fa-IR" sz="20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LinFactNeighborX="1848" custLinFactNeighborY="378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مقایسه اقلام مهم صورت سود و زیان و ترازنامه</a:t>
          </a:r>
          <a:endParaRPr lang="fa-IR" sz="20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LinFactNeighborX="-1834" custLinFactNeighborY="-131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خالص ارزش دارایی‏های </a:t>
          </a:r>
          <a:r>
            <a:rPr lang="en-US" sz="2800" dirty="0" smtClean="0">
              <a:cs typeface="B Titr" panose="00000700000000000000" pitchFamily="2" charset="-78"/>
            </a:rPr>
            <a:t>(</a:t>
          </a:r>
          <a:r>
            <a:rPr lang="en-US" sz="2800" b="1" dirty="0" smtClean="0">
              <a:latin typeface="Times New Roman" panose="02020603050405020304" pitchFamily="18" charset="0"/>
              <a:cs typeface="B Titr" panose="00000700000000000000" pitchFamily="2" charset="-78"/>
            </a:rPr>
            <a:t>NAV</a:t>
          </a:r>
          <a:r>
            <a:rPr lang="en-US" sz="2800" dirty="0" smtClean="0">
              <a:latin typeface="Times New Roman" panose="02020603050405020304" pitchFamily="18" charset="0"/>
              <a:cs typeface="B Titr" panose="00000700000000000000" pitchFamily="2" charset="-78"/>
            </a:rPr>
            <a:t>)</a:t>
          </a:r>
          <a:r>
            <a:rPr lang="fa-IR" sz="2800" dirty="0" smtClean="0">
              <a:cs typeface="B Titr" panose="00000700000000000000" pitchFamily="2" charset="-78"/>
            </a:rPr>
            <a:t> بورسی شرکت- </a:t>
          </a:r>
          <a:r>
            <a:rPr lang="fa-IR" sz="2000" dirty="0" smtClean="0">
              <a:cs typeface="B Titr" panose="00000700000000000000" pitchFamily="2" charset="-78"/>
            </a:rPr>
            <a:t>مبالغ به ریال</a:t>
          </a:r>
          <a:endParaRPr lang="fa-IR" sz="16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LinFactNeighborX="5347" custLinFactNeighborY="5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روند ارزش خالص دارایی‏های </a:t>
          </a:r>
          <a:r>
            <a:rPr lang="en-US" sz="2800" dirty="0" smtClean="0">
              <a:cs typeface="B Titr" panose="00000700000000000000" pitchFamily="2" charset="-78"/>
            </a:rPr>
            <a:t>(</a:t>
          </a:r>
          <a:r>
            <a:rPr lang="en-US" sz="2800" b="1" dirty="0" smtClean="0">
              <a:latin typeface="Times New Roman" panose="02020603050405020304" pitchFamily="18" charset="0"/>
              <a:cs typeface="B Titr" panose="00000700000000000000" pitchFamily="2" charset="-78"/>
            </a:rPr>
            <a:t>NAV</a:t>
          </a:r>
          <a:r>
            <a:rPr lang="en-US" sz="2800" dirty="0" smtClean="0">
              <a:latin typeface="Times New Roman" panose="02020603050405020304" pitchFamily="18" charset="0"/>
              <a:cs typeface="B Titr" panose="00000700000000000000" pitchFamily="2" charset="-78"/>
            </a:rPr>
            <a:t>)</a:t>
          </a:r>
          <a:r>
            <a:rPr lang="fa-IR" sz="2800" dirty="0" smtClean="0">
              <a:cs typeface="B Titr" panose="00000700000000000000" pitchFamily="2" charset="-78"/>
            </a:rPr>
            <a:t> بورسی شرکت- </a:t>
          </a:r>
          <a:r>
            <a:rPr lang="fa-IR" sz="2000" dirty="0" smtClean="0">
              <a:cs typeface="B Titr" panose="00000700000000000000" pitchFamily="2" charset="-78"/>
            </a:rPr>
            <a:t>مبالغ به ریال</a:t>
          </a:r>
          <a:endParaRPr lang="fa-IR" sz="16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ScaleY="238707" custLinFactNeighborX="5347" custLinFactNeighborY="5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0301C5E-9D4E-41BF-949D-0AF12FB13FC4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942B8CF4-5237-479F-B812-31D5D88FCC43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B Nazanin" panose="00000400000000000000" pitchFamily="2" charset="-78"/>
            </a:rPr>
            <a:t>کمپرسور و مخازن </a:t>
          </a:r>
          <a:r>
            <a:rPr lang="en-US" dirty="0" smtClean="0">
              <a:cs typeface="B Nazanin" panose="00000400000000000000" pitchFamily="2" charset="-78"/>
            </a:rPr>
            <a:t>CNG</a:t>
          </a:r>
          <a:endParaRPr lang="fa-IR" dirty="0">
            <a:cs typeface="B Nazanin" panose="00000400000000000000" pitchFamily="2" charset="-78"/>
          </a:endParaRPr>
        </a:p>
      </dgm:t>
    </dgm:pt>
    <dgm:pt modelId="{13EF5604-AF81-49E7-AF84-8DB2CF707266}" type="parTrans" cxnId="{F40E0077-EC82-4C45-8E4C-7A20D7602B19}">
      <dgm:prSet/>
      <dgm:spPr/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E27959B3-110C-4E70-B3B8-C716B29F931E}" type="sibTrans" cxnId="{F40E0077-EC82-4C45-8E4C-7A20D7602B19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00EEDF6D-D78F-4EE0-9A82-592798841EDC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B Nazanin" panose="00000400000000000000" pitchFamily="2" charset="-78"/>
            </a:rPr>
            <a:t>احداث و تکمیل نیروگاه</a:t>
          </a:r>
          <a:endParaRPr lang="fa-IR" dirty="0">
            <a:cs typeface="B Nazanin" panose="00000400000000000000" pitchFamily="2" charset="-78"/>
          </a:endParaRPr>
        </a:p>
      </dgm:t>
    </dgm:pt>
    <dgm:pt modelId="{E587F483-348F-4956-9CEC-656DC09271AA}" type="parTrans" cxnId="{81C03DB1-3E7F-4B97-BB01-020717A70391}">
      <dgm:prSet/>
      <dgm:spPr/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F88BDC00-6508-4811-844D-C1506A8C692A}" type="sibTrans" cxnId="{81C03DB1-3E7F-4B97-BB01-020717A70391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D748B4EF-C8B3-4CC9-9CA3-643632EB4A3F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B Nazanin" panose="00000400000000000000" pitchFamily="2" charset="-78"/>
            </a:rPr>
            <a:t>تکمیل زنجیره فولاد</a:t>
          </a:r>
          <a:endParaRPr lang="fa-IR" dirty="0">
            <a:cs typeface="B Nazanin" panose="00000400000000000000" pitchFamily="2" charset="-78"/>
          </a:endParaRPr>
        </a:p>
      </dgm:t>
    </dgm:pt>
    <dgm:pt modelId="{54A4B4FB-A494-4A3B-AD56-9469AF9489B3}" type="parTrans" cxnId="{4F07BE46-819B-46A2-91BB-051DBE89ADB2}">
      <dgm:prSet/>
      <dgm:spPr/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255B8446-8670-4E7E-858B-F8B8ED1EB306}" type="sibTrans" cxnId="{4F07BE46-819B-46A2-91BB-051DBE89ADB2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90E3640F-13CA-4197-B416-BFA7E062EE12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B Nazanin" panose="00000400000000000000" pitchFamily="2" charset="-78"/>
            </a:rPr>
            <a:t>لاستیک ماشین‌آلات معدنی و راه‌سازی</a:t>
          </a:r>
          <a:endParaRPr lang="fa-IR" dirty="0">
            <a:cs typeface="B Nazanin" panose="00000400000000000000" pitchFamily="2" charset="-78"/>
          </a:endParaRPr>
        </a:p>
      </dgm:t>
    </dgm:pt>
    <dgm:pt modelId="{46C71F37-C4B2-4171-B817-B9D38964DC86}" type="parTrans" cxnId="{5643F4A1-2E99-4E2A-ABD9-2F857F610B5A}">
      <dgm:prSet/>
      <dgm:spPr/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2DA1F547-A924-442D-8A85-DC7406985C0D}" type="sibTrans" cxnId="{5643F4A1-2E99-4E2A-ABD9-2F857F610B5A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48D4CAE3-80B0-4F4A-93F7-2BA9E514DC50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B Nazanin" panose="00000400000000000000" pitchFamily="2" charset="-78"/>
            </a:rPr>
            <a:t>مخازن ذخیره نفت</a:t>
          </a:r>
          <a:endParaRPr lang="fa-IR" dirty="0">
            <a:cs typeface="B Nazanin" panose="00000400000000000000" pitchFamily="2" charset="-78"/>
          </a:endParaRPr>
        </a:p>
      </dgm:t>
    </dgm:pt>
    <dgm:pt modelId="{3498463F-32D1-48C7-8572-0575FE8D24B0}" type="parTrans" cxnId="{3DB04381-6465-4E60-976E-E7552D780DAF}">
      <dgm:prSet/>
      <dgm:spPr/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7E5B4A2E-0302-4D25-9E91-BD3C2F5BE8D8}" type="sibTrans" cxnId="{3DB04381-6465-4E60-976E-E7552D780DAF}">
      <dgm:prSet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DEC7C3E6-4631-4880-BECE-AE7F6BC286CC}">
      <dgm:prSet/>
      <dgm:spPr/>
      <dgm:t>
        <a:bodyPr/>
        <a:lstStyle/>
        <a:p>
          <a:endParaRPr lang="en-US"/>
        </a:p>
      </dgm:t>
    </dgm:pt>
    <dgm:pt modelId="{92198F35-3081-49CA-850F-A67EDCCC4513}" type="sibTrans" cxnId="{B32831CF-80A1-4796-99CB-0FDCC3846724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Nazanin" panose="00000400000000000000" pitchFamily="2" charset="-78"/>
          </a:endParaRPr>
        </a:p>
      </dgm:t>
    </dgm:pt>
    <dgm:pt modelId="{CDFB84C8-6C88-4D91-A6FB-879F799CFFAA}" type="parTrans" cxnId="{B32831CF-80A1-4796-99CB-0FDCC3846724}">
      <dgm:prSet/>
      <dgm:spPr/>
      <dgm:t>
        <a:bodyPr/>
        <a:lstStyle/>
        <a:p>
          <a:endParaRPr lang="en-US"/>
        </a:p>
      </dgm:t>
    </dgm:pt>
    <dgm:pt modelId="{DF38F0E3-A878-4C3C-8BDA-2DDD054136A8}" type="pres">
      <dgm:prSet presAssocID="{10301C5E-9D4E-41BF-949D-0AF12FB13FC4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pPr rtl="1"/>
          <a:endParaRPr lang="fa-IR"/>
        </a:p>
      </dgm:t>
    </dgm:pt>
    <dgm:pt modelId="{C99E5D06-115F-4B0A-B90E-582CB78AD04C}" type="pres">
      <dgm:prSet presAssocID="{942B8CF4-5237-479F-B812-31D5D88FCC43}" presName="text1" presStyleCnt="0"/>
      <dgm:spPr/>
    </dgm:pt>
    <dgm:pt modelId="{A553E059-2614-4B56-96C5-FFB40F1891BC}" type="pres">
      <dgm:prSet presAssocID="{942B8CF4-5237-479F-B812-31D5D88FCC43}" presName="textRepeatNode" presStyleLbl="alignNode1" presStyleIdx="0" presStyleCnt="6" custLinFactY="-12536" custLinFactNeighborX="-2684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B00A1CD-F502-4D2A-936F-AA802E820525}" type="pres">
      <dgm:prSet presAssocID="{942B8CF4-5237-479F-B812-31D5D88FCC43}" presName="textaccent1" presStyleCnt="0"/>
      <dgm:spPr/>
    </dgm:pt>
    <dgm:pt modelId="{3948C6E9-009E-40F8-9A19-7D4C4296583B}" type="pres">
      <dgm:prSet presAssocID="{942B8CF4-5237-479F-B812-31D5D88FCC43}" presName="accentRepeatNode" presStyleLbl="solidAlignAcc1" presStyleIdx="0" presStyleCnt="12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C0AABB88-B09C-4CDB-9DB8-27E3E35F51FE}" type="pres">
      <dgm:prSet presAssocID="{E27959B3-110C-4E70-B3B8-C716B29F931E}" presName="image1" presStyleCnt="0"/>
      <dgm:spPr/>
    </dgm:pt>
    <dgm:pt modelId="{7D344E67-82A1-47B1-AC3F-D7E6C7C14D63}" type="pres">
      <dgm:prSet presAssocID="{E27959B3-110C-4E70-B3B8-C716B29F931E}" presName="imageRepeatNode" presStyleLbl="alignAcc1" presStyleIdx="0" presStyleCnt="6" custLinFactNeighborY="-4136"/>
      <dgm:spPr/>
      <dgm:t>
        <a:bodyPr/>
        <a:lstStyle/>
        <a:p>
          <a:pPr rtl="1"/>
          <a:endParaRPr lang="fa-IR"/>
        </a:p>
      </dgm:t>
    </dgm:pt>
    <dgm:pt modelId="{00FA9B9C-7E06-4567-929C-533175348192}" type="pres">
      <dgm:prSet presAssocID="{E27959B3-110C-4E70-B3B8-C716B29F931E}" presName="imageaccent1" presStyleCnt="0"/>
      <dgm:spPr/>
    </dgm:pt>
    <dgm:pt modelId="{2A8FFDD6-F63D-442E-A610-6EE2765FC534}" type="pres">
      <dgm:prSet presAssocID="{E27959B3-110C-4E70-B3B8-C716B29F931E}" presName="accentRepeatNode" presStyleLbl="solidAlignAcc1" presStyleIdx="1" presStyleCnt="12"/>
      <dgm:spPr>
        <a:noFill/>
        <a:ln>
          <a:noFill/>
        </a:ln>
      </dgm:spPr>
    </dgm:pt>
    <dgm:pt modelId="{3A639B56-2879-4B64-BFB0-008A756EF4EE}" type="pres">
      <dgm:prSet presAssocID="{00EEDF6D-D78F-4EE0-9A82-592798841EDC}" presName="text2" presStyleCnt="0"/>
      <dgm:spPr/>
    </dgm:pt>
    <dgm:pt modelId="{34D91F9A-8F6C-4A48-84E9-3AD8874F092D}" type="pres">
      <dgm:prSet presAssocID="{00EEDF6D-D78F-4EE0-9A82-592798841EDC}" presName="textRepeatNode" presStyleLbl="alignNode1" presStyleIdx="1" presStyleCnt="6" custLinFactNeighborX="-570" custLinFactNeighborY="39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86D73A4-C8C9-4B36-8975-CE2D971AA7FB}" type="pres">
      <dgm:prSet presAssocID="{00EEDF6D-D78F-4EE0-9A82-592798841EDC}" presName="textaccent2" presStyleCnt="0"/>
      <dgm:spPr/>
    </dgm:pt>
    <dgm:pt modelId="{F24C3A30-2090-433B-A121-EAE80A5A0499}" type="pres">
      <dgm:prSet presAssocID="{00EEDF6D-D78F-4EE0-9A82-592798841EDC}" presName="accentRepeatNode" presStyleLbl="solidAlignAcc1" presStyleIdx="2" presStyleCnt="12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02960F91-DC4F-41CA-9736-3F3434F9AA76}" type="pres">
      <dgm:prSet presAssocID="{F88BDC00-6508-4811-844D-C1506A8C692A}" presName="image2" presStyleCnt="0"/>
      <dgm:spPr/>
    </dgm:pt>
    <dgm:pt modelId="{13717C66-26C0-4640-94EC-C318855FBBEC}" type="pres">
      <dgm:prSet presAssocID="{F88BDC00-6508-4811-844D-C1506A8C692A}" presName="imageRepeatNode" presStyleLbl="alignAcc1" presStyleIdx="1" presStyleCnt="6"/>
      <dgm:spPr/>
      <dgm:t>
        <a:bodyPr/>
        <a:lstStyle/>
        <a:p>
          <a:pPr rtl="1"/>
          <a:endParaRPr lang="fa-IR"/>
        </a:p>
      </dgm:t>
    </dgm:pt>
    <dgm:pt modelId="{A7B55BEE-71B1-4C8A-95A0-1E6CD6B4BDA1}" type="pres">
      <dgm:prSet presAssocID="{F88BDC00-6508-4811-844D-C1506A8C692A}" presName="imageaccent2" presStyleCnt="0"/>
      <dgm:spPr/>
    </dgm:pt>
    <dgm:pt modelId="{0820FDC5-ECE3-4840-9D0E-9CEFF8A4C1DF}" type="pres">
      <dgm:prSet presAssocID="{F88BDC00-6508-4811-844D-C1506A8C692A}" presName="accentRepeatNode" presStyleLbl="solidAlignAcc1" presStyleIdx="3" presStyleCnt="12"/>
      <dgm:spPr>
        <a:noFill/>
        <a:ln>
          <a:noFill/>
        </a:ln>
      </dgm:spPr>
    </dgm:pt>
    <dgm:pt modelId="{BF15407A-2EFB-4BE1-BD4C-52B61EDA6DEC}" type="pres">
      <dgm:prSet presAssocID="{D748B4EF-C8B3-4CC9-9CA3-643632EB4A3F}" presName="text3" presStyleCnt="0"/>
      <dgm:spPr/>
    </dgm:pt>
    <dgm:pt modelId="{D1C59AC8-CC79-4C36-8F16-D7EC2816F945}" type="pres">
      <dgm:prSet presAssocID="{D748B4EF-C8B3-4CC9-9CA3-643632EB4A3F}" presName="textRepeatNode" presStyleLbl="alignNode1" presStyleIdx="2" presStyleCnt="6" custLinFactY="9410" custLinFactNeighborX="-536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581A13B-8CB3-44E6-987E-60BB6A9C74D2}" type="pres">
      <dgm:prSet presAssocID="{D748B4EF-C8B3-4CC9-9CA3-643632EB4A3F}" presName="textaccent3" presStyleCnt="0"/>
      <dgm:spPr/>
    </dgm:pt>
    <dgm:pt modelId="{7F909097-FA7B-4821-9FDD-13DFAEC59FFD}" type="pres">
      <dgm:prSet presAssocID="{D748B4EF-C8B3-4CC9-9CA3-643632EB4A3F}" presName="accentRepeatNode" presStyleLbl="solidAlignAcc1" presStyleIdx="4" presStyleCnt="12"/>
      <dgm:spPr>
        <a:noFill/>
        <a:ln>
          <a:noFill/>
        </a:ln>
      </dgm:spPr>
    </dgm:pt>
    <dgm:pt modelId="{54DE6218-3DE5-4103-950B-DDE0AC58CF22}" type="pres">
      <dgm:prSet presAssocID="{255B8446-8670-4E7E-858B-F8B8ED1EB306}" presName="image3" presStyleCnt="0"/>
      <dgm:spPr/>
    </dgm:pt>
    <dgm:pt modelId="{1E6EAD1F-3A95-48CF-817A-2CF32BA36715}" type="pres">
      <dgm:prSet presAssocID="{255B8446-8670-4E7E-858B-F8B8ED1EB306}" presName="imageRepeatNode" presStyleLbl="alignAcc1" presStyleIdx="2" presStyleCnt="6" custLinFactNeighborX="537"/>
      <dgm:spPr/>
      <dgm:t>
        <a:bodyPr/>
        <a:lstStyle/>
        <a:p>
          <a:pPr rtl="1"/>
          <a:endParaRPr lang="fa-IR"/>
        </a:p>
      </dgm:t>
    </dgm:pt>
    <dgm:pt modelId="{0CE5FB49-957C-4099-A281-A9B860532B39}" type="pres">
      <dgm:prSet presAssocID="{255B8446-8670-4E7E-858B-F8B8ED1EB306}" presName="imageaccent3" presStyleCnt="0"/>
      <dgm:spPr/>
    </dgm:pt>
    <dgm:pt modelId="{F4D5BEED-FA4E-4838-9FEE-E8EAF1E8BA45}" type="pres">
      <dgm:prSet presAssocID="{255B8446-8670-4E7E-858B-F8B8ED1EB306}" presName="accentRepeatNode" presStyleLbl="solidAlignAcc1" presStyleIdx="5" presStyleCnt="12"/>
      <dgm:spPr>
        <a:noFill/>
        <a:ln>
          <a:noFill/>
        </a:ln>
      </dgm:spPr>
    </dgm:pt>
    <dgm:pt modelId="{881FF56B-C468-4085-8700-7CCC6E3D8B29}" type="pres">
      <dgm:prSet presAssocID="{90E3640F-13CA-4197-B416-BFA7E062EE12}" presName="text4" presStyleCnt="0"/>
      <dgm:spPr/>
    </dgm:pt>
    <dgm:pt modelId="{24E6E47D-8B16-49CC-9CF9-4B22F2FCFF42}" type="pres">
      <dgm:prSet presAssocID="{90E3640F-13CA-4197-B416-BFA7E062EE12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546C7A4-7324-4566-94B0-54AECB2B3D5C}" type="pres">
      <dgm:prSet presAssocID="{90E3640F-13CA-4197-B416-BFA7E062EE12}" presName="textaccent4" presStyleCnt="0"/>
      <dgm:spPr/>
    </dgm:pt>
    <dgm:pt modelId="{862F4242-A0FC-4D29-9A86-25C97C17ACDF}" type="pres">
      <dgm:prSet presAssocID="{90E3640F-13CA-4197-B416-BFA7E062EE12}" presName="accentRepeatNode" presStyleLbl="solidAlignAcc1" presStyleIdx="6" presStyleCnt="12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1E20ADA7-EA23-4BC4-9A21-90F851CA7550}" type="pres">
      <dgm:prSet presAssocID="{2DA1F547-A924-442D-8A85-DC7406985C0D}" presName="image4" presStyleCnt="0"/>
      <dgm:spPr/>
    </dgm:pt>
    <dgm:pt modelId="{40AB7A20-97CA-496B-9BCA-10A7FBAFDE1E}" type="pres">
      <dgm:prSet presAssocID="{2DA1F547-A924-442D-8A85-DC7406985C0D}" presName="imageRepeatNode" presStyleLbl="alignAcc1" presStyleIdx="3" presStyleCnt="6"/>
      <dgm:spPr/>
      <dgm:t>
        <a:bodyPr/>
        <a:lstStyle/>
        <a:p>
          <a:pPr rtl="1"/>
          <a:endParaRPr lang="fa-IR"/>
        </a:p>
      </dgm:t>
    </dgm:pt>
    <dgm:pt modelId="{6E1DAE9F-3CED-4683-B5F9-B0F48CA209F6}" type="pres">
      <dgm:prSet presAssocID="{2DA1F547-A924-442D-8A85-DC7406985C0D}" presName="imageaccent4" presStyleCnt="0"/>
      <dgm:spPr/>
    </dgm:pt>
    <dgm:pt modelId="{97CF5AF8-2C7F-4AD1-98F0-89A1F2CC07FE}" type="pres">
      <dgm:prSet presAssocID="{2DA1F547-A924-442D-8A85-DC7406985C0D}" presName="accentRepeatNode" presStyleLbl="solidAlignAcc1" presStyleIdx="7" presStyleCnt="12"/>
      <dgm:spPr>
        <a:noFill/>
        <a:ln>
          <a:noFill/>
        </a:ln>
      </dgm:spPr>
    </dgm:pt>
    <dgm:pt modelId="{C5D28BF8-3D31-4E58-9BF6-B6B846275FB1}" type="pres">
      <dgm:prSet presAssocID="{48D4CAE3-80B0-4F4A-93F7-2BA9E514DC50}" presName="text5" presStyleCnt="0"/>
      <dgm:spPr/>
    </dgm:pt>
    <dgm:pt modelId="{D004447C-8DB8-452D-970C-10B6990B907C}" type="pres">
      <dgm:prSet presAssocID="{48D4CAE3-80B0-4F4A-93F7-2BA9E514DC50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0B85152-CBEF-4D2A-8E03-63B237CAF21A}" type="pres">
      <dgm:prSet presAssocID="{48D4CAE3-80B0-4F4A-93F7-2BA9E514DC50}" presName="textaccent5" presStyleCnt="0"/>
      <dgm:spPr/>
    </dgm:pt>
    <dgm:pt modelId="{CEFFAA8C-05E6-4E5F-9A70-CBA258BBBE0C}" type="pres">
      <dgm:prSet presAssocID="{48D4CAE3-80B0-4F4A-93F7-2BA9E514DC50}" presName="accentRepeatNode" presStyleLbl="solidAlignAcc1" presStyleIdx="8" presStyleCnt="12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113C09C8-A541-4DD6-8E50-C1E3984C2B5F}" type="pres">
      <dgm:prSet presAssocID="{7E5B4A2E-0302-4D25-9E91-BD3C2F5BE8D8}" presName="image5" presStyleCnt="0"/>
      <dgm:spPr/>
    </dgm:pt>
    <dgm:pt modelId="{963AFA56-820E-4776-A366-CC9D7136D996}" type="pres">
      <dgm:prSet presAssocID="{7E5B4A2E-0302-4D25-9E91-BD3C2F5BE8D8}" presName="imageRepeatNode" presStyleLbl="alignAcc1" presStyleIdx="4" presStyleCnt="6"/>
      <dgm:spPr/>
      <dgm:t>
        <a:bodyPr/>
        <a:lstStyle/>
        <a:p>
          <a:pPr rtl="1"/>
          <a:endParaRPr lang="fa-IR"/>
        </a:p>
      </dgm:t>
    </dgm:pt>
    <dgm:pt modelId="{F639F969-E2C1-4097-A419-C56F6697B3BD}" type="pres">
      <dgm:prSet presAssocID="{7E5B4A2E-0302-4D25-9E91-BD3C2F5BE8D8}" presName="imageaccent5" presStyleCnt="0"/>
      <dgm:spPr/>
    </dgm:pt>
    <dgm:pt modelId="{08C7BE48-7DAD-4559-8AD4-65ADF8DE6F7B}" type="pres">
      <dgm:prSet presAssocID="{7E5B4A2E-0302-4D25-9E91-BD3C2F5BE8D8}" presName="accentRepeatNode" presStyleLbl="solidAlignAcc1" presStyleIdx="9" presStyleCnt="12"/>
      <dgm:spPr>
        <a:noFill/>
        <a:ln>
          <a:noFill/>
        </a:ln>
      </dgm:spPr>
    </dgm:pt>
    <dgm:pt modelId="{37614057-A395-4A8E-A85A-66D0351A1218}" type="pres">
      <dgm:prSet presAssocID="{DEC7C3E6-4631-4880-BECE-AE7F6BC286CC}" presName="text6" presStyleCnt="0"/>
      <dgm:spPr/>
    </dgm:pt>
    <dgm:pt modelId="{3B631527-AB91-4A25-A4A4-CB51A70F1F80}" type="pres">
      <dgm:prSet presAssocID="{DEC7C3E6-4631-4880-BECE-AE7F6BC286CC}" presName="textRepeatNode" presStyleLbl="alignNode1" presStyleIdx="5" presStyleCnt="6" custScaleY="97076" custLinFactX="-200000" custLinFactY="-68761" custLinFactNeighborX="-238359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590F0A-CE81-4D0C-8F88-6FDF0B6C194A}" type="pres">
      <dgm:prSet presAssocID="{DEC7C3E6-4631-4880-BECE-AE7F6BC286CC}" presName="textaccent6" presStyleCnt="0"/>
      <dgm:spPr/>
    </dgm:pt>
    <dgm:pt modelId="{EF569254-7FAE-4630-BF2E-454C9CAC1C5B}" type="pres">
      <dgm:prSet presAssocID="{DEC7C3E6-4631-4880-BECE-AE7F6BC286CC}" presName="accentRepeatNode" presStyleLbl="solidAlignAcc1" presStyleIdx="10" presStyleCnt="12" custLinFactX="-2395466" custLinFactY="374965" custLinFactNeighborX="-2400000" custLinFactNeighborY="400000"/>
      <dgm:spPr/>
    </dgm:pt>
    <dgm:pt modelId="{2EA8596A-3DBC-470E-9AA0-BA351E89F75B}" type="pres">
      <dgm:prSet presAssocID="{92198F35-3081-49CA-850F-A67EDCCC4513}" presName="image6" presStyleCnt="0"/>
      <dgm:spPr/>
    </dgm:pt>
    <dgm:pt modelId="{F2508A6A-DB59-4D89-86E1-5E4E06FBAF57}" type="pres">
      <dgm:prSet presAssocID="{92198F35-3081-49CA-850F-A67EDCCC4513}" presName="imageRepeatNode" presStyleLbl="alignAcc1" presStyleIdx="5" presStyleCnt="6" custScaleX="99233" custScaleY="97024" custLinFactX="-150771" custLinFactY="-100000" custLinFactNeighborX="-200000" custLinFactNeighborY="-122714"/>
      <dgm:spPr/>
      <dgm:t>
        <a:bodyPr/>
        <a:lstStyle/>
        <a:p>
          <a:endParaRPr lang="en-US"/>
        </a:p>
      </dgm:t>
    </dgm:pt>
    <dgm:pt modelId="{6067F1BD-B76C-4A2B-B3DE-170A8788C2A9}" type="pres">
      <dgm:prSet presAssocID="{92198F35-3081-49CA-850F-A67EDCCC4513}" presName="imageaccent6" presStyleCnt="0"/>
      <dgm:spPr/>
    </dgm:pt>
    <dgm:pt modelId="{3EEFEA9D-60E3-45ED-B7DB-21EE8DBD4671}" type="pres">
      <dgm:prSet presAssocID="{92198F35-3081-49CA-850F-A67EDCCC4513}" presName="accentRepeatNode" presStyleLbl="solidAlignAcc1" presStyleIdx="11" presStyleCnt="12" custFlipVert="1" custFlipHor="1" custScaleX="23938" custScaleY="84100" custLinFactX="-2100000" custLinFactY="167818" custLinFactNeighborX="-2174177" custLinFactNeighborY="200000"/>
      <dgm:spPr/>
    </dgm:pt>
  </dgm:ptLst>
  <dgm:cxnLst>
    <dgm:cxn modelId="{2B2BE7BC-6F60-4F9C-B7AE-7C8D16A2D02B}" type="presOf" srcId="{E27959B3-110C-4E70-B3B8-C716B29F931E}" destId="{7D344E67-82A1-47B1-AC3F-D7E6C7C14D63}" srcOrd="0" destOrd="0" presId="urn:microsoft.com/office/officeart/2008/layout/HexagonCluster"/>
    <dgm:cxn modelId="{3DB04381-6465-4E60-976E-E7552D780DAF}" srcId="{10301C5E-9D4E-41BF-949D-0AF12FB13FC4}" destId="{48D4CAE3-80B0-4F4A-93F7-2BA9E514DC50}" srcOrd="4" destOrd="0" parTransId="{3498463F-32D1-48C7-8572-0575FE8D24B0}" sibTransId="{7E5B4A2E-0302-4D25-9E91-BD3C2F5BE8D8}"/>
    <dgm:cxn modelId="{4F07BE46-819B-46A2-91BB-051DBE89ADB2}" srcId="{10301C5E-9D4E-41BF-949D-0AF12FB13FC4}" destId="{D748B4EF-C8B3-4CC9-9CA3-643632EB4A3F}" srcOrd="2" destOrd="0" parTransId="{54A4B4FB-A494-4A3B-AD56-9469AF9489B3}" sibTransId="{255B8446-8670-4E7E-858B-F8B8ED1EB306}"/>
    <dgm:cxn modelId="{1C5617C3-3578-4BE2-B5C6-4C9839C5B0A0}" type="presOf" srcId="{10301C5E-9D4E-41BF-949D-0AF12FB13FC4}" destId="{DF38F0E3-A878-4C3C-8BDA-2DDD054136A8}" srcOrd="0" destOrd="0" presId="urn:microsoft.com/office/officeart/2008/layout/HexagonCluster"/>
    <dgm:cxn modelId="{5643F4A1-2E99-4E2A-ABD9-2F857F610B5A}" srcId="{10301C5E-9D4E-41BF-949D-0AF12FB13FC4}" destId="{90E3640F-13CA-4197-B416-BFA7E062EE12}" srcOrd="3" destOrd="0" parTransId="{46C71F37-C4B2-4171-B817-B9D38964DC86}" sibTransId="{2DA1F547-A924-442D-8A85-DC7406985C0D}"/>
    <dgm:cxn modelId="{B32831CF-80A1-4796-99CB-0FDCC3846724}" srcId="{10301C5E-9D4E-41BF-949D-0AF12FB13FC4}" destId="{DEC7C3E6-4631-4880-BECE-AE7F6BC286CC}" srcOrd="5" destOrd="0" parTransId="{CDFB84C8-6C88-4D91-A6FB-879F799CFFAA}" sibTransId="{92198F35-3081-49CA-850F-A67EDCCC4513}"/>
    <dgm:cxn modelId="{82D64BFA-F4FA-4BFB-AF47-9F5CBAE78858}" type="presOf" srcId="{48D4CAE3-80B0-4F4A-93F7-2BA9E514DC50}" destId="{D004447C-8DB8-452D-970C-10B6990B907C}" srcOrd="0" destOrd="0" presId="urn:microsoft.com/office/officeart/2008/layout/HexagonCluster"/>
    <dgm:cxn modelId="{F40E0077-EC82-4C45-8E4C-7A20D7602B19}" srcId="{10301C5E-9D4E-41BF-949D-0AF12FB13FC4}" destId="{942B8CF4-5237-479F-B812-31D5D88FCC43}" srcOrd="0" destOrd="0" parTransId="{13EF5604-AF81-49E7-AF84-8DB2CF707266}" sibTransId="{E27959B3-110C-4E70-B3B8-C716B29F931E}"/>
    <dgm:cxn modelId="{239148EA-694E-48C5-BE79-FACE46808D20}" type="presOf" srcId="{255B8446-8670-4E7E-858B-F8B8ED1EB306}" destId="{1E6EAD1F-3A95-48CF-817A-2CF32BA36715}" srcOrd="0" destOrd="0" presId="urn:microsoft.com/office/officeart/2008/layout/HexagonCluster"/>
    <dgm:cxn modelId="{A1FC3BA6-57C6-4EC6-BEFB-7F1FD238EE66}" type="presOf" srcId="{92198F35-3081-49CA-850F-A67EDCCC4513}" destId="{F2508A6A-DB59-4D89-86E1-5E4E06FBAF57}" srcOrd="0" destOrd="0" presId="urn:microsoft.com/office/officeart/2008/layout/HexagonCluster"/>
    <dgm:cxn modelId="{A6E4E02D-6C10-4B89-B303-C53EA2835D5D}" type="presOf" srcId="{942B8CF4-5237-479F-B812-31D5D88FCC43}" destId="{A553E059-2614-4B56-96C5-FFB40F1891BC}" srcOrd="0" destOrd="0" presId="urn:microsoft.com/office/officeart/2008/layout/HexagonCluster"/>
    <dgm:cxn modelId="{71ADECF0-53B6-4514-AF70-00B3EEB8B11E}" type="presOf" srcId="{D748B4EF-C8B3-4CC9-9CA3-643632EB4A3F}" destId="{D1C59AC8-CC79-4C36-8F16-D7EC2816F945}" srcOrd="0" destOrd="0" presId="urn:microsoft.com/office/officeart/2008/layout/HexagonCluster"/>
    <dgm:cxn modelId="{075CD871-E163-47DA-B894-402F44BFABC2}" type="presOf" srcId="{DEC7C3E6-4631-4880-BECE-AE7F6BC286CC}" destId="{3B631527-AB91-4A25-A4A4-CB51A70F1F80}" srcOrd="0" destOrd="0" presId="urn:microsoft.com/office/officeart/2008/layout/HexagonCluster"/>
    <dgm:cxn modelId="{E2C34262-65BA-43CB-B01F-D360738D2861}" type="presOf" srcId="{2DA1F547-A924-442D-8A85-DC7406985C0D}" destId="{40AB7A20-97CA-496B-9BCA-10A7FBAFDE1E}" srcOrd="0" destOrd="0" presId="urn:microsoft.com/office/officeart/2008/layout/HexagonCluster"/>
    <dgm:cxn modelId="{12346FF5-4296-42C5-ABB9-F2017F3CA93A}" type="presOf" srcId="{F88BDC00-6508-4811-844D-C1506A8C692A}" destId="{13717C66-26C0-4640-94EC-C318855FBBEC}" srcOrd="0" destOrd="0" presId="urn:microsoft.com/office/officeart/2008/layout/HexagonCluster"/>
    <dgm:cxn modelId="{A3AA5D32-1F8C-4314-B940-81685AEA83A2}" type="presOf" srcId="{7E5B4A2E-0302-4D25-9E91-BD3C2F5BE8D8}" destId="{963AFA56-820E-4776-A366-CC9D7136D996}" srcOrd="0" destOrd="0" presId="urn:microsoft.com/office/officeart/2008/layout/HexagonCluster"/>
    <dgm:cxn modelId="{3B25920B-65F0-4591-BD89-DDF4A34C7115}" type="presOf" srcId="{00EEDF6D-D78F-4EE0-9A82-592798841EDC}" destId="{34D91F9A-8F6C-4A48-84E9-3AD8874F092D}" srcOrd="0" destOrd="0" presId="urn:microsoft.com/office/officeart/2008/layout/HexagonCluster"/>
    <dgm:cxn modelId="{A129C08F-3B4A-4CE5-9045-681000CA4DA7}" type="presOf" srcId="{90E3640F-13CA-4197-B416-BFA7E062EE12}" destId="{24E6E47D-8B16-49CC-9CF9-4B22F2FCFF42}" srcOrd="0" destOrd="0" presId="urn:microsoft.com/office/officeart/2008/layout/HexagonCluster"/>
    <dgm:cxn modelId="{81C03DB1-3E7F-4B97-BB01-020717A70391}" srcId="{10301C5E-9D4E-41BF-949D-0AF12FB13FC4}" destId="{00EEDF6D-D78F-4EE0-9A82-592798841EDC}" srcOrd="1" destOrd="0" parTransId="{E587F483-348F-4956-9CEC-656DC09271AA}" sibTransId="{F88BDC00-6508-4811-844D-C1506A8C692A}"/>
    <dgm:cxn modelId="{0B8A336B-E71A-4DF1-A19C-C02CEB615573}" type="presParOf" srcId="{DF38F0E3-A878-4C3C-8BDA-2DDD054136A8}" destId="{C99E5D06-115F-4B0A-B90E-582CB78AD04C}" srcOrd="0" destOrd="0" presId="urn:microsoft.com/office/officeart/2008/layout/HexagonCluster"/>
    <dgm:cxn modelId="{6CCD2519-4306-4771-ADDE-47099B0F8C1E}" type="presParOf" srcId="{C99E5D06-115F-4B0A-B90E-582CB78AD04C}" destId="{A553E059-2614-4B56-96C5-FFB40F1891BC}" srcOrd="0" destOrd="0" presId="urn:microsoft.com/office/officeart/2008/layout/HexagonCluster"/>
    <dgm:cxn modelId="{A14934F0-EA38-4B8E-AD47-0609D13C9ABC}" type="presParOf" srcId="{DF38F0E3-A878-4C3C-8BDA-2DDD054136A8}" destId="{FB00A1CD-F502-4D2A-936F-AA802E820525}" srcOrd="1" destOrd="0" presId="urn:microsoft.com/office/officeart/2008/layout/HexagonCluster"/>
    <dgm:cxn modelId="{89EE73EF-CE27-46AE-9DBF-B9215254CB1A}" type="presParOf" srcId="{FB00A1CD-F502-4D2A-936F-AA802E820525}" destId="{3948C6E9-009E-40F8-9A19-7D4C4296583B}" srcOrd="0" destOrd="0" presId="urn:microsoft.com/office/officeart/2008/layout/HexagonCluster"/>
    <dgm:cxn modelId="{AB5D99DC-D531-4BAF-A586-77A66197522E}" type="presParOf" srcId="{DF38F0E3-A878-4C3C-8BDA-2DDD054136A8}" destId="{C0AABB88-B09C-4CDB-9DB8-27E3E35F51FE}" srcOrd="2" destOrd="0" presId="urn:microsoft.com/office/officeart/2008/layout/HexagonCluster"/>
    <dgm:cxn modelId="{BAC8CE15-6B3E-4DA5-A825-932CA4D40275}" type="presParOf" srcId="{C0AABB88-B09C-4CDB-9DB8-27E3E35F51FE}" destId="{7D344E67-82A1-47B1-AC3F-D7E6C7C14D63}" srcOrd="0" destOrd="0" presId="urn:microsoft.com/office/officeart/2008/layout/HexagonCluster"/>
    <dgm:cxn modelId="{55B0E9E7-349B-4AAC-9C86-6C4F0C5B193B}" type="presParOf" srcId="{DF38F0E3-A878-4C3C-8BDA-2DDD054136A8}" destId="{00FA9B9C-7E06-4567-929C-533175348192}" srcOrd="3" destOrd="0" presId="urn:microsoft.com/office/officeart/2008/layout/HexagonCluster"/>
    <dgm:cxn modelId="{C22D3BA4-5F17-4F1A-942E-88609C402EE4}" type="presParOf" srcId="{00FA9B9C-7E06-4567-929C-533175348192}" destId="{2A8FFDD6-F63D-442E-A610-6EE2765FC534}" srcOrd="0" destOrd="0" presId="urn:microsoft.com/office/officeart/2008/layout/HexagonCluster"/>
    <dgm:cxn modelId="{42EAF505-5C35-4C9A-BD87-3630A7DE0AA3}" type="presParOf" srcId="{DF38F0E3-A878-4C3C-8BDA-2DDD054136A8}" destId="{3A639B56-2879-4B64-BFB0-008A756EF4EE}" srcOrd="4" destOrd="0" presId="urn:microsoft.com/office/officeart/2008/layout/HexagonCluster"/>
    <dgm:cxn modelId="{6E735EE0-44E4-4045-972E-3F0AC3BA8487}" type="presParOf" srcId="{3A639B56-2879-4B64-BFB0-008A756EF4EE}" destId="{34D91F9A-8F6C-4A48-84E9-3AD8874F092D}" srcOrd="0" destOrd="0" presId="urn:microsoft.com/office/officeart/2008/layout/HexagonCluster"/>
    <dgm:cxn modelId="{C744DD4C-6BF6-4D36-AEB1-98D7F72E29E7}" type="presParOf" srcId="{DF38F0E3-A878-4C3C-8BDA-2DDD054136A8}" destId="{C86D73A4-C8C9-4B36-8975-CE2D971AA7FB}" srcOrd="5" destOrd="0" presId="urn:microsoft.com/office/officeart/2008/layout/HexagonCluster"/>
    <dgm:cxn modelId="{9E572DF6-FA75-409F-B20C-E2DA993E0E73}" type="presParOf" srcId="{C86D73A4-C8C9-4B36-8975-CE2D971AA7FB}" destId="{F24C3A30-2090-433B-A121-EAE80A5A0499}" srcOrd="0" destOrd="0" presId="urn:microsoft.com/office/officeart/2008/layout/HexagonCluster"/>
    <dgm:cxn modelId="{70C645F4-8A1B-4000-B469-E8EE0FBC9616}" type="presParOf" srcId="{DF38F0E3-A878-4C3C-8BDA-2DDD054136A8}" destId="{02960F91-DC4F-41CA-9736-3F3434F9AA76}" srcOrd="6" destOrd="0" presId="urn:microsoft.com/office/officeart/2008/layout/HexagonCluster"/>
    <dgm:cxn modelId="{EBFC1991-99D2-4F93-947E-376ADA0D94EF}" type="presParOf" srcId="{02960F91-DC4F-41CA-9736-3F3434F9AA76}" destId="{13717C66-26C0-4640-94EC-C318855FBBEC}" srcOrd="0" destOrd="0" presId="urn:microsoft.com/office/officeart/2008/layout/HexagonCluster"/>
    <dgm:cxn modelId="{D6832818-116E-4380-B724-CE5E57D07270}" type="presParOf" srcId="{DF38F0E3-A878-4C3C-8BDA-2DDD054136A8}" destId="{A7B55BEE-71B1-4C8A-95A0-1E6CD6B4BDA1}" srcOrd="7" destOrd="0" presId="urn:microsoft.com/office/officeart/2008/layout/HexagonCluster"/>
    <dgm:cxn modelId="{BC7B727F-55BC-41D8-8BD9-608AB85BD255}" type="presParOf" srcId="{A7B55BEE-71B1-4C8A-95A0-1E6CD6B4BDA1}" destId="{0820FDC5-ECE3-4840-9D0E-9CEFF8A4C1DF}" srcOrd="0" destOrd="0" presId="urn:microsoft.com/office/officeart/2008/layout/HexagonCluster"/>
    <dgm:cxn modelId="{7847F6F2-5B15-4CC7-AA7D-62BE682B91BE}" type="presParOf" srcId="{DF38F0E3-A878-4C3C-8BDA-2DDD054136A8}" destId="{BF15407A-2EFB-4BE1-BD4C-52B61EDA6DEC}" srcOrd="8" destOrd="0" presId="urn:microsoft.com/office/officeart/2008/layout/HexagonCluster"/>
    <dgm:cxn modelId="{5B06E8DC-5339-4CEC-A4FC-9BEDEFEDBFE7}" type="presParOf" srcId="{BF15407A-2EFB-4BE1-BD4C-52B61EDA6DEC}" destId="{D1C59AC8-CC79-4C36-8F16-D7EC2816F945}" srcOrd="0" destOrd="0" presId="urn:microsoft.com/office/officeart/2008/layout/HexagonCluster"/>
    <dgm:cxn modelId="{A6B6F022-89A1-4A96-8344-D5ECF7ABA2B9}" type="presParOf" srcId="{DF38F0E3-A878-4C3C-8BDA-2DDD054136A8}" destId="{2581A13B-8CB3-44E6-987E-60BB6A9C74D2}" srcOrd="9" destOrd="0" presId="urn:microsoft.com/office/officeart/2008/layout/HexagonCluster"/>
    <dgm:cxn modelId="{7B68D542-2420-44E2-BB31-0B39747A061C}" type="presParOf" srcId="{2581A13B-8CB3-44E6-987E-60BB6A9C74D2}" destId="{7F909097-FA7B-4821-9FDD-13DFAEC59FFD}" srcOrd="0" destOrd="0" presId="urn:microsoft.com/office/officeart/2008/layout/HexagonCluster"/>
    <dgm:cxn modelId="{989CC130-5E85-488C-8707-14C42791895D}" type="presParOf" srcId="{DF38F0E3-A878-4C3C-8BDA-2DDD054136A8}" destId="{54DE6218-3DE5-4103-950B-DDE0AC58CF22}" srcOrd="10" destOrd="0" presId="urn:microsoft.com/office/officeart/2008/layout/HexagonCluster"/>
    <dgm:cxn modelId="{F2CB75AB-7EA4-4CFD-B0BC-6CE05CF24758}" type="presParOf" srcId="{54DE6218-3DE5-4103-950B-DDE0AC58CF22}" destId="{1E6EAD1F-3A95-48CF-817A-2CF32BA36715}" srcOrd="0" destOrd="0" presId="urn:microsoft.com/office/officeart/2008/layout/HexagonCluster"/>
    <dgm:cxn modelId="{473A09A1-B729-4CA2-93C8-0E9F5626EA23}" type="presParOf" srcId="{DF38F0E3-A878-4C3C-8BDA-2DDD054136A8}" destId="{0CE5FB49-957C-4099-A281-A9B860532B39}" srcOrd="11" destOrd="0" presId="urn:microsoft.com/office/officeart/2008/layout/HexagonCluster"/>
    <dgm:cxn modelId="{212B2475-0448-4E8A-9B1C-345270D875BD}" type="presParOf" srcId="{0CE5FB49-957C-4099-A281-A9B860532B39}" destId="{F4D5BEED-FA4E-4838-9FEE-E8EAF1E8BA45}" srcOrd="0" destOrd="0" presId="urn:microsoft.com/office/officeart/2008/layout/HexagonCluster"/>
    <dgm:cxn modelId="{18647106-1691-44B1-ADE3-02D194E7150B}" type="presParOf" srcId="{DF38F0E3-A878-4C3C-8BDA-2DDD054136A8}" destId="{881FF56B-C468-4085-8700-7CCC6E3D8B29}" srcOrd="12" destOrd="0" presId="urn:microsoft.com/office/officeart/2008/layout/HexagonCluster"/>
    <dgm:cxn modelId="{BA20C0CC-103B-4E2B-865A-BDD04DCAFDBA}" type="presParOf" srcId="{881FF56B-C468-4085-8700-7CCC6E3D8B29}" destId="{24E6E47D-8B16-49CC-9CF9-4B22F2FCFF42}" srcOrd="0" destOrd="0" presId="urn:microsoft.com/office/officeart/2008/layout/HexagonCluster"/>
    <dgm:cxn modelId="{D1396B46-DFC9-4921-A46A-B854F533146F}" type="presParOf" srcId="{DF38F0E3-A878-4C3C-8BDA-2DDD054136A8}" destId="{A546C7A4-7324-4566-94B0-54AECB2B3D5C}" srcOrd="13" destOrd="0" presId="urn:microsoft.com/office/officeart/2008/layout/HexagonCluster"/>
    <dgm:cxn modelId="{52B04D74-89C7-4895-A0B9-0ECC930A54A7}" type="presParOf" srcId="{A546C7A4-7324-4566-94B0-54AECB2B3D5C}" destId="{862F4242-A0FC-4D29-9A86-25C97C17ACDF}" srcOrd="0" destOrd="0" presId="urn:microsoft.com/office/officeart/2008/layout/HexagonCluster"/>
    <dgm:cxn modelId="{57612012-BCD2-4535-8B51-EFAFECCDA5E6}" type="presParOf" srcId="{DF38F0E3-A878-4C3C-8BDA-2DDD054136A8}" destId="{1E20ADA7-EA23-4BC4-9A21-90F851CA7550}" srcOrd="14" destOrd="0" presId="urn:microsoft.com/office/officeart/2008/layout/HexagonCluster"/>
    <dgm:cxn modelId="{B4BDFB91-652F-46BB-94E9-79990A663118}" type="presParOf" srcId="{1E20ADA7-EA23-4BC4-9A21-90F851CA7550}" destId="{40AB7A20-97CA-496B-9BCA-10A7FBAFDE1E}" srcOrd="0" destOrd="0" presId="urn:microsoft.com/office/officeart/2008/layout/HexagonCluster"/>
    <dgm:cxn modelId="{15E58856-EAF4-4564-93DB-D6BEC83F0339}" type="presParOf" srcId="{DF38F0E3-A878-4C3C-8BDA-2DDD054136A8}" destId="{6E1DAE9F-3CED-4683-B5F9-B0F48CA209F6}" srcOrd="15" destOrd="0" presId="urn:microsoft.com/office/officeart/2008/layout/HexagonCluster"/>
    <dgm:cxn modelId="{E70B4D05-2792-4118-8605-F2A4A1D172B1}" type="presParOf" srcId="{6E1DAE9F-3CED-4683-B5F9-B0F48CA209F6}" destId="{97CF5AF8-2C7F-4AD1-98F0-89A1F2CC07FE}" srcOrd="0" destOrd="0" presId="urn:microsoft.com/office/officeart/2008/layout/HexagonCluster"/>
    <dgm:cxn modelId="{C0E6F593-CBF3-4CBD-885D-A21E76DD4421}" type="presParOf" srcId="{DF38F0E3-A878-4C3C-8BDA-2DDD054136A8}" destId="{C5D28BF8-3D31-4E58-9BF6-B6B846275FB1}" srcOrd="16" destOrd="0" presId="urn:microsoft.com/office/officeart/2008/layout/HexagonCluster"/>
    <dgm:cxn modelId="{2C6B6223-BE41-439B-8EB0-48F7A59CAC15}" type="presParOf" srcId="{C5D28BF8-3D31-4E58-9BF6-B6B846275FB1}" destId="{D004447C-8DB8-452D-970C-10B6990B907C}" srcOrd="0" destOrd="0" presId="urn:microsoft.com/office/officeart/2008/layout/HexagonCluster"/>
    <dgm:cxn modelId="{FB006DC2-697B-4C1D-9E64-8DF17F48B2CE}" type="presParOf" srcId="{DF38F0E3-A878-4C3C-8BDA-2DDD054136A8}" destId="{D0B85152-CBEF-4D2A-8E03-63B237CAF21A}" srcOrd="17" destOrd="0" presId="urn:microsoft.com/office/officeart/2008/layout/HexagonCluster"/>
    <dgm:cxn modelId="{470CEC61-0D82-4305-9C05-F0C961989B0E}" type="presParOf" srcId="{D0B85152-CBEF-4D2A-8E03-63B237CAF21A}" destId="{CEFFAA8C-05E6-4E5F-9A70-CBA258BBBE0C}" srcOrd="0" destOrd="0" presId="urn:microsoft.com/office/officeart/2008/layout/HexagonCluster"/>
    <dgm:cxn modelId="{50786113-4B24-4B5C-BF7B-0F45580DE508}" type="presParOf" srcId="{DF38F0E3-A878-4C3C-8BDA-2DDD054136A8}" destId="{113C09C8-A541-4DD6-8E50-C1E3984C2B5F}" srcOrd="18" destOrd="0" presId="urn:microsoft.com/office/officeart/2008/layout/HexagonCluster"/>
    <dgm:cxn modelId="{6CA9C5E0-1FE6-47D7-B0B0-5CBAA9972B6C}" type="presParOf" srcId="{113C09C8-A541-4DD6-8E50-C1E3984C2B5F}" destId="{963AFA56-820E-4776-A366-CC9D7136D996}" srcOrd="0" destOrd="0" presId="urn:microsoft.com/office/officeart/2008/layout/HexagonCluster"/>
    <dgm:cxn modelId="{97943D08-8DE4-4724-9373-62CC203A4660}" type="presParOf" srcId="{DF38F0E3-A878-4C3C-8BDA-2DDD054136A8}" destId="{F639F969-E2C1-4097-A419-C56F6697B3BD}" srcOrd="19" destOrd="0" presId="urn:microsoft.com/office/officeart/2008/layout/HexagonCluster"/>
    <dgm:cxn modelId="{B2EB9B7C-2219-40CA-A05A-49A2D706DF67}" type="presParOf" srcId="{F639F969-E2C1-4097-A419-C56F6697B3BD}" destId="{08C7BE48-7DAD-4559-8AD4-65ADF8DE6F7B}" srcOrd="0" destOrd="0" presId="urn:microsoft.com/office/officeart/2008/layout/HexagonCluster"/>
    <dgm:cxn modelId="{9A51BF15-FF86-41CE-ACC0-A08A509450A5}" type="presParOf" srcId="{DF38F0E3-A878-4C3C-8BDA-2DDD054136A8}" destId="{37614057-A395-4A8E-A85A-66D0351A1218}" srcOrd="20" destOrd="0" presId="urn:microsoft.com/office/officeart/2008/layout/HexagonCluster"/>
    <dgm:cxn modelId="{430DB96E-C003-4588-9F95-4BCD4045C49A}" type="presParOf" srcId="{37614057-A395-4A8E-A85A-66D0351A1218}" destId="{3B631527-AB91-4A25-A4A4-CB51A70F1F80}" srcOrd="0" destOrd="0" presId="urn:microsoft.com/office/officeart/2008/layout/HexagonCluster"/>
    <dgm:cxn modelId="{132C63F9-EA72-4158-B90F-16A0DBF81ABE}" type="presParOf" srcId="{DF38F0E3-A878-4C3C-8BDA-2DDD054136A8}" destId="{D5590F0A-CE81-4D0C-8F88-6FDF0B6C194A}" srcOrd="21" destOrd="0" presId="urn:microsoft.com/office/officeart/2008/layout/HexagonCluster"/>
    <dgm:cxn modelId="{A7AE34A1-38DC-43F7-A180-264EBDA213D9}" type="presParOf" srcId="{D5590F0A-CE81-4D0C-8F88-6FDF0B6C194A}" destId="{EF569254-7FAE-4630-BF2E-454C9CAC1C5B}" srcOrd="0" destOrd="0" presId="urn:microsoft.com/office/officeart/2008/layout/HexagonCluster"/>
    <dgm:cxn modelId="{2D316CE1-F0AD-498E-B480-82E0F0A10532}" type="presParOf" srcId="{DF38F0E3-A878-4C3C-8BDA-2DDD054136A8}" destId="{2EA8596A-3DBC-470E-9AA0-BA351E89F75B}" srcOrd="22" destOrd="0" presId="urn:microsoft.com/office/officeart/2008/layout/HexagonCluster"/>
    <dgm:cxn modelId="{F37ED2B9-0C36-4FEE-B99E-18644B7FE711}" type="presParOf" srcId="{2EA8596A-3DBC-470E-9AA0-BA351E89F75B}" destId="{F2508A6A-DB59-4D89-86E1-5E4E06FBAF57}" srcOrd="0" destOrd="0" presId="urn:microsoft.com/office/officeart/2008/layout/HexagonCluster"/>
    <dgm:cxn modelId="{959C1DDA-9135-457F-BAA3-8C5B42C57404}" type="presParOf" srcId="{DF38F0E3-A878-4C3C-8BDA-2DDD054136A8}" destId="{6067F1BD-B76C-4A2B-B3DE-170A8788C2A9}" srcOrd="23" destOrd="0" presId="urn:microsoft.com/office/officeart/2008/layout/HexagonCluster"/>
    <dgm:cxn modelId="{8A604441-BB25-46AF-9318-C95929A11118}" type="presParOf" srcId="{6067F1BD-B76C-4A2B-B3DE-170A8788C2A9}" destId="{3EEFEA9D-60E3-45ED-B7DB-21EE8DBD4671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3124468-6E06-43DB-AC23-F203B8E9FC08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B20762-027B-4A4F-8028-D461083D0717}">
      <dgm:prSet phldrT="[Text]" custT="1"/>
      <dgm:spPr>
        <a:xfrm>
          <a:off x="5128053" y="1217062"/>
          <a:ext cx="2884470" cy="17132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rtl="1"/>
          <a:r>
            <a:rPr lang="fa-IR" sz="3200" dirty="0" smtClean="0">
              <a:solidFill>
                <a:sysClr val="window" lastClr="FFFFFF"/>
              </a:solidFill>
              <a:latin typeface="Calibri"/>
              <a:ea typeface="+mn-ea"/>
              <a:cs typeface="B Titr"/>
            </a:rPr>
            <a:t> اقدامات انجام شده </a:t>
          </a:r>
          <a:endParaRPr lang="fa-IR" sz="3200" dirty="0">
            <a:solidFill>
              <a:sysClr val="window" lastClr="FFFFFF"/>
            </a:solidFill>
            <a:latin typeface="Calibri"/>
            <a:ea typeface="+mn-ea"/>
            <a:cs typeface="B Titr"/>
          </a:endParaRPr>
        </a:p>
      </dgm:t>
    </dgm:pt>
    <dgm:pt modelId="{546C5681-0CF3-4373-8B2E-0CABE00C8716}" type="parTrans" cxnId="{129D1A3C-84BF-48EB-BECD-C3028CBB68CC}">
      <dgm:prSet/>
      <dgm:spPr/>
      <dgm:t>
        <a:bodyPr/>
        <a:lstStyle/>
        <a:p>
          <a:pPr rtl="1"/>
          <a:endParaRPr lang="fa-IR"/>
        </a:p>
      </dgm:t>
    </dgm:pt>
    <dgm:pt modelId="{B2059501-CBF4-4213-8292-5B7DE867766C}" type="sibTrans" cxnId="{129D1A3C-84BF-48EB-BECD-C3028CBB68CC}">
      <dgm:prSet/>
      <dgm:spPr/>
      <dgm:t>
        <a:bodyPr/>
        <a:lstStyle/>
        <a:p>
          <a:pPr rtl="1"/>
          <a:endParaRPr lang="fa-IR"/>
        </a:p>
      </dgm:t>
    </dgm:pt>
    <dgm:pt modelId="{A07DD464-B683-4904-94D0-F5553EE133FD}">
      <dgm:prSet phldrT="[Text]"/>
      <dgm:spPr>
        <a:xfrm>
          <a:off x="1548010" y="721006"/>
          <a:ext cx="3408919" cy="17132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rtl="1"/>
          <a:r>
            <a:rPr lang="fa-IR" dirty="0" smtClean="0">
              <a:solidFill>
                <a:sysClr val="window" lastClr="FFFFFF"/>
              </a:solidFill>
              <a:latin typeface="Calibri"/>
              <a:ea typeface="+mn-ea"/>
              <a:cs typeface="B Titr"/>
            </a:rPr>
            <a:t>برنامه‌های آتی</a:t>
          </a:r>
          <a:endParaRPr lang="fa-IR" dirty="0">
            <a:solidFill>
              <a:sysClr val="window" lastClr="FFFFFF"/>
            </a:solidFill>
            <a:latin typeface="Calibri"/>
            <a:ea typeface="+mn-ea"/>
            <a:cs typeface="B Titr"/>
          </a:endParaRPr>
        </a:p>
      </dgm:t>
    </dgm:pt>
    <dgm:pt modelId="{0959200D-41A8-4DEC-9D02-894849DB552A}" type="parTrans" cxnId="{A25BEA7C-652C-4C04-A70D-9663A52E757C}">
      <dgm:prSet/>
      <dgm:spPr/>
      <dgm:t>
        <a:bodyPr/>
        <a:lstStyle/>
        <a:p>
          <a:pPr rtl="1"/>
          <a:endParaRPr lang="fa-IR"/>
        </a:p>
      </dgm:t>
    </dgm:pt>
    <dgm:pt modelId="{7AE3E3D8-4621-4587-B708-10AF57A2B8E2}" type="sibTrans" cxnId="{A25BEA7C-652C-4C04-A70D-9663A52E757C}">
      <dgm:prSet/>
      <dgm:spPr/>
      <dgm:t>
        <a:bodyPr/>
        <a:lstStyle/>
        <a:p>
          <a:pPr rtl="1"/>
          <a:endParaRPr lang="fa-IR"/>
        </a:p>
      </dgm:t>
    </dgm:pt>
    <dgm:pt modelId="{A2C54E0F-B1E8-42FE-929C-F75C8235AC06}" type="pres">
      <dgm:prSet presAssocID="{63124468-6E06-43DB-AC23-F203B8E9FC0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324D116-9784-400A-BC92-F71964A2D999}" type="pres">
      <dgm:prSet presAssocID="{63124468-6E06-43DB-AC23-F203B8E9FC08}" presName="ribbon" presStyleLbl="node1" presStyleIdx="0" presStyleCnt="1"/>
      <dgm:spPr>
        <a:xfrm>
          <a:off x="965831" y="0"/>
          <a:ext cx="8740820" cy="3496328"/>
        </a:xfrm>
        <a:prstGeom prst="leftRightRibbon">
          <a:avLst/>
        </a:prstGeom>
        <a:solidFill>
          <a:srgbClr val="822B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/>
        </a:p>
      </dgm:t>
    </dgm:pt>
    <dgm:pt modelId="{4859C744-3E78-4FAB-811F-55451DEC2D11}" type="pres">
      <dgm:prSet presAssocID="{63124468-6E06-43DB-AC23-F203B8E9FC08}" presName="leftArrowText" presStyleLbl="node1" presStyleIdx="0" presStyleCnt="1" custLinFactX="7934" custLinFactNeighborX="100000" custLinFactNeighborY="3532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28D6743-D2E6-4CFF-8857-E0D1F59C8BCC}" type="pres">
      <dgm:prSet presAssocID="{63124468-6E06-43DB-AC23-F203B8E9FC08}" presName="rightArrowText" presStyleLbl="node1" presStyleIdx="0" presStyleCnt="1" custLinFactX="-11127" custLinFactNeighborX="-100000" custLinFactNeighborY="-2628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E9FCD62-AB6F-409E-A29A-312238EE95C9}" type="presOf" srcId="{A07DD464-B683-4904-94D0-F5553EE133FD}" destId="{928D6743-D2E6-4CFF-8857-E0D1F59C8BCC}" srcOrd="0" destOrd="0" presId="urn:microsoft.com/office/officeart/2005/8/layout/arrow6"/>
    <dgm:cxn modelId="{1972E4A8-6927-454B-87D0-9E980B96082A}" type="presOf" srcId="{C1B20762-027B-4A4F-8028-D461083D0717}" destId="{4859C744-3E78-4FAB-811F-55451DEC2D11}" srcOrd="0" destOrd="0" presId="urn:microsoft.com/office/officeart/2005/8/layout/arrow6"/>
    <dgm:cxn modelId="{A25BEA7C-652C-4C04-A70D-9663A52E757C}" srcId="{63124468-6E06-43DB-AC23-F203B8E9FC08}" destId="{A07DD464-B683-4904-94D0-F5553EE133FD}" srcOrd="1" destOrd="0" parTransId="{0959200D-41A8-4DEC-9D02-894849DB552A}" sibTransId="{7AE3E3D8-4621-4587-B708-10AF57A2B8E2}"/>
    <dgm:cxn modelId="{8E50EFBE-CC74-4435-BA48-E8A3153CAC3C}" type="presOf" srcId="{63124468-6E06-43DB-AC23-F203B8E9FC08}" destId="{A2C54E0F-B1E8-42FE-929C-F75C8235AC06}" srcOrd="0" destOrd="0" presId="urn:microsoft.com/office/officeart/2005/8/layout/arrow6"/>
    <dgm:cxn modelId="{129D1A3C-84BF-48EB-BECD-C3028CBB68CC}" srcId="{63124468-6E06-43DB-AC23-F203B8E9FC08}" destId="{C1B20762-027B-4A4F-8028-D461083D0717}" srcOrd="0" destOrd="0" parTransId="{546C5681-0CF3-4373-8B2E-0CABE00C8716}" sibTransId="{B2059501-CBF4-4213-8292-5B7DE867766C}"/>
    <dgm:cxn modelId="{0AD93CE1-8294-4288-9C04-DF5867DD7883}" type="presParOf" srcId="{A2C54E0F-B1E8-42FE-929C-F75C8235AC06}" destId="{5324D116-9784-400A-BC92-F71964A2D999}" srcOrd="0" destOrd="0" presId="urn:microsoft.com/office/officeart/2005/8/layout/arrow6"/>
    <dgm:cxn modelId="{D1AC2794-3723-4DBF-BA23-98D990734328}" type="presParOf" srcId="{A2C54E0F-B1E8-42FE-929C-F75C8235AC06}" destId="{4859C744-3E78-4FAB-811F-55451DEC2D11}" srcOrd="1" destOrd="0" presId="urn:microsoft.com/office/officeart/2005/8/layout/arrow6"/>
    <dgm:cxn modelId="{B2AD8C5C-2713-4F47-AE0E-FEB9A38B514D}" type="presParOf" srcId="{A2C54E0F-B1E8-42FE-929C-F75C8235AC06}" destId="{928D6743-D2E6-4CFF-8857-E0D1F59C8BC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D6F313-9079-4614-A19B-C2A41F80935B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EB7C482-B860-4655-B017-42234CC13B58}">
      <dgm:prSet phldrT="[Text]" custT="1"/>
      <dgm:spPr>
        <a:xfrm>
          <a:off x="8398899" y="61687"/>
          <a:ext cx="1531721" cy="772694"/>
        </a:xfrm>
        <a:noFill/>
        <a:ln>
          <a:noFill/>
        </a:ln>
        <a:effectLst/>
      </dgm:spPr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latin typeface="Calibri"/>
              <a:ea typeface="+mn-ea"/>
              <a:cs typeface="B Titr"/>
            </a:rPr>
            <a:t>سنگ آهن و فولاد</a:t>
          </a:r>
          <a:endParaRPr lang="fa-IR" sz="2400" dirty="0">
            <a:solidFill>
              <a:srgbClr val="822B00"/>
            </a:solidFill>
            <a:latin typeface="Calibri"/>
            <a:ea typeface="+mn-ea"/>
            <a:cs typeface="B Titr"/>
          </a:endParaRPr>
        </a:p>
      </dgm:t>
    </dgm:pt>
    <dgm:pt modelId="{4CCF91FF-8664-4ECF-A2D4-D30DFB3A47B1}" type="parTrans" cxnId="{FC1377F4-7890-447F-96D6-8D99BAAF938F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424ACA1D-B5B0-4ED5-850C-884616C68AF5}" type="sibTrans" cxnId="{FC1377F4-7890-447F-96D6-8D99BAAF938F}">
      <dgm:prSet/>
      <dgm:spPr>
        <a:xfrm>
          <a:off x="7626204" y="61687"/>
          <a:ext cx="772694" cy="772694"/>
        </a:xfrm>
        <a:ln w="1270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241EA75A-82A6-48E1-AEFB-9CA7214BDAE8}">
      <dgm:prSet phldrT="[Text]" custT="1"/>
      <dgm:spPr>
        <a:xfrm>
          <a:off x="7233160" y="2740360"/>
          <a:ext cx="1071469" cy="772694"/>
        </a:xfrm>
        <a:noFill/>
        <a:ln>
          <a:noFill/>
        </a:ln>
        <a:effectLst/>
      </dgm:spPr>
      <dgm:t>
        <a:bodyPr/>
        <a:lstStyle/>
        <a:p>
          <a:pPr rtl="1"/>
          <a:r>
            <a:rPr lang="fa-IR" sz="2400" smtClean="0">
              <a:solidFill>
                <a:srgbClr val="822B00"/>
              </a:solidFill>
              <a:latin typeface="Calibri"/>
              <a:ea typeface="+mn-ea"/>
              <a:cs typeface="B Titr"/>
            </a:rPr>
            <a:t>سیمان</a:t>
          </a:r>
          <a:endParaRPr lang="fa-IR" sz="2400" dirty="0">
            <a:solidFill>
              <a:srgbClr val="822B00"/>
            </a:solidFill>
            <a:latin typeface="Calibri"/>
            <a:ea typeface="+mn-ea"/>
            <a:cs typeface="B Titr"/>
          </a:endParaRPr>
        </a:p>
      </dgm:t>
    </dgm:pt>
    <dgm:pt modelId="{C57DA128-E098-4EA1-81EE-FC819DF5AFDE}" type="parTrans" cxnId="{D634042E-AE62-4F19-9FCB-82EBDAE43D94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D25BC07F-2E51-40DD-A000-EB4D84649E97}" type="sibTrans" cxnId="{D634042E-AE62-4F19-9FCB-82EBDAE43D94}">
      <dgm:prSet/>
      <dgm:spPr>
        <a:xfrm>
          <a:off x="6460466" y="2740360"/>
          <a:ext cx="772694" cy="772694"/>
        </a:xfrm>
        <a:ln w="1270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75024448-7D89-4E88-A9B2-099CAAC0AA00}">
      <dgm:prSet phldrT="[Text]" custT="1"/>
      <dgm:spPr>
        <a:xfrm>
          <a:off x="7644234" y="3657291"/>
          <a:ext cx="775546" cy="772694"/>
        </a:xfrm>
        <a:noFill/>
        <a:ln>
          <a:noFill/>
        </a:ln>
        <a:effectLst/>
      </dgm:spPr>
      <dgm:t>
        <a:bodyPr/>
        <a:lstStyle/>
        <a:p>
          <a:pPr rtl="1"/>
          <a:r>
            <a:rPr lang="fa-IR" sz="2400" smtClean="0">
              <a:solidFill>
                <a:srgbClr val="822B00"/>
              </a:solidFill>
              <a:latin typeface="Calibri"/>
              <a:ea typeface="+mn-ea"/>
              <a:cs typeface="B Titr"/>
            </a:rPr>
            <a:t>نفت و گاز</a:t>
          </a:r>
          <a:endParaRPr lang="fa-IR" sz="2400" dirty="0">
            <a:solidFill>
              <a:srgbClr val="822B00"/>
            </a:solidFill>
            <a:latin typeface="Calibri"/>
            <a:ea typeface="+mn-ea"/>
            <a:cs typeface="B Titr"/>
          </a:endParaRPr>
        </a:p>
      </dgm:t>
    </dgm:pt>
    <dgm:pt modelId="{E1C5763C-B89A-4810-8358-A55304CD6DDB}" type="parTrans" cxnId="{D67C20D3-3AA6-4BF1-8E90-EF005C37D703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C8A79434-84CD-4FD5-9A6E-59BEA628B21C}" type="sibTrans" cxnId="{D67C20D3-3AA6-4BF1-8E90-EF005C37D703}">
      <dgm:prSet/>
      <dgm:spPr>
        <a:xfrm>
          <a:off x="6871540" y="3657291"/>
          <a:ext cx="772694" cy="772694"/>
        </a:xfrm>
        <a:ln w="1270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5E4D78E2-4421-428C-9F39-93C9ACE37B34}">
      <dgm:prSet phldrT="[Text]" custT="1"/>
      <dgm:spPr>
        <a:xfrm>
          <a:off x="7233160" y="1761614"/>
          <a:ext cx="1071469" cy="772694"/>
        </a:xfrm>
        <a:noFill/>
        <a:ln>
          <a:noFill/>
        </a:ln>
        <a:effectLst/>
      </dgm:spPr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latin typeface="Calibri"/>
              <a:ea typeface="+mn-ea"/>
              <a:cs typeface="B Titr"/>
            </a:rPr>
            <a:t>نیروگاه</a:t>
          </a:r>
          <a:endParaRPr lang="fa-IR" sz="2400" dirty="0">
            <a:solidFill>
              <a:srgbClr val="822B00"/>
            </a:solidFill>
            <a:latin typeface="Calibri"/>
            <a:ea typeface="+mn-ea"/>
            <a:cs typeface="B Titr"/>
          </a:endParaRPr>
        </a:p>
      </dgm:t>
    </dgm:pt>
    <dgm:pt modelId="{F0F05836-43FF-4488-B7BC-4CE5562447DA}" type="parTrans" cxnId="{111B5CC9-7DF7-4722-88DC-A579BA7FCF18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BD817811-0731-4937-98FF-23D2AACF8321}" type="sibTrans" cxnId="{111B5CC9-7DF7-4722-88DC-A579BA7FCF18}">
      <dgm:prSet/>
      <dgm:spPr>
        <a:xfrm>
          <a:off x="6460466" y="1761614"/>
          <a:ext cx="772694" cy="772694"/>
        </a:xfrm>
        <a:ln w="1270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EEBB836C-9E82-4A93-B1F0-CD21B63DC957}">
      <dgm:prSet custT="1"/>
      <dgm:spPr>
        <a:xfrm>
          <a:off x="7644234" y="844684"/>
          <a:ext cx="2236460" cy="772694"/>
        </a:xfrm>
        <a:noFill/>
        <a:ln>
          <a:noFill/>
        </a:ln>
        <a:effectLst/>
      </dgm:spPr>
      <dgm:t>
        <a:bodyPr/>
        <a:lstStyle/>
        <a:p>
          <a:pPr rtl="1"/>
          <a:r>
            <a:rPr lang="fa-IR" sz="2400" dirty="0" smtClean="0">
              <a:solidFill>
                <a:srgbClr val="822B00"/>
              </a:solidFill>
              <a:latin typeface="Calibri"/>
              <a:ea typeface="+mn-ea"/>
              <a:cs typeface="B Titr"/>
            </a:rPr>
            <a:t>واسطه‌گری‌های مالی</a:t>
          </a:r>
          <a:endParaRPr lang="fa-IR" sz="2400" dirty="0">
            <a:solidFill>
              <a:srgbClr val="822B00"/>
            </a:solidFill>
            <a:latin typeface="Calibri"/>
            <a:ea typeface="+mn-ea"/>
            <a:cs typeface="B Titr"/>
          </a:endParaRPr>
        </a:p>
      </dgm:t>
    </dgm:pt>
    <dgm:pt modelId="{8FF6B34D-B015-4961-BB95-22BA7C389F19}" type="parTrans" cxnId="{0F52E71A-CB45-45AB-A111-4DAD5957E733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</a:endParaRPr>
        </a:p>
      </dgm:t>
    </dgm:pt>
    <dgm:pt modelId="{DE031609-ACC6-480E-85FF-CBE3E5069F54}" type="sibTrans" cxnId="{0F52E71A-CB45-45AB-A111-4DAD5957E733}">
      <dgm:prSet/>
      <dgm:spPr>
        <a:xfrm>
          <a:off x="6871540" y="844684"/>
          <a:ext cx="772694" cy="772694"/>
        </a:xfrm>
        <a:ln w="1270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</a:endParaRPr>
        </a:p>
      </dgm:t>
    </dgm:pt>
    <dgm:pt modelId="{1007F38B-2B28-4A6D-B591-6072A8895950}">
      <dgm:prSet phldrT="[Text]" custT="1"/>
      <dgm:spPr>
        <a:xfrm>
          <a:off x="1014187" y="3399734"/>
          <a:ext cx="3296829" cy="695134"/>
        </a:xfr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pPr algn="ctr" rtl="1"/>
          <a:endParaRPr lang="fa-IR" sz="1000" dirty="0">
            <a:solidFill>
              <a:srgbClr val="0070C0"/>
            </a:solidFill>
            <a:latin typeface="Calibri"/>
            <a:ea typeface="+mn-ea"/>
            <a:cs typeface="B Titr"/>
          </a:endParaRPr>
        </a:p>
      </dgm:t>
    </dgm:pt>
    <dgm:pt modelId="{A651AF78-593F-4059-B0B2-47A9A6E5A9AE}" type="sibTrans" cxnId="{6C7EF2C4-631A-45B6-BDC1-0C5D57F29D48}">
      <dgm:prSet/>
      <dgm:spPr>
        <a:xfrm>
          <a:off x="371970" y="220681"/>
          <a:ext cx="4862153" cy="4833306"/>
        </a:xfrm>
        <a:ln w="1270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  <a:solidFill>
              <a:srgbClr val="0070C0"/>
            </a:solidFill>
            <a:cs typeface="+mj-cs"/>
          </a:endParaRPr>
        </a:p>
      </dgm:t>
    </dgm:pt>
    <dgm:pt modelId="{8A26CA54-756C-447C-AB31-433C95A44BA5}" type="parTrans" cxnId="{6C7EF2C4-631A-45B6-BDC1-0C5D57F29D48}">
      <dgm:prSet/>
      <dgm:spPr/>
      <dgm:t>
        <a:bodyPr/>
        <a:lstStyle/>
        <a:p>
          <a:pPr rtl="1"/>
          <a:endParaRPr lang="fa-IR" sz="1400">
            <a:solidFill>
              <a:srgbClr val="0070C0"/>
            </a:solidFill>
            <a:cs typeface="+mj-cs"/>
          </a:endParaRPr>
        </a:p>
      </dgm:t>
    </dgm:pt>
    <dgm:pt modelId="{AD23BF71-A2C2-47B9-9F79-B5706D86BAE0}">
      <dgm:prSet phldrT="[Text]" custT="1"/>
      <dgm:spPr>
        <a:xfrm>
          <a:off x="8398899" y="4440288"/>
          <a:ext cx="1411847" cy="772694"/>
        </a:xfrm>
        <a:noFill/>
        <a:ln>
          <a:noFill/>
        </a:ln>
        <a:effectLst/>
      </dgm:spPr>
      <dgm:t>
        <a:bodyPr/>
        <a:lstStyle/>
        <a:p>
          <a:pPr rtl="1"/>
          <a:r>
            <a:rPr lang="fa-IR" sz="2400" smtClean="0">
              <a:solidFill>
                <a:srgbClr val="822B00"/>
              </a:solidFill>
              <a:latin typeface="Calibri"/>
              <a:ea typeface="+mn-ea"/>
              <a:cs typeface="B Titr"/>
            </a:rPr>
            <a:t>ساختمان</a:t>
          </a:r>
          <a:endParaRPr lang="fa-IR" sz="2400" dirty="0">
            <a:solidFill>
              <a:srgbClr val="822B00"/>
            </a:solidFill>
            <a:latin typeface="Calibri"/>
            <a:ea typeface="+mn-ea"/>
            <a:cs typeface="B Titr"/>
          </a:endParaRPr>
        </a:p>
      </dgm:t>
    </dgm:pt>
    <dgm:pt modelId="{70D551AC-1A19-44F5-9DD6-B974B5F6AFF3}" type="parTrans" cxnId="{2E639DBB-6BC1-428C-A050-5CB59CA79A81}">
      <dgm:prSet/>
      <dgm:spPr/>
      <dgm:t>
        <a:bodyPr/>
        <a:lstStyle/>
        <a:p>
          <a:pPr rtl="1"/>
          <a:endParaRPr lang="fa-IR" sz="1400"/>
        </a:p>
      </dgm:t>
    </dgm:pt>
    <dgm:pt modelId="{34097507-379B-4B17-B0D7-6553BD452382}" type="sibTrans" cxnId="{2E639DBB-6BC1-428C-A050-5CB59CA79A81}">
      <dgm:prSet/>
      <dgm:spPr>
        <a:xfrm>
          <a:off x="7626204" y="4440288"/>
          <a:ext cx="772694" cy="772694"/>
        </a:xfrm>
        <a:prstGeom prst="ellipse">
          <a:avLst/>
        </a:prstGeom>
        <a:ln w="1270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 sz="1400">
            <a:ln>
              <a:solidFill>
                <a:srgbClr val="993300"/>
              </a:solidFill>
            </a:ln>
          </a:endParaRPr>
        </a:p>
      </dgm:t>
    </dgm:pt>
    <dgm:pt modelId="{28D72B90-8CE4-4CF1-9373-3DFA860E9865}" type="pres">
      <dgm:prSet presAssocID="{47D6F313-9079-4614-A19B-C2A41F8093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27CB0B-7E42-4FB3-BD97-59ECE9E96A9F}" type="pres">
      <dgm:prSet presAssocID="{1007F38B-2B28-4A6D-B591-6072A8895950}" presName="compNode" presStyleCnt="0"/>
      <dgm:spPr/>
    </dgm:pt>
    <dgm:pt modelId="{36261988-3525-4286-B754-3798F6703646}" type="pres">
      <dgm:prSet presAssocID="{1007F38B-2B28-4A6D-B591-6072A8895950}" presName="pictRect" presStyleLbl="node1" presStyleIdx="0" presStyleCnt="7" custFlipVert="1" custFlipHor="0" custScaleX="1927" custScaleY="7032" custLinFactY="100000" custLinFactNeighborX="-48342" custLinFactNeighborY="189075"/>
      <dgm:spPr/>
      <dgm:t>
        <a:bodyPr/>
        <a:lstStyle/>
        <a:p>
          <a:endParaRPr lang="en-US"/>
        </a:p>
      </dgm:t>
    </dgm:pt>
    <dgm:pt modelId="{33156A63-7399-4C48-A452-BEB8BD33A3C5}" type="pres">
      <dgm:prSet presAssocID="{1007F38B-2B28-4A6D-B591-6072A8895950}" presName="textRect" presStyleLbl="revTx" presStyleIdx="0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8D0BCDC-A12B-4C4B-AED8-F2A99CC367E1}" type="pres">
      <dgm:prSet presAssocID="{A651AF78-593F-4059-B0B2-47A9A6E5A9AE}" presName="sibTrans" presStyleLbl="sibTrans2D1" presStyleIdx="0" presStyleCnt="0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D41FF62-CFEF-4204-9881-4C854630BA1A}" type="pres">
      <dgm:prSet presAssocID="{2EB7C482-B860-4655-B017-42234CC13B58}" presName="compNode" presStyleCnt="0"/>
      <dgm:spPr/>
    </dgm:pt>
    <dgm:pt modelId="{F195EAFB-87FB-4F4E-86FC-93EA3B54C357}" type="pres">
      <dgm:prSet presAssocID="{2EB7C482-B860-4655-B017-42234CC13B58}" presName="pictRect" presStyleLbl="node1" presStyleIdx="1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  <dgm:t>
        <a:bodyPr/>
        <a:lstStyle/>
        <a:p>
          <a:endParaRPr lang="en-US"/>
        </a:p>
      </dgm:t>
    </dgm:pt>
    <dgm:pt modelId="{D9C55060-554F-469F-9301-B30D6CD7B612}" type="pres">
      <dgm:prSet presAssocID="{2EB7C482-B860-4655-B017-42234CC13B58}" presName="textRect" presStyleLbl="revTx" presStyleIdx="1" presStyleCnt="7" custLinFactX="-10441" custLinFactNeighborX="-100000" custLinFactNeighborY="462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0F3EDF5-BCA2-40CD-BFD7-009EE0B7AFCC}" type="pres">
      <dgm:prSet presAssocID="{424ACA1D-B5B0-4ED5-850C-884616C68AF5}" presName="sibTrans" presStyleLbl="sibTrans2D1" presStyleIdx="0" presStyleCnt="0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857412E6-A3EB-4E07-8280-054E901D1B09}" type="pres">
      <dgm:prSet presAssocID="{EEBB836C-9E82-4A93-B1F0-CD21B63DC957}" presName="compNode" presStyleCnt="0"/>
      <dgm:spPr/>
    </dgm:pt>
    <dgm:pt modelId="{9511689E-D64F-4FFD-85AC-CEDB6E020A9B}" type="pres">
      <dgm:prSet presAssocID="{EEBB836C-9E82-4A93-B1F0-CD21B63DC957}" presName="pictRect" presStyleLbl="node1" presStyleIdx="2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E7882F65-7CC6-414D-A62B-BDDE0E0AA6B2}" type="pres">
      <dgm:prSet presAssocID="{EEBB836C-9E82-4A93-B1F0-CD21B63DC957}" presName="textRect" presStyleLbl="revTx" presStyleIdx="2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DE6439D-2E5D-4EA5-830E-1013666E23FB}" type="pres">
      <dgm:prSet presAssocID="{DE031609-ACC6-480E-85FF-CBE3E5069F54}" presName="sibTrans" presStyleLbl="sibTrans2D1" presStyleIdx="0" presStyleCnt="0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610D8112-D879-4C69-B04E-331761304999}" type="pres">
      <dgm:prSet presAssocID="{5E4D78E2-4421-428C-9F39-93C9ACE37B34}" presName="compNode" presStyleCnt="0"/>
      <dgm:spPr/>
    </dgm:pt>
    <dgm:pt modelId="{8EDEA141-9D52-4F00-ACB4-503A27F38692}" type="pres">
      <dgm:prSet presAssocID="{5E4D78E2-4421-428C-9F39-93C9ACE37B34}" presName="pictRect" presStyleLbl="node1" presStyleIdx="3" presStyleCnt="7" custScaleX="98511" custScaleY="9852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  <dgm:t>
        <a:bodyPr/>
        <a:lstStyle/>
        <a:p>
          <a:endParaRPr lang="en-US"/>
        </a:p>
      </dgm:t>
    </dgm:pt>
    <dgm:pt modelId="{4E5965AD-29B4-4B45-9424-3C32879135CD}" type="pres">
      <dgm:prSet presAssocID="{5E4D78E2-4421-428C-9F39-93C9ACE37B34}" presName="textRect" presStyleLbl="revTx" presStyleIdx="3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8425F2A-5EFE-4992-8361-257919A58E13}" type="pres">
      <dgm:prSet presAssocID="{BD817811-0731-4937-98FF-23D2AACF8321}" presName="sibTrans" presStyleLbl="sibTrans2D1" presStyleIdx="0" presStyleCnt="0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D232A149-28F6-4013-8DFF-667B39B20ECF}" type="pres">
      <dgm:prSet presAssocID="{241EA75A-82A6-48E1-AEFB-9CA7214BDAE8}" presName="compNode" presStyleCnt="0"/>
      <dgm:spPr/>
    </dgm:pt>
    <dgm:pt modelId="{33C341FF-1C06-43D4-AE25-2C3B1007ABAF}" type="pres">
      <dgm:prSet presAssocID="{241EA75A-82A6-48E1-AEFB-9CA7214BDAE8}" presName="pictRect" presStyleLbl="node1" presStyleIdx="4" presStyleCnt="7"/>
      <dgm:spPr>
        <a:blipFill dpi="0" rotWithShape="1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DB91B78-C3EE-42D4-9DC5-369E666381FC}" type="pres">
      <dgm:prSet presAssocID="{241EA75A-82A6-48E1-AEFB-9CA7214BDAE8}" presName="textRect" presStyleLbl="revTx" presStyleIdx="4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21D2747-AC21-4568-AB6A-0D230C0EAF09}" type="pres">
      <dgm:prSet presAssocID="{D25BC07F-2E51-40DD-A000-EB4D84649E97}" presName="sibTrans" presStyleLbl="sibTrans2D1" presStyleIdx="0" presStyleCnt="0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F9F5D50-383D-4C94-8BBB-01BE8C77E744}" type="pres">
      <dgm:prSet presAssocID="{75024448-7D89-4E88-A9B2-099CAAC0AA00}" presName="compNode" presStyleCnt="0"/>
      <dgm:spPr/>
    </dgm:pt>
    <dgm:pt modelId="{2EE4DE14-3115-4E93-AA9A-F481E8600DA6}" type="pres">
      <dgm:prSet presAssocID="{75024448-7D89-4E88-A9B2-099CAAC0AA00}" presName="pictRect" presStyleLbl="node1" presStyleIdx="5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BF0533D-172E-4AEB-BA9A-DE0C5DB0E831}" type="pres">
      <dgm:prSet presAssocID="{75024448-7D89-4E88-A9B2-099CAAC0AA00}" presName="textRect" presStyleLbl="revTx" presStyleIdx="5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7960331-077C-4C83-A212-138F78359EF0}" type="pres">
      <dgm:prSet presAssocID="{C8A79434-84CD-4FD5-9A6E-59BEA628B21C}" presName="sibTrans" presStyleLbl="sibTrans2D1" presStyleIdx="0" presStyleCnt="0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10006EA8-6326-4240-977B-6DF0F7721938}" type="pres">
      <dgm:prSet presAssocID="{AD23BF71-A2C2-47B9-9F79-B5706D86BAE0}" presName="compNode" presStyleCnt="0"/>
      <dgm:spPr/>
    </dgm:pt>
    <dgm:pt modelId="{F599175C-666C-46CD-A7B4-4D1AA2D56008}" type="pres">
      <dgm:prSet presAssocID="{AD23BF71-A2C2-47B9-9F79-B5706D86BAE0}" presName="pictRect" presStyleLbl="node1" presStyleIdx="6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F20FD68A-9F7F-4B83-A345-71F351855E54}" type="pres">
      <dgm:prSet presAssocID="{AD23BF71-A2C2-47B9-9F79-B5706D86BAE0}" presName="textRect" presStyleLbl="revTx" presStyleIdx="6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E892D8A0-BBF6-47B4-AD0E-4EC4D1B1D779}" type="presOf" srcId="{5E4D78E2-4421-428C-9F39-93C9ACE37B34}" destId="{4E5965AD-29B4-4B45-9424-3C32879135CD}" srcOrd="0" destOrd="0" presId="urn:microsoft.com/office/officeart/2005/8/layout/pList1"/>
    <dgm:cxn modelId="{A833E3FA-E2FE-46E1-BBFE-97F826A48F81}" type="presOf" srcId="{D25BC07F-2E51-40DD-A000-EB4D84649E97}" destId="{121D2747-AC21-4568-AB6A-0D230C0EAF09}" srcOrd="0" destOrd="0" presId="urn:microsoft.com/office/officeart/2005/8/layout/pList1"/>
    <dgm:cxn modelId="{111B5CC9-7DF7-4722-88DC-A579BA7FCF18}" srcId="{47D6F313-9079-4614-A19B-C2A41F80935B}" destId="{5E4D78E2-4421-428C-9F39-93C9ACE37B34}" srcOrd="3" destOrd="0" parTransId="{F0F05836-43FF-4488-B7BC-4CE5562447DA}" sibTransId="{BD817811-0731-4937-98FF-23D2AACF8321}"/>
    <dgm:cxn modelId="{83BAD46A-2CE4-4DE5-AECE-303BB83907A7}" type="presOf" srcId="{1007F38B-2B28-4A6D-B591-6072A8895950}" destId="{33156A63-7399-4C48-A452-BEB8BD33A3C5}" srcOrd="0" destOrd="0" presId="urn:microsoft.com/office/officeart/2005/8/layout/pList1"/>
    <dgm:cxn modelId="{D67C20D3-3AA6-4BF1-8E90-EF005C37D703}" srcId="{47D6F313-9079-4614-A19B-C2A41F80935B}" destId="{75024448-7D89-4E88-A9B2-099CAAC0AA00}" srcOrd="5" destOrd="0" parTransId="{E1C5763C-B89A-4810-8358-A55304CD6DDB}" sibTransId="{C8A79434-84CD-4FD5-9A6E-59BEA628B21C}"/>
    <dgm:cxn modelId="{CD4F0EF7-7E7D-445A-A403-900C972A164C}" type="presOf" srcId="{47D6F313-9079-4614-A19B-C2A41F80935B}" destId="{28D72B90-8CE4-4CF1-9373-3DFA860E9865}" srcOrd="0" destOrd="0" presId="urn:microsoft.com/office/officeart/2005/8/layout/pList1"/>
    <dgm:cxn modelId="{D634042E-AE62-4F19-9FCB-82EBDAE43D94}" srcId="{47D6F313-9079-4614-A19B-C2A41F80935B}" destId="{241EA75A-82A6-48E1-AEFB-9CA7214BDAE8}" srcOrd="4" destOrd="0" parTransId="{C57DA128-E098-4EA1-81EE-FC819DF5AFDE}" sibTransId="{D25BC07F-2E51-40DD-A000-EB4D84649E97}"/>
    <dgm:cxn modelId="{F808962C-D750-411A-AC8E-9FC5B8135743}" type="presOf" srcId="{A651AF78-593F-4059-B0B2-47A9A6E5A9AE}" destId="{88D0BCDC-A12B-4C4B-AED8-F2A99CC367E1}" srcOrd="0" destOrd="0" presId="urn:microsoft.com/office/officeart/2005/8/layout/pList1"/>
    <dgm:cxn modelId="{6C7EF2C4-631A-45B6-BDC1-0C5D57F29D48}" srcId="{47D6F313-9079-4614-A19B-C2A41F80935B}" destId="{1007F38B-2B28-4A6D-B591-6072A8895950}" srcOrd="0" destOrd="0" parTransId="{8A26CA54-756C-447C-AB31-433C95A44BA5}" sibTransId="{A651AF78-593F-4059-B0B2-47A9A6E5A9AE}"/>
    <dgm:cxn modelId="{FB4637D7-6F85-45B5-97A4-44C7A69E9C33}" type="presOf" srcId="{BD817811-0731-4937-98FF-23D2AACF8321}" destId="{68425F2A-5EFE-4992-8361-257919A58E13}" srcOrd="0" destOrd="0" presId="urn:microsoft.com/office/officeart/2005/8/layout/pList1"/>
    <dgm:cxn modelId="{2B2E2D4A-1A3A-4ECF-9803-3E0575593598}" type="presOf" srcId="{241EA75A-82A6-48E1-AEFB-9CA7214BDAE8}" destId="{EDB91B78-C3EE-42D4-9DC5-369E666381FC}" srcOrd="0" destOrd="0" presId="urn:microsoft.com/office/officeart/2005/8/layout/pList1"/>
    <dgm:cxn modelId="{FFF0C8D7-5B8F-4AC4-86EA-53C7A98C0154}" type="presOf" srcId="{2EB7C482-B860-4655-B017-42234CC13B58}" destId="{D9C55060-554F-469F-9301-B30D6CD7B612}" srcOrd="0" destOrd="0" presId="urn:microsoft.com/office/officeart/2005/8/layout/pList1"/>
    <dgm:cxn modelId="{2E639DBB-6BC1-428C-A050-5CB59CA79A81}" srcId="{47D6F313-9079-4614-A19B-C2A41F80935B}" destId="{AD23BF71-A2C2-47B9-9F79-B5706D86BAE0}" srcOrd="6" destOrd="0" parTransId="{70D551AC-1A19-44F5-9DD6-B974B5F6AFF3}" sibTransId="{34097507-379B-4B17-B0D7-6553BD452382}"/>
    <dgm:cxn modelId="{C61F4A02-2331-41F0-8406-A0C78EF8276D}" type="presOf" srcId="{AD23BF71-A2C2-47B9-9F79-B5706D86BAE0}" destId="{F20FD68A-9F7F-4B83-A345-71F351855E54}" srcOrd="0" destOrd="0" presId="urn:microsoft.com/office/officeart/2005/8/layout/pList1"/>
    <dgm:cxn modelId="{9870BF45-69DC-4D19-A862-FBBB626149F5}" type="presOf" srcId="{424ACA1D-B5B0-4ED5-850C-884616C68AF5}" destId="{C0F3EDF5-BCA2-40CD-BFD7-009EE0B7AFCC}" srcOrd="0" destOrd="0" presId="urn:microsoft.com/office/officeart/2005/8/layout/pList1"/>
    <dgm:cxn modelId="{8CE8F034-72D6-4F9D-963A-12842C84F031}" type="presOf" srcId="{C8A79434-84CD-4FD5-9A6E-59BEA628B21C}" destId="{27960331-077C-4C83-A212-138F78359EF0}" srcOrd="0" destOrd="0" presId="urn:microsoft.com/office/officeart/2005/8/layout/pList1"/>
    <dgm:cxn modelId="{3F9CBE70-4934-483C-8F12-8052D6707680}" type="presOf" srcId="{DE031609-ACC6-480E-85FF-CBE3E5069F54}" destId="{BDE6439D-2E5D-4EA5-830E-1013666E23FB}" srcOrd="0" destOrd="0" presId="urn:microsoft.com/office/officeart/2005/8/layout/pList1"/>
    <dgm:cxn modelId="{BDC31E53-3C19-4248-94E6-46862A2DAAD5}" type="presOf" srcId="{75024448-7D89-4E88-A9B2-099CAAC0AA00}" destId="{0BF0533D-172E-4AEB-BA9A-DE0C5DB0E831}" srcOrd="0" destOrd="0" presId="urn:microsoft.com/office/officeart/2005/8/layout/pList1"/>
    <dgm:cxn modelId="{FC1377F4-7890-447F-96D6-8D99BAAF938F}" srcId="{47D6F313-9079-4614-A19B-C2A41F80935B}" destId="{2EB7C482-B860-4655-B017-42234CC13B58}" srcOrd="1" destOrd="0" parTransId="{4CCF91FF-8664-4ECF-A2D4-D30DFB3A47B1}" sibTransId="{424ACA1D-B5B0-4ED5-850C-884616C68AF5}"/>
    <dgm:cxn modelId="{0F52E71A-CB45-45AB-A111-4DAD5957E733}" srcId="{47D6F313-9079-4614-A19B-C2A41F80935B}" destId="{EEBB836C-9E82-4A93-B1F0-CD21B63DC957}" srcOrd="2" destOrd="0" parTransId="{8FF6B34D-B015-4961-BB95-22BA7C389F19}" sibTransId="{DE031609-ACC6-480E-85FF-CBE3E5069F54}"/>
    <dgm:cxn modelId="{2E88F138-D380-45FA-8FEF-AE4B5F97AC03}" type="presOf" srcId="{EEBB836C-9E82-4A93-B1F0-CD21B63DC957}" destId="{E7882F65-7CC6-414D-A62B-BDDE0E0AA6B2}" srcOrd="0" destOrd="0" presId="urn:microsoft.com/office/officeart/2005/8/layout/pList1"/>
    <dgm:cxn modelId="{A3303A0A-C96E-4DB1-80C9-F656DF4199A4}" type="presParOf" srcId="{28D72B90-8CE4-4CF1-9373-3DFA860E9865}" destId="{4327CB0B-7E42-4FB3-BD97-59ECE9E96A9F}" srcOrd="0" destOrd="0" presId="urn:microsoft.com/office/officeart/2005/8/layout/pList1"/>
    <dgm:cxn modelId="{F7866226-0216-4061-A102-EC3DE1E55C22}" type="presParOf" srcId="{4327CB0B-7E42-4FB3-BD97-59ECE9E96A9F}" destId="{36261988-3525-4286-B754-3798F6703646}" srcOrd="0" destOrd="0" presId="urn:microsoft.com/office/officeart/2005/8/layout/pList1"/>
    <dgm:cxn modelId="{3900379D-8F9C-4348-976F-3D084A28AF9C}" type="presParOf" srcId="{4327CB0B-7E42-4FB3-BD97-59ECE9E96A9F}" destId="{33156A63-7399-4C48-A452-BEB8BD33A3C5}" srcOrd="1" destOrd="0" presId="urn:microsoft.com/office/officeart/2005/8/layout/pList1"/>
    <dgm:cxn modelId="{17FE2AD4-895C-4BD0-9D2D-AD111CA12E47}" type="presParOf" srcId="{28D72B90-8CE4-4CF1-9373-3DFA860E9865}" destId="{88D0BCDC-A12B-4C4B-AED8-F2A99CC367E1}" srcOrd="1" destOrd="0" presId="urn:microsoft.com/office/officeart/2005/8/layout/pList1"/>
    <dgm:cxn modelId="{CC484DE7-4EDE-4E16-B44D-F99788C67AEB}" type="presParOf" srcId="{28D72B90-8CE4-4CF1-9373-3DFA860E9865}" destId="{9D41FF62-CFEF-4204-9881-4C854630BA1A}" srcOrd="2" destOrd="0" presId="urn:microsoft.com/office/officeart/2005/8/layout/pList1"/>
    <dgm:cxn modelId="{DEAC2981-6E40-4A20-BFFC-7E4C43A687D3}" type="presParOf" srcId="{9D41FF62-CFEF-4204-9881-4C854630BA1A}" destId="{F195EAFB-87FB-4F4E-86FC-93EA3B54C357}" srcOrd="0" destOrd="0" presId="urn:microsoft.com/office/officeart/2005/8/layout/pList1"/>
    <dgm:cxn modelId="{53B3C78A-E213-4176-89D8-EAB99BB9C8DF}" type="presParOf" srcId="{9D41FF62-CFEF-4204-9881-4C854630BA1A}" destId="{D9C55060-554F-469F-9301-B30D6CD7B612}" srcOrd="1" destOrd="0" presId="urn:microsoft.com/office/officeart/2005/8/layout/pList1"/>
    <dgm:cxn modelId="{6D0D9C84-6C4E-4172-9018-EB269EAEAB79}" type="presParOf" srcId="{28D72B90-8CE4-4CF1-9373-3DFA860E9865}" destId="{C0F3EDF5-BCA2-40CD-BFD7-009EE0B7AFCC}" srcOrd="3" destOrd="0" presId="urn:microsoft.com/office/officeart/2005/8/layout/pList1"/>
    <dgm:cxn modelId="{B63C223C-2C3A-4C58-AE1A-34E6D92F6A1E}" type="presParOf" srcId="{28D72B90-8CE4-4CF1-9373-3DFA860E9865}" destId="{857412E6-A3EB-4E07-8280-054E901D1B09}" srcOrd="4" destOrd="0" presId="urn:microsoft.com/office/officeart/2005/8/layout/pList1"/>
    <dgm:cxn modelId="{B885F171-7982-43F0-8329-0C150D9213D1}" type="presParOf" srcId="{857412E6-A3EB-4E07-8280-054E901D1B09}" destId="{9511689E-D64F-4FFD-85AC-CEDB6E020A9B}" srcOrd="0" destOrd="0" presId="urn:microsoft.com/office/officeart/2005/8/layout/pList1"/>
    <dgm:cxn modelId="{F6E2B629-5C24-40DD-9E75-E4EFA956C6CF}" type="presParOf" srcId="{857412E6-A3EB-4E07-8280-054E901D1B09}" destId="{E7882F65-7CC6-414D-A62B-BDDE0E0AA6B2}" srcOrd="1" destOrd="0" presId="urn:microsoft.com/office/officeart/2005/8/layout/pList1"/>
    <dgm:cxn modelId="{BE5A8C5C-3688-4549-972E-5B13B67F8221}" type="presParOf" srcId="{28D72B90-8CE4-4CF1-9373-3DFA860E9865}" destId="{BDE6439D-2E5D-4EA5-830E-1013666E23FB}" srcOrd="5" destOrd="0" presId="urn:microsoft.com/office/officeart/2005/8/layout/pList1"/>
    <dgm:cxn modelId="{AD64AAEB-2B5F-4F2A-AB48-2558727DFE86}" type="presParOf" srcId="{28D72B90-8CE4-4CF1-9373-3DFA860E9865}" destId="{610D8112-D879-4C69-B04E-331761304999}" srcOrd="6" destOrd="0" presId="urn:microsoft.com/office/officeart/2005/8/layout/pList1"/>
    <dgm:cxn modelId="{B7C153EA-3AC1-46E9-9091-5B82F5092743}" type="presParOf" srcId="{610D8112-D879-4C69-B04E-331761304999}" destId="{8EDEA141-9D52-4F00-ACB4-503A27F38692}" srcOrd="0" destOrd="0" presId="urn:microsoft.com/office/officeart/2005/8/layout/pList1"/>
    <dgm:cxn modelId="{AFA3EA32-1D25-4D5B-BBBF-0F25C43236F6}" type="presParOf" srcId="{610D8112-D879-4C69-B04E-331761304999}" destId="{4E5965AD-29B4-4B45-9424-3C32879135CD}" srcOrd="1" destOrd="0" presId="urn:microsoft.com/office/officeart/2005/8/layout/pList1"/>
    <dgm:cxn modelId="{34100E05-1AA9-4F9A-91B6-791607D3DBAD}" type="presParOf" srcId="{28D72B90-8CE4-4CF1-9373-3DFA860E9865}" destId="{68425F2A-5EFE-4992-8361-257919A58E13}" srcOrd="7" destOrd="0" presId="urn:microsoft.com/office/officeart/2005/8/layout/pList1"/>
    <dgm:cxn modelId="{D8D2FD92-3F72-4781-BCB0-A54F9DF06EF9}" type="presParOf" srcId="{28D72B90-8CE4-4CF1-9373-3DFA860E9865}" destId="{D232A149-28F6-4013-8DFF-667B39B20ECF}" srcOrd="8" destOrd="0" presId="urn:microsoft.com/office/officeart/2005/8/layout/pList1"/>
    <dgm:cxn modelId="{BC56007E-DFFE-4FF4-853F-8A5AEFBFBB30}" type="presParOf" srcId="{D232A149-28F6-4013-8DFF-667B39B20ECF}" destId="{33C341FF-1C06-43D4-AE25-2C3B1007ABAF}" srcOrd="0" destOrd="0" presId="urn:microsoft.com/office/officeart/2005/8/layout/pList1"/>
    <dgm:cxn modelId="{B831C096-B746-4056-B0C4-3C45D2755BDA}" type="presParOf" srcId="{D232A149-28F6-4013-8DFF-667B39B20ECF}" destId="{EDB91B78-C3EE-42D4-9DC5-369E666381FC}" srcOrd="1" destOrd="0" presId="urn:microsoft.com/office/officeart/2005/8/layout/pList1"/>
    <dgm:cxn modelId="{DC5408C8-FF7C-4246-90B0-77B99465D484}" type="presParOf" srcId="{28D72B90-8CE4-4CF1-9373-3DFA860E9865}" destId="{121D2747-AC21-4568-AB6A-0D230C0EAF09}" srcOrd="9" destOrd="0" presId="urn:microsoft.com/office/officeart/2005/8/layout/pList1"/>
    <dgm:cxn modelId="{90D7752A-8E46-4E0A-881A-ACFE93FA6FA5}" type="presParOf" srcId="{28D72B90-8CE4-4CF1-9373-3DFA860E9865}" destId="{2F9F5D50-383D-4C94-8BBB-01BE8C77E744}" srcOrd="10" destOrd="0" presId="urn:microsoft.com/office/officeart/2005/8/layout/pList1"/>
    <dgm:cxn modelId="{A5A8BF9A-A80B-4646-A430-FC9B008D4CDF}" type="presParOf" srcId="{2F9F5D50-383D-4C94-8BBB-01BE8C77E744}" destId="{2EE4DE14-3115-4E93-AA9A-F481E8600DA6}" srcOrd="0" destOrd="0" presId="urn:microsoft.com/office/officeart/2005/8/layout/pList1"/>
    <dgm:cxn modelId="{40271690-5D35-47A5-903E-BE161A53E6BD}" type="presParOf" srcId="{2F9F5D50-383D-4C94-8BBB-01BE8C77E744}" destId="{0BF0533D-172E-4AEB-BA9A-DE0C5DB0E831}" srcOrd="1" destOrd="0" presId="urn:microsoft.com/office/officeart/2005/8/layout/pList1"/>
    <dgm:cxn modelId="{AF13E472-CAC6-4BFD-A54B-3C0723331D35}" type="presParOf" srcId="{28D72B90-8CE4-4CF1-9373-3DFA860E9865}" destId="{27960331-077C-4C83-A212-138F78359EF0}" srcOrd="11" destOrd="0" presId="urn:microsoft.com/office/officeart/2005/8/layout/pList1"/>
    <dgm:cxn modelId="{1D7F379E-D790-4AB8-983C-536C37E99EA6}" type="presParOf" srcId="{28D72B90-8CE4-4CF1-9373-3DFA860E9865}" destId="{10006EA8-6326-4240-977B-6DF0F7721938}" srcOrd="12" destOrd="0" presId="urn:microsoft.com/office/officeart/2005/8/layout/pList1"/>
    <dgm:cxn modelId="{B59B0AFF-8F08-4B99-A9E7-24B8BEE1CB69}" type="presParOf" srcId="{10006EA8-6326-4240-977B-6DF0F7721938}" destId="{F599175C-666C-46CD-A7B4-4D1AA2D56008}" srcOrd="0" destOrd="0" presId="urn:microsoft.com/office/officeart/2005/8/layout/pList1"/>
    <dgm:cxn modelId="{07DFC7DD-DD6B-42C2-88F7-2E4EE7838BC3}" type="presParOf" srcId="{10006EA8-6326-4240-977B-6DF0F7721938}" destId="{F20FD68A-9F7F-4B83-A345-71F351855E54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BF2CFD-3E20-452D-A84A-2A3D4E665F2D}" type="doc">
      <dgm:prSet loTypeId="urn:microsoft.com/office/officeart/2005/8/layout/cycle6" loCatId="cycle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1D59F8-175F-443F-98CD-1FE4F9A5CC6D}">
      <dgm:prSet phldrT="[Text]" custT="1"/>
      <dgm:spPr/>
      <dgm:t>
        <a:bodyPr/>
        <a:lstStyle/>
        <a:p>
          <a:pPr algn="ctr"/>
          <a:r>
            <a:rPr lang="fa-IR" sz="2200" b="1" smtClean="0">
              <a:latin typeface="Bnaznin"/>
              <a:cs typeface="B Nazanin" panose="00000400000000000000" pitchFamily="2" charset="-78"/>
            </a:rPr>
            <a:t>تکمیل زنجیره ارزش سرمایه‌گذاری</a:t>
          </a:r>
          <a:endParaRPr lang="en-US" sz="2200" b="1" dirty="0">
            <a:latin typeface="Bnaznin"/>
            <a:cs typeface="B Nazanin" panose="00000400000000000000" pitchFamily="2" charset="-78"/>
          </a:endParaRPr>
        </a:p>
      </dgm:t>
    </dgm:pt>
    <dgm:pt modelId="{962EA2D9-3658-4793-817E-E0D4283755A3}" type="parTrans" cxnId="{4BB9B57B-5C18-4C5A-A93E-ADE4B9ABC2A2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88179B9B-3000-4F14-898C-079983279B64}" type="sibTrans" cxnId="{4BB9B57B-5C18-4C5A-A93E-ADE4B9ABC2A2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1251F000-5C2C-4AF8-BED5-4BD0E4782FD4}">
      <dgm:prSet phldrT="[Text]" custT="1"/>
      <dgm:spPr/>
      <dgm:t>
        <a:bodyPr/>
        <a:lstStyle/>
        <a:p>
          <a:pPr algn="ctr"/>
          <a:r>
            <a:rPr lang="fa-IR" sz="2200" b="1" smtClean="0">
              <a:latin typeface="Bnaznin"/>
              <a:cs typeface="B Nazanin" panose="00000400000000000000" pitchFamily="2" charset="-78"/>
            </a:rPr>
            <a:t>افزایش درآمد و سودآوری</a:t>
          </a:r>
          <a:endParaRPr lang="en-US" sz="2200" b="1">
            <a:latin typeface="Bnaznin"/>
            <a:cs typeface="B Nazanin" panose="00000400000000000000" pitchFamily="2" charset="-78"/>
          </a:endParaRPr>
        </a:p>
      </dgm:t>
    </dgm:pt>
    <dgm:pt modelId="{000BDD23-A9C9-4DA6-AE53-3A889E1F1DFC}" type="parTrans" cxnId="{94FA6E01-DA0F-4527-A2F4-0B8FFF62DF3F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3A3B5178-2286-4131-8BA5-3C84CF6EB111}" type="sibTrans" cxnId="{94FA6E01-DA0F-4527-A2F4-0B8FFF62DF3F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6B130078-C322-43B8-A21E-8D51E373B094}">
      <dgm:prSet phldrT="[Text]" custT="1"/>
      <dgm:spPr/>
      <dgm:t>
        <a:bodyPr/>
        <a:lstStyle/>
        <a:p>
          <a:pPr algn="ctr"/>
          <a:r>
            <a:rPr lang="fa-IR" sz="2200" b="1" smtClean="0">
              <a:latin typeface="Bnaznin"/>
              <a:cs typeface="B Nazanin" panose="00000400000000000000" pitchFamily="2" charset="-78"/>
            </a:rPr>
            <a:t>تقویت تولید داخل</a:t>
          </a:r>
          <a:endParaRPr lang="en-US" sz="2200" b="1" dirty="0">
            <a:latin typeface="Bnaznin"/>
            <a:cs typeface="B Nazanin" panose="00000400000000000000" pitchFamily="2" charset="-78"/>
          </a:endParaRPr>
        </a:p>
      </dgm:t>
    </dgm:pt>
    <dgm:pt modelId="{85C01FAC-31F9-42B3-84C7-741C5619575E}" type="parTrans" cxnId="{9B14BD70-916B-402B-8223-0F889AB61A3C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EC69BEE1-32C3-420C-85B6-8F03F374E61B}" type="sibTrans" cxnId="{9B14BD70-916B-402B-8223-0F889AB61A3C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54C5ADC5-934D-4C53-B521-9125C96F1313}">
      <dgm:prSet phldrT="[Text]" custT="1"/>
      <dgm:spPr/>
      <dgm:t>
        <a:bodyPr/>
        <a:lstStyle/>
        <a:p>
          <a:pPr algn="ctr"/>
          <a:r>
            <a:rPr lang="fa-IR" sz="2200" b="1" dirty="0" smtClean="0">
              <a:latin typeface="Bnaznin"/>
              <a:cs typeface="B Nazanin" panose="00000400000000000000" pitchFamily="2" charset="-78"/>
            </a:rPr>
            <a:t>توانمندسازی نیروی انسانی</a:t>
          </a:r>
          <a:endParaRPr lang="en-US" sz="2200" b="1" dirty="0">
            <a:latin typeface="Bnaznin"/>
            <a:cs typeface="B Nazanin" panose="00000400000000000000" pitchFamily="2" charset="-78"/>
          </a:endParaRPr>
        </a:p>
      </dgm:t>
    </dgm:pt>
    <dgm:pt modelId="{E1CE678C-58DC-4CCE-B0F5-62C5F6AECCA3}" type="parTrans" cxnId="{D91D1457-091F-418D-9E5E-7761C5091035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BF6E5F60-040E-4556-ACCF-3043A40FF68F}" type="sibTrans" cxnId="{D91D1457-091F-418D-9E5E-7761C5091035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07B2137D-59DC-4BD8-8EAF-EC47741A6B0A}">
      <dgm:prSet custT="1"/>
      <dgm:spPr/>
      <dgm:t>
        <a:bodyPr/>
        <a:lstStyle/>
        <a:p>
          <a:pPr algn="ctr"/>
          <a:r>
            <a:rPr lang="fa-IR" sz="2200" b="1" dirty="0" smtClean="0">
              <a:latin typeface="Bnaznin"/>
              <a:cs typeface="B Nazanin" panose="00000400000000000000" pitchFamily="2" charset="-78"/>
            </a:rPr>
            <a:t>توسعه سرمایه‌گذاری از طریق مدیریت بهینه منابع و مصارف</a:t>
          </a:r>
          <a:endParaRPr lang="en-US" sz="2200" b="1" dirty="0">
            <a:latin typeface="Bnaznin"/>
            <a:cs typeface="B Nazanin" panose="00000400000000000000" pitchFamily="2" charset="-78"/>
          </a:endParaRPr>
        </a:p>
      </dgm:t>
    </dgm:pt>
    <dgm:pt modelId="{49E00673-A2AC-4B7D-9F73-EB7C5140D74E}" type="parTrans" cxnId="{DF8A5306-4E17-478B-A7D9-41AA4B113F14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6FEF2A03-3C64-4597-BC07-AD07CD5BA633}" type="sibTrans" cxnId="{DF8A5306-4E17-478B-A7D9-41AA4B113F14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17C6926A-24C6-4E20-B5D1-1A0A38695755}">
      <dgm:prSet custT="1"/>
      <dgm:spPr/>
      <dgm:t>
        <a:bodyPr/>
        <a:lstStyle/>
        <a:p>
          <a:pPr algn="ctr"/>
          <a:r>
            <a:rPr lang="fa-IR" sz="2200" b="1" smtClean="0">
              <a:latin typeface="Bnaznin"/>
              <a:cs typeface="B Nazanin" panose="00000400000000000000" pitchFamily="2" charset="-78"/>
            </a:rPr>
            <a:t>افزایش سهم بازار</a:t>
          </a:r>
          <a:endParaRPr lang="en-US" sz="2200" b="1">
            <a:latin typeface="Bnaznin"/>
            <a:cs typeface="B Nazanin" panose="00000400000000000000" pitchFamily="2" charset="-78"/>
          </a:endParaRPr>
        </a:p>
      </dgm:t>
    </dgm:pt>
    <dgm:pt modelId="{C7F3844A-38C8-4F09-9C86-6C72201684CF}" type="parTrans" cxnId="{985FB835-E8D7-4631-B0EE-472512B49C29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1D65CFD0-0979-4F05-ADA7-FF5EE77966CE}" type="sibTrans" cxnId="{985FB835-E8D7-4631-B0EE-472512B49C29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DFD80187-5076-466F-92A5-5FC1E54D3CAD}">
      <dgm:prSet custT="1"/>
      <dgm:spPr/>
      <dgm:t>
        <a:bodyPr/>
        <a:lstStyle/>
        <a:p>
          <a:pPr algn="ctr"/>
          <a:r>
            <a:rPr lang="fa-IR" sz="2200" b="1" smtClean="0">
              <a:latin typeface="Bnaznin"/>
              <a:cs typeface="B Nazanin" panose="00000400000000000000" pitchFamily="2" charset="-78"/>
            </a:rPr>
            <a:t>افزایش صادرات</a:t>
          </a:r>
          <a:endParaRPr lang="en-US" sz="2200" b="1">
            <a:latin typeface="Bnaznin"/>
            <a:cs typeface="B Nazanin" panose="00000400000000000000" pitchFamily="2" charset="-78"/>
          </a:endParaRPr>
        </a:p>
      </dgm:t>
    </dgm:pt>
    <dgm:pt modelId="{43567A3C-A8AA-48C1-B29B-67E7BF0ECCDC}" type="parTrans" cxnId="{558C181A-9130-4AD7-930C-F6728E860A1D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2FBFB091-1CF3-4AF1-82AC-84FA6164D7E6}" type="sibTrans" cxnId="{558C181A-9130-4AD7-930C-F6728E860A1D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  <a:latin typeface="Bnaznin"/>
          </a:endParaRPr>
        </a:p>
      </dgm:t>
    </dgm:pt>
    <dgm:pt modelId="{F6731ECC-5A9C-4A90-8C7B-288CB6A5F632}">
      <dgm:prSet custT="1"/>
      <dgm:spPr/>
      <dgm:t>
        <a:bodyPr/>
        <a:lstStyle/>
        <a:p>
          <a:pPr algn="ctr"/>
          <a:r>
            <a:rPr lang="fa-IR" sz="2200" b="1" smtClean="0">
              <a:latin typeface="Bnaznin"/>
              <a:cs typeface="B Nazanin" panose="00000400000000000000" pitchFamily="2" charset="-78"/>
            </a:rPr>
            <a:t>افزایش بازده دارایی‌هاو افزایش هم افزایی ظرفیت‌های درون گروهی</a:t>
          </a:r>
          <a:endParaRPr lang="en-US" sz="2200" b="1" dirty="0">
            <a:latin typeface="Bnaznin"/>
            <a:cs typeface="B Nazanin" panose="00000400000000000000" pitchFamily="2" charset="-78"/>
          </a:endParaRPr>
        </a:p>
      </dgm:t>
    </dgm:pt>
    <dgm:pt modelId="{5955D2E8-9CD9-4C0D-8B49-B9CB3F4956AF}" type="parTrans" cxnId="{71A1FC31-0A88-40AE-A8A9-92C9E9ABCA0B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</a:endParaRPr>
        </a:p>
      </dgm:t>
    </dgm:pt>
    <dgm:pt modelId="{EFBC9DA2-8467-4515-A87C-1FFF940566D7}" type="sibTrans" cxnId="{71A1FC31-0A88-40AE-A8A9-92C9E9ABCA0B}">
      <dgm:prSet/>
      <dgm:spPr/>
      <dgm:t>
        <a:bodyPr/>
        <a:lstStyle/>
        <a:p>
          <a:pPr algn="ctr"/>
          <a:endParaRPr lang="en-US" sz="2200" b="1">
            <a:solidFill>
              <a:sysClr val="windowText" lastClr="000000"/>
            </a:solidFill>
          </a:endParaRPr>
        </a:p>
      </dgm:t>
    </dgm:pt>
    <dgm:pt modelId="{B2EBC030-5AB2-4AB3-9E35-783C3C156050}" type="pres">
      <dgm:prSet presAssocID="{8DBF2CFD-3E20-452D-A84A-2A3D4E665F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229220-0877-4671-93DB-E3934AA8E672}" type="pres">
      <dgm:prSet presAssocID="{E21D59F8-175F-443F-98CD-1FE4F9A5CC6D}" presName="node" presStyleLbl="node1" presStyleIdx="0" presStyleCnt="8" custScaleX="127300" custScaleY="173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366A80-2A14-4416-923F-404155D66710}" type="pres">
      <dgm:prSet presAssocID="{E21D59F8-175F-443F-98CD-1FE4F9A5CC6D}" presName="spNode" presStyleCnt="0"/>
      <dgm:spPr/>
      <dgm:t>
        <a:bodyPr/>
        <a:lstStyle/>
        <a:p>
          <a:endParaRPr lang="en-US"/>
        </a:p>
      </dgm:t>
    </dgm:pt>
    <dgm:pt modelId="{075D0C67-237F-4821-99D5-FC76FF2174D4}" type="pres">
      <dgm:prSet presAssocID="{88179B9B-3000-4F14-898C-079983279B64}" presName="sibTrans" presStyleLbl="sibTrans1D1" presStyleIdx="0" presStyleCnt="8"/>
      <dgm:spPr/>
      <dgm:t>
        <a:bodyPr/>
        <a:lstStyle/>
        <a:p>
          <a:endParaRPr lang="en-US"/>
        </a:p>
      </dgm:t>
    </dgm:pt>
    <dgm:pt modelId="{886779C5-8E66-4AD0-86F8-00C624233F32}" type="pres">
      <dgm:prSet presAssocID="{07B2137D-59DC-4BD8-8EAF-EC47741A6B0A}" presName="node" presStyleLbl="node1" presStyleIdx="1" presStyleCnt="8" custScaleX="228957" custScaleY="147025" custRadScaleRad="101562" custRadScaleInc="383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215825-B57E-472C-ABD2-5228209BC64C}" type="pres">
      <dgm:prSet presAssocID="{07B2137D-59DC-4BD8-8EAF-EC47741A6B0A}" presName="spNode" presStyleCnt="0"/>
      <dgm:spPr/>
      <dgm:t>
        <a:bodyPr/>
        <a:lstStyle/>
        <a:p>
          <a:endParaRPr lang="en-US"/>
        </a:p>
      </dgm:t>
    </dgm:pt>
    <dgm:pt modelId="{21F7FB49-1897-4141-8C26-0B0EAEBDB876}" type="pres">
      <dgm:prSet presAssocID="{6FEF2A03-3C64-4597-BC07-AD07CD5BA633}" presName="sibTrans" presStyleLbl="sibTrans1D1" presStyleIdx="1" presStyleCnt="8"/>
      <dgm:spPr/>
      <dgm:t>
        <a:bodyPr/>
        <a:lstStyle/>
        <a:p>
          <a:endParaRPr lang="en-US"/>
        </a:p>
      </dgm:t>
    </dgm:pt>
    <dgm:pt modelId="{F8543552-7FAD-4F90-A11D-6F0FD34520C9}" type="pres">
      <dgm:prSet presAssocID="{1251F000-5C2C-4AF8-BED5-4BD0E4782FD4}" presName="node" presStyleLbl="node1" presStyleIdx="2" presStyleCnt="8" custScaleX="180479" custScaleY="125814" custRadScaleRad="100951" custRadScaleInc="-28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89EBC-8F3B-4BEA-95E5-0BC26595F1A1}" type="pres">
      <dgm:prSet presAssocID="{1251F000-5C2C-4AF8-BED5-4BD0E4782FD4}" presName="spNode" presStyleCnt="0"/>
      <dgm:spPr/>
      <dgm:t>
        <a:bodyPr/>
        <a:lstStyle/>
        <a:p>
          <a:endParaRPr lang="en-US"/>
        </a:p>
      </dgm:t>
    </dgm:pt>
    <dgm:pt modelId="{C288C2E2-7CE2-4130-BD0D-9FFCC685AF45}" type="pres">
      <dgm:prSet presAssocID="{3A3B5178-2286-4131-8BA5-3C84CF6EB111}" presName="sibTrans" presStyleLbl="sibTrans1D1" presStyleIdx="2" presStyleCnt="8"/>
      <dgm:spPr/>
      <dgm:t>
        <a:bodyPr/>
        <a:lstStyle/>
        <a:p>
          <a:endParaRPr lang="en-US"/>
        </a:p>
      </dgm:t>
    </dgm:pt>
    <dgm:pt modelId="{1CBF4306-C7D7-4F2B-A216-D8D92E629410}" type="pres">
      <dgm:prSet presAssocID="{17C6926A-24C6-4E20-B5D1-1A0A38695755}" presName="node" presStyleLbl="node1" presStyleIdx="3" presStyleCnt="8" custScaleX="149642" custScaleY="163667" custRadScaleRad="102029" custRadScaleInc="-84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7DCE8-357A-43E5-8109-4F372216041E}" type="pres">
      <dgm:prSet presAssocID="{17C6926A-24C6-4E20-B5D1-1A0A38695755}" presName="spNode" presStyleCnt="0"/>
      <dgm:spPr/>
      <dgm:t>
        <a:bodyPr/>
        <a:lstStyle/>
        <a:p>
          <a:endParaRPr lang="en-US"/>
        </a:p>
      </dgm:t>
    </dgm:pt>
    <dgm:pt modelId="{6E7F8199-E83B-4F86-83FD-D65918B090CC}" type="pres">
      <dgm:prSet presAssocID="{1D65CFD0-0979-4F05-ADA7-FF5EE77966CE}" presName="sibTrans" presStyleLbl="sibTrans1D1" presStyleIdx="3" presStyleCnt="8"/>
      <dgm:spPr/>
      <dgm:t>
        <a:bodyPr/>
        <a:lstStyle/>
        <a:p>
          <a:endParaRPr lang="en-US"/>
        </a:p>
      </dgm:t>
    </dgm:pt>
    <dgm:pt modelId="{FEFAB807-EA12-4084-8F71-8648A353D605}" type="pres">
      <dgm:prSet presAssocID="{6B130078-C322-43B8-A21E-8D51E373B094}" presName="node" presStyleLbl="node1" presStyleIdx="4" presStyleCnt="8" custScaleX="181626" custScaleY="154972" custRadScaleRad="97874" custRadScaleInc="17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2BF98-5BDB-45FE-A0D3-C95AAA36838B}" type="pres">
      <dgm:prSet presAssocID="{6B130078-C322-43B8-A21E-8D51E373B094}" presName="spNode" presStyleCnt="0"/>
      <dgm:spPr/>
      <dgm:t>
        <a:bodyPr/>
        <a:lstStyle/>
        <a:p>
          <a:endParaRPr lang="en-US"/>
        </a:p>
      </dgm:t>
    </dgm:pt>
    <dgm:pt modelId="{8D3E6104-318E-4E9C-A44D-E34B7B7B02B1}" type="pres">
      <dgm:prSet presAssocID="{EC69BEE1-32C3-420C-85B6-8F03F374E61B}" presName="sibTrans" presStyleLbl="sibTrans1D1" presStyleIdx="4" presStyleCnt="8"/>
      <dgm:spPr/>
      <dgm:t>
        <a:bodyPr/>
        <a:lstStyle/>
        <a:p>
          <a:endParaRPr lang="en-US"/>
        </a:p>
      </dgm:t>
    </dgm:pt>
    <dgm:pt modelId="{854403D2-CA36-4238-80DC-953D13E5DDC0}" type="pres">
      <dgm:prSet presAssocID="{F6731ECC-5A9C-4A90-8C7B-288CB6A5F632}" presName="node" presStyleLbl="node1" presStyleIdx="5" presStyleCnt="8" custScaleX="232800" custScaleY="161277" custRadScaleRad="99498" custRadScaleInc="93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BBEE6-D416-42B8-B4A5-2816ED2041F1}" type="pres">
      <dgm:prSet presAssocID="{F6731ECC-5A9C-4A90-8C7B-288CB6A5F632}" presName="spNode" presStyleCnt="0"/>
      <dgm:spPr/>
      <dgm:t>
        <a:bodyPr/>
        <a:lstStyle/>
        <a:p>
          <a:endParaRPr lang="en-US"/>
        </a:p>
      </dgm:t>
    </dgm:pt>
    <dgm:pt modelId="{84F28E47-3A21-4DE8-9A21-76DD69BA4282}" type="pres">
      <dgm:prSet presAssocID="{EFBC9DA2-8467-4515-A87C-1FFF940566D7}" presName="sibTrans" presStyleLbl="sibTrans1D1" presStyleIdx="5" presStyleCnt="8"/>
      <dgm:spPr/>
      <dgm:t>
        <a:bodyPr/>
        <a:lstStyle/>
        <a:p>
          <a:endParaRPr lang="en-US"/>
        </a:p>
      </dgm:t>
    </dgm:pt>
    <dgm:pt modelId="{FD32CEB1-AC28-4F6A-A77D-C8A449BE07AC}" type="pres">
      <dgm:prSet presAssocID="{DFD80187-5076-466F-92A5-5FC1E54D3CAD}" presName="node" presStyleLbl="node1" presStyleIdx="6" presStyleCnt="8" custScaleX="163891" custScaleY="172078" custRadScaleRad="99928" custRadScaleInc="518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7D4EE3-1D97-4906-B9ED-4ECB2F435A64}" type="pres">
      <dgm:prSet presAssocID="{DFD80187-5076-466F-92A5-5FC1E54D3CAD}" presName="spNode" presStyleCnt="0"/>
      <dgm:spPr/>
      <dgm:t>
        <a:bodyPr/>
        <a:lstStyle/>
        <a:p>
          <a:endParaRPr lang="en-US"/>
        </a:p>
      </dgm:t>
    </dgm:pt>
    <dgm:pt modelId="{B55690B2-E041-436B-8CBE-D0DAB56C3519}" type="pres">
      <dgm:prSet presAssocID="{2FBFB091-1CF3-4AF1-82AC-84FA6164D7E6}" presName="sibTrans" presStyleLbl="sibTrans1D1" presStyleIdx="6" presStyleCnt="8"/>
      <dgm:spPr/>
      <dgm:t>
        <a:bodyPr/>
        <a:lstStyle/>
        <a:p>
          <a:endParaRPr lang="en-US"/>
        </a:p>
      </dgm:t>
    </dgm:pt>
    <dgm:pt modelId="{639BD348-2CE4-4C14-B759-6EE063BC20FC}" type="pres">
      <dgm:prSet presAssocID="{54C5ADC5-934D-4C53-B521-9125C96F1313}" presName="node" presStyleLbl="node1" presStyleIdx="7" presStyleCnt="8" custScaleX="170159" custScaleY="141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D3033-56A9-4F46-9509-C00493D45423}" type="pres">
      <dgm:prSet presAssocID="{54C5ADC5-934D-4C53-B521-9125C96F1313}" presName="spNode" presStyleCnt="0"/>
      <dgm:spPr/>
      <dgm:t>
        <a:bodyPr/>
        <a:lstStyle/>
        <a:p>
          <a:endParaRPr lang="en-US"/>
        </a:p>
      </dgm:t>
    </dgm:pt>
    <dgm:pt modelId="{AD69AFA9-4D3E-445F-91D4-67EAAB7F57C3}" type="pres">
      <dgm:prSet presAssocID="{BF6E5F60-040E-4556-ACCF-3043A40FF68F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0A2E3A37-4E3D-4F78-B5A6-70C4158EE064}" type="presOf" srcId="{54C5ADC5-934D-4C53-B521-9125C96F1313}" destId="{639BD348-2CE4-4C14-B759-6EE063BC20FC}" srcOrd="0" destOrd="0" presId="urn:microsoft.com/office/officeart/2005/8/layout/cycle6"/>
    <dgm:cxn modelId="{985FB835-E8D7-4631-B0EE-472512B49C29}" srcId="{8DBF2CFD-3E20-452D-A84A-2A3D4E665F2D}" destId="{17C6926A-24C6-4E20-B5D1-1A0A38695755}" srcOrd="3" destOrd="0" parTransId="{C7F3844A-38C8-4F09-9C86-6C72201684CF}" sibTransId="{1D65CFD0-0979-4F05-ADA7-FF5EE77966CE}"/>
    <dgm:cxn modelId="{D64D62CD-9960-498F-910C-C71B5F8CFB80}" type="presOf" srcId="{6B130078-C322-43B8-A21E-8D51E373B094}" destId="{FEFAB807-EA12-4084-8F71-8648A353D605}" srcOrd="0" destOrd="0" presId="urn:microsoft.com/office/officeart/2005/8/layout/cycle6"/>
    <dgm:cxn modelId="{DF8A5306-4E17-478B-A7D9-41AA4B113F14}" srcId="{8DBF2CFD-3E20-452D-A84A-2A3D4E665F2D}" destId="{07B2137D-59DC-4BD8-8EAF-EC47741A6B0A}" srcOrd="1" destOrd="0" parTransId="{49E00673-A2AC-4B7D-9F73-EB7C5140D74E}" sibTransId="{6FEF2A03-3C64-4597-BC07-AD07CD5BA633}"/>
    <dgm:cxn modelId="{4BB9B57B-5C18-4C5A-A93E-ADE4B9ABC2A2}" srcId="{8DBF2CFD-3E20-452D-A84A-2A3D4E665F2D}" destId="{E21D59F8-175F-443F-98CD-1FE4F9A5CC6D}" srcOrd="0" destOrd="0" parTransId="{962EA2D9-3658-4793-817E-E0D4283755A3}" sibTransId="{88179B9B-3000-4F14-898C-079983279B64}"/>
    <dgm:cxn modelId="{786F1BDA-0F1A-4D4F-83FE-C5DF1B5348E0}" type="presOf" srcId="{8DBF2CFD-3E20-452D-A84A-2A3D4E665F2D}" destId="{B2EBC030-5AB2-4AB3-9E35-783C3C156050}" srcOrd="0" destOrd="0" presId="urn:microsoft.com/office/officeart/2005/8/layout/cycle6"/>
    <dgm:cxn modelId="{4CB1B793-C418-4EAF-B597-C22DAFD2030E}" type="presOf" srcId="{6FEF2A03-3C64-4597-BC07-AD07CD5BA633}" destId="{21F7FB49-1897-4141-8C26-0B0EAEBDB876}" srcOrd="0" destOrd="0" presId="urn:microsoft.com/office/officeart/2005/8/layout/cycle6"/>
    <dgm:cxn modelId="{8845CC52-3AB7-4B8C-B3C7-AF815B50668C}" type="presOf" srcId="{EFBC9DA2-8467-4515-A87C-1FFF940566D7}" destId="{84F28E47-3A21-4DE8-9A21-76DD69BA4282}" srcOrd="0" destOrd="0" presId="urn:microsoft.com/office/officeart/2005/8/layout/cycle6"/>
    <dgm:cxn modelId="{B8C93096-BFA2-4394-B13A-07380EB3F206}" type="presOf" srcId="{17C6926A-24C6-4E20-B5D1-1A0A38695755}" destId="{1CBF4306-C7D7-4F2B-A216-D8D92E629410}" srcOrd="0" destOrd="0" presId="urn:microsoft.com/office/officeart/2005/8/layout/cycle6"/>
    <dgm:cxn modelId="{1E0FF50F-4D9A-4850-9117-898E3D28D619}" type="presOf" srcId="{1D65CFD0-0979-4F05-ADA7-FF5EE77966CE}" destId="{6E7F8199-E83B-4F86-83FD-D65918B090CC}" srcOrd="0" destOrd="0" presId="urn:microsoft.com/office/officeart/2005/8/layout/cycle6"/>
    <dgm:cxn modelId="{0FC063E3-4196-4D07-A5BB-A3E784D9E655}" type="presOf" srcId="{DFD80187-5076-466F-92A5-5FC1E54D3CAD}" destId="{FD32CEB1-AC28-4F6A-A77D-C8A449BE07AC}" srcOrd="0" destOrd="0" presId="urn:microsoft.com/office/officeart/2005/8/layout/cycle6"/>
    <dgm:cxn modelId="{46E904F7-D808-491A-940E-309E62828A42}" type="presOf" srcId="{2FBFB091-1CF3-4AF1-82AC-84FA6164D7E6}" destId="{B55690B2-E041-436B-8CBE-D0DAB56C3519}" srcOrd="0" destOrd="0" presId="urn:microsoft.com/office/officeart/2005/8/layout/cycle6"/>
    <dgm:cxn modelId="{41B33879-821A-47AC-BAA6-8B1956342A08}" type="presOf" srcId="{88179B9B-3000-4F14-898C-079983279B64}" destId="{075D0C67-237F-4821-99D5-FC76FF2174D4}" srcOrd="0" destOrd="0" presId="urn:microsoft.com/office/officeart/2005/8/layout/cycle6"/>
    <dgm:cxn modelId="{35CF460B-141A-4FD9-A3FB-560301E27A35}" type="presOf" srcId="{3A3B5178-2286-4131-8BA5-3C84CF6EB111}" destId="{C288C2E2-7CE2-4130-BD0D-9FFCC685AF45}" srcOrd="0" destOrd="0" presId="urn:microsoft.com/office/officeart/2005/8/layout/cycle6"/>
    <dgm:cxn modelId="{43918C0B-7A7B-4ACE-9B5A-34D90A6851AB}" type="presOf" srcId="{EC69BEE1-32C3-420C-85B6-8F03F374E61B}" destId="{8D3E6104-318E-4E9C-A44D-E34B7B7B02B1}" srcOrd="0" destOrd="0" presId="urn:microsoft.com/office/officeart/2005/8/layout/cycle6"/>
    <dgm:cxn modelId="{FF33A0FD-6DD5-41E8-897F-609A97DD2817}" type="presOf" srcId="{BF6E5F60-040E-4556-ACCF-3043A40FF68F}" destId="{AD69AFA9-4D3E-445F-91D4-67EAAB7F57C3}" srcOrd="0" destOrd="0" presId="urn:microsoft.com/office/officeart/2005/8/layout/cycle6"/>
    <dgm:cxn modelId="{FF7871B2-EC07-4151-AE2B-79BFEA0801B9}" type="presOf" srcId="{07B2137D-59DC-4BD8-8EAF-EC47741A6B0A}" destId="{886779C5-8E66-4AD0-86F8-00C624233F32}" srcOrd="0" destOrd="0" presId="urn:microsoft.com/office/officeart/2005/8/layout/cycle6"/>
    <dgm:cxn modelId="{2C51842C-4BBD-4F16-A5C9-335059BC4943}" type="presOf" srcId="{E21D59F8-175F-443F-98CD-1FE4F9A5CC6D}" destId="{E5229220-0877-4671-93DB-E3934AA8E672}" srcOrd="0" destOrd="0" presId="urn:microsoft.com/office/officeart/2005/8/layout/cycle6"/>
    <dgm:cxn modelId="{94FA6E01-DA0F-4527-A2F4-0B8FFF62DF3F}" srcId="{8DBF2CFD-3E20-452D-A84A-2A3D4E665F2D}" destId="{1251F000-5C2C-4AF8-BED5-4BD0E4782FD4}" srcOrd="2" destOrd="0" parTransId="{000BDD23-A9C9-4DA6-AE53-3A889E1F1DFC}" sibTransId="{3A3B5178-2286-4131-8BA5-3C84CF6EB111}"/>
    <dgm:cxn modelId="{C78AD8C4-9479-4F26-8083-8C0A0DCF950A}" type="presOf" srcId="{1251F000-5C2C-4AF8-BED5-4BD0E4782FD4}" destId="{F8543552-7FAD-4F90-A11D-6F0FD34520C9}" srcOrd="0" destOrd="0" presId="urn:microsoft.com/office/officeart/2005/8/layout/cycle6"/>
    <dgm:cxn modelId="{558C181A-9130-4AD7-930C-F6728E860A1D}" srcId="{8DBF2CFD-3E20-452D-A84A-2A3D4E665F2D}" destId="{DFD80187-5076-466F-92A5-5FC1E54D3CAD}" srcOrd="6" destOrd="0" parTransId="{43567A3C-A8AA-48C1-B29B-67E7BF0ECCDC}" sibTransId="{2FBFB091-1CF3-4AF1-82AC-84FA6164D7E6}"/>
    <dgm:cxn modelId="{9B14BD70-916B-402B-8223-0F889AB61A3C}" srcId="{8DBF2CFD-3E20-452D-A84A-2A3D4E665F2D}" destId="{6B130078-C322-43B8-A21E-8D51E373B094}" srcOrd="4" destOrd="0" parTransId="{85C01FAC-31F9-42B3-84C7-741C5619575E}" sibTransId="{EC69BEE1-32C3-420C-85B6-8F03F374E61B}"/>
    <dgm:cxn modelId="{71A1FC31-0A88-40AE-A8A9-92C9E9ABCA0B}" srcId="{8DBF2CFD-3E20-452D-A84A-2A3D4E665F2D}" destId="{F6731ECC-5A9C-4A90-8C7B-288CB6A5F632}" srcOrd="5" destOrd="0" parTransId="{5955D2E8-9CD9-4C0D-8B49-B9CB3F4956AF}" sibTransId="{EFBC9DA2-8467-4515-A87C-1FFF940566D7}"/>
    <dgm:cxn modelId="{4459764B-1F97-42AC-9BA0-30F751F5183F}" type="presOf" srcId="{F6731ECC-5A9C-4A90-8C7B-288CB6A5F632}" destId="{854403D2-CA36-4238-80DC-953D13E5DDC0}" srcOrd="0" destOrd="0" presId="urn:microsoft.com/office/officeart/2005/8/layout/cycle6"/>
    <dgm:cxn modelId="{D91D1457-091F-418D-9E5E-7761C5091035}" srcId="{8DBF2CFD-3E20-452D-A84A-2A3D4E665F2D}" destId="{54C5ADC5-934D-4C53-B521-9125C96F1313}" srcOrd="7" destOrd="0" parTransId="{E1CE678C-58DC-4CCE-B0F5-62C5F6AECCA3}" sibTransId="{BF6E5F60-040E-4556-ACCF-3043A40FF68F}"/>
    <dgm:cxn modelId="{3D9B8190-63CE-4636-B11D-BA9B4BA42764}" type="presParOf" srcId="{B2EBC030-5AB2-4AB3-9E35-783C3C156050}" destId="{E5229220-0877-4671-93DB-E3934AA8E672}" srcOrd="0" destOrd="0" presId="urn:microsoft.com/office/officeart/2005/8/layout/cycle6"/>
    <dgm:cxn modelId="{4AE1992C-F867-464F-B0CA-1F52C56EB516}" type="presParOf" srcId="{B2EBC030-5AB2-4AB3-9E35-783C3C156050}" destId="{7C366A80-2A14-4416-923F-404155D66710}" srcOrd="1" destOrd="0" presId="urn:microsoft.com/office/officeart/2005/8/layout/cycle6"/>
    <dgm:cxn modelId="{20C612CF-117E-484E-ABB2-A7E598B014D6}" type="presParOf" srcId="{B2EBC030-5AB2-4AB3-9E35-783C3C156050}" destId="{075D0C67-237F-4821-99D5-FC76FF2174D4}" srcOrd="2" destOrd="0" presId="urn:microsoft.com/office/officeart/2005/8/layout/cycle6"/>
    <dgm:cxn modelId="{7BF51490-EC30-4008-811E-EFC705FF07DD}" type="presParOf" srcId="{B2EBC030-5AB2-4AB3-9E35-783C3C156050}" destId="{886779C5-8E66-4AD0-86F8-00C624233F32}" srcOrd="3" destOrd="0" presId="urn:microsoft.com/office/officeart/2005/8/layout/cycle6"/>
    <dgm:cxn modelId="{EF18FDAF-CCEB-4333-80C2-93172CECF8A8}" type="presParOf" srcId="{B2EBC030-5AB2-4AB3-9E35-783C3C156050}" destId="{2D215825-B57E-472C-ABD2-5228209BC64C}" srcOrd="4" destOrd="0" presId="urn:microsoft.com/office/officeart/2005/8/layout/cycle6"/>
    <dgm:cxn modelId="{4A050408-6D11-4D05-9271-54551E903E71}" type="presParOf" srcId="{B2EBC030-5AB2-4AB3-9E35-783C3C156050}" destId="{21F7FB49-1897-4141-8C26-0B0EAEBDB876}" srcOrd="5" destOrd="0" presId="urn:microsoft.com/office/officeart/2005/8/layout/cycle6"/>
    <dgm:cxn modelId="{D9CFBE17-3226-48C2-A5A6-ABFBF7B7175B}" type="presParOf" srcId="{B2EBC030-5AB2-4AB3-9E35-783C3C156050}" destId="{F8543552-7FAD-4F90-A11D-6F0FD34520C9}" srcOrd="6" destOrd="0" presId="urn:microsoft.com/office/officeart/2005/8/layout/cycle6"/>
    <dgm:cxn modelId="{EBC43651-EFCB-46DE-9005-C84005776E9D}" type="presParOf" srcId="{B2EBC030-5AB2-4AB3-9E35-783C3C156050}" destId="{6FC89EBC-8F3B-4BEA-95E5-0BC26595F1A1}" srcOrd="7" destOrd="0" presId="urn:microsoft.com/office/officeart/2005/8/layout/cycle6"/>
    <dgm:cxn modelId="{85CD7107-CAF0-4D0B-83F9-6B472075464F}" type="presParOf" srcId="{B2EBC030-5AB2-4AB3-9E35-783C3C156050}" destId="{C288C2E2-7CE2-4130-BD0D-9FFCC685AF45}" srcOrd="8" destOrd="0" presId="urn:microsoft.com/office/officeart/2005/8/layout/cycle6"/>
    <dgm:cxn modelId="{3986DFD7-58B7-4DD5-B497-363DD0414A17}" type="presParOf" srcId="{B2EBC030-5AB2-4AB3-9E35-783C3C156050}" destId="{1CBF4306-C7D7-4F2B-A216-D8D92E629410}" srcOrd="9" destOrd="0" presId="urn:microsoft.com/office/officeart/2005/8/layout/cycle6"/>
    <dgm:cxn modelId="{23AF5036-B57B-4869-84F0-5EDDABB9FC5C}" type="presParOf" srcId="{B2EBC030-5AB2-4AB3-9E35-783C3C156050}" destId="{8967DCE8-357A-43E5-8109-4F372216041E}" srcOrd="10" destOrd="0" presId="urn:microsoft.com/office/officeart/2005/8/layout/cycle6"/>
    <dgm:cxn modelId="{5D091C18-5C92-4B37-8FD2-001818C0BAD2}" type="presParOf" srcId="{B2EBC030-5AB2-4AB3-9E35-783C3C156050}" destId="{6E7F8199-E83B-4F86-83FD-D65918B090CC}" srcOrd="11" destOrd="0" presId="urn:microsoft.com/office/officeart/2005/8/layout/cycle6"/>
    <dgm:cxn modelId="{BB8A9C65-7323-4B88-9721-1995BF378E8D}" type="presParOf" srcId="{B2EBC030-5AB2-4AB3-9E35-783C3C156050}" destId="{FEFAB807-EA12-4084-8F71-8648A353D605}" srcOrd="12" destOrd="0" presId="urn:microsoft.com/office/officeart/2005/8/layout/cycle6"/>
    <dgm:cxn modelId="{B905C19F-10A2-4E48-B931-BB9260F5296E}" type="presParOf" srcId="{B2EBC030-5AB2-4AB3-9E35-783C3C156050}" destId="{5E92BF98-5BDB-45FE-A0D3-C95AAA36838B}" srcOrd="13" destOrd="0" presId="urn:microsoft.com/office/officeart/2005/8/layout/cycle6"/>
    <dgm:cxn modelId="{A63088A3-C4BF-4440-A70D-6EC3FFCE48C3}" type="presParOf" srcId="{B2EBC030-5AB2-4AB3-9E35-783C3C156050}" destId="{8D3E6104-318E-4E9C-A44D-E34B7B7B02B1}" srcOrd="14" destOrd="0" presId="urn:microsoft.com/office/officeart/2005/8/layout/cycle6"/>
    <dgm:cxn modelId="{3F5896C0-E3CB-429D-93C1-EDE0B08A8E24}" type="presParOf" srcId="{B2EBC030-5AB2-4AB3-9E35-783C3C156050}" destId="{854403D2-CA36-4238-80DC-953D13E5DDC0}" srcOrd="15" destOrd="0" presId="urn:microsoft.com/office/officeart/2005/8/layout/cycle6"/>
    <dgm:cxn modelId="{035F23B3-8F6B-40DB-A787-6A53BB1F7941}" type="presParOf" srcId="{B2EBC030-5AB2-4AB3-9E35-783C3C156050}" destId="{BE2BBEE6-D416-42B8-B4A5-2816ED2041F1}" srcOrd="16" destOrd="0" presId="urn:microsoft.com/office/officeart/2005/8/layout/cycle6"/>
    <dgm:cxn modelId="{3C12DE03-88D6-4EB5-8F66-548F2C3FD8CC}" type="presParOf" srcId="{B2EBC030-5AB2-4AB3-9E35-783C3C156050}" destId="{84F28E47-3A21-4DE8-9A21-76DD69BA4282}" srcOrd="17" destOrd="0" presId="urn:microsoft.com/office/officeart/2005/8/layout/cycle6"/>
    <dgm:cxn modelId="{D84F904E-BDC4-4BC8-8A13-CBE518FC69D1}" type="presParOf" srcId="{B2EBC030-5AB2-4AB3-9E35-783C3C156050}" destId="{FD32CEB1-AC28-4F6A-A77D-C8A449BE07AC}" srcOrd="18" destOrd="0" presId="urn:microsoft.com/office/officeart/2005/8/layout/cycle6"/>
    <dgm:cxn modelId="{77A7BCCD-A6A1-4BB6-8725-B0A85938C1B1}" type="presParOf" srcId="{B2EBC030-5AB2-4AB3-9E35-783C3C156050}" destId="{177D4EE3-1D97-4906-B9ED-4ECB2F435A64}" srcOrd="19" destOrd="0" presId="urn:microsoft.com/office/officeart/2005/8/layout/cycle6"/>
    <dgm:cxn modelId="{D9B5CE6E-4D3F-44BC-AC85-6696C169CA5D}" type="presParOf" srcId="{B2EBC030-5AB2-4AB3-9E35-783C3C156050}" destId="{B55690B2-E041-436B-8CBE-D0DAB56C3519}" srcOrd="20" destOrd="0" presId="urn:microsoft.com/office/officeart/2005/8/layout/cycle6"/>
    <dgm:cxn modelId="{D5C46E4E-D837-4549-9E5A-0D70934893E2}" type="presParOf" srcId="{B2EBC030-5AB2-4AB3-9E35-783C3C156050}" destId="{639BD348-2CE4-4C14-B759-6EE063BC20FC}" srcOrd="21" destOrd="0" presId="urn:microsoft.com/office/officeart/2005/8/layout/cycle6"/>
    <dgm:cxn modelId="{F8BDBF3F-F3FE-4DDF-8A03-30CE463A0016}" type="presParOf" srcId="{B2EBC030-5AB2-4AB3-9E35-783C3C156050}" destId="{EE2D3033-56A9-4F46-9509-C00493D45423}" srcOrd="22" destOrd="0" presId="urn:microsoft.com/office/officeart/2005/8/layout/cycle6"/>
    <dgm:cxn modelId="{48DB52D8-3DFD-46FC-95F7-75AE17B812BB}" type="presParOf" srcId="{B2EBC030-5AB2-4AB3-9E35-783C3C156050}" destId="{AD69AFA9-4D3E-445F-91D4-67EAAB7F57C3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146991-5C40-4734-A3FC-C5AC57874F88}" type="doc">
      <dgm:prSet loTypeId="urn:microsoft.com/office/officeart/2008/layout/PictureStrip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BB9271F-A9EF-46B1-B5E4-6D7553A164B8}">
      <dgm:prSet phldrT="[Text]" custT="1"/>
      <dgm:spPr>
        <a:xfrm>
          <a:off x="5902738" y="2050516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حسین مدرس خیابانی</a:t>
          </a:r>
          <a:endParaRPr lang="fa-IR" sz="20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C85C2C2B-1777-458A-BF98-932244008389}" type="parTrans" cxnId="{9EFAD513-6154-4297-B416-5E27357CACA9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341C22DF-BFB6-4CB7-B2A0-49E3C7F7F4EE}" type="sibTrans" cxnId="{9EFAD513-6154-4297-B416-5E27357CACA9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E0139DEC-4C71-4665-90A4-82B0C3CE69DC}">
      <dgm:prSet phldrT="[Text]" custT="1"/>
      <dgm:spPr>
        <a:xfrm>
          <a:off x="1246889" y="2008842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ولی نادی قمی</a:t>
          </a:r>
          <a:endParaRPr lang="fa-IR" sz="20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295CCAEB-8D62-40A3-AA2E-EBDCBB74E753}" type="parTrans" cxnId="{709AA57E-3621-4D80-89C9-8DE28B8FB4CD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38E767D0-EF4D-4001-B913-5BEBF5B1589F}" type="sibTrans" cxnId="{709AA57E-3621-4D80-89C9-8DE28B8FB4CD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041C07BD-F686-47A2-80BC-A736D4910685}">
      <dgm:prSet phldrT="[Text]" custT="1"/>
      <dgm:spPr>
        <a:xfrm>
          <a:off x="5889654" y="357627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غلامرضا زال‌پور</a:t>
          </a:r>
          <a:endParaRPr lang="fa-IR" sz="20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38DFD2AA-15F2-4D6A-ADEC-EC7A30406CFC}" type="parTrans" cxnId="{D57C8C27-2DB2-44E3-AF0F-A8C722AF730C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8399F4D-5586-485B-93D3-7C3A0CBDF4E3}" type="sibTrans" cxnId="{D57C8C27-2DB2-44E3-AF0F-A8C722AF730C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7B558F7D-9DB2-458F-A049-6F94C1B71AC8}">
      <dgm:prSet phldrT="[Text]" custT="1"/>
      <dgm:spPr>
        <a:xfrm>
          <a:off x="1206008" y="365444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20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حسین ملا حسین آقا</a:t>
          </a:r>
          <a:endParaRPr lang="fa-IR" sz="20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161BFAAC-24FB-4F7E-85A1-4F6FC6CB6CB9}" type="parTrans" cxnId="{8C038BA6-A71D-4155-BCB0-371470F321F6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F243CC72-D95F-435A-A0C0-26B2F3BB10A5}" type="sibTrans" cxnId="{8C038BA6-A71D-4155-BCB0-371470F321F6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4239CFE-FE3A-476E-8F75-D793541AFD9A}">
      <dgm:prSet custT="1"/>
      <dgm:spPr>
        <a:xfrm>
          <a:off x="5889654" y="357627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خدمات آینده اندیش نگر</a:t>
          </a:r>
          <a:endParaRPr lang="fa-IR" sz="18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8C14DD62-CCEC-47FB-A888-5C2C4E5BD9EA}" type="parTrans" cxnId="{15F83360-9DED-44B6-A48B-4C045DCE28B5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CB8FD637-AF77-41A1-AE1A-725F378D4E4A}" type="sibTrans" cxnId="{15F83360-9DED-44B6-A48B-4C045DCE28B5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8351F8A-2CBB-4CA0-B366-E454FB484D93}">
      <dgm:prSet custT="1"/>
      <dgm:spPr>
        <a:xfrm>
          <a:off x="5889654" y="357627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رئیس هیئت مدیره</a:t>
          </a:r>
          <a:endParaRPr lang="fa-IR" sz="18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5F5E860E-42DD-4019-A3E5-38F9FC6070F6}" type="parTrans" cxnId="{0E0C1358-EAC0-4273-A3C6-4F5AC5243A41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D2FA08F-3917-4423-8CF9-BB749C2301CE}" type="sibTrans" cxnId="{0E0C1358-EAC0-4273-A3C6-4F5AC5243A41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988D647E-3338-46C1-B263-3E448830B0E2}">
      <dgm:prSet custT="1"/>
      <dgm:spPr>
        <a:xfrm>
          <a:off x="1206008" y="365444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صندوق بازنشستگی کارکنان بانک‌ها</a:t>
          </a:r>
          <a:endParaRPr lang="fa-IR" sz="18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C323A2FC-349D-4119-8717-C05D22E7F367}" type="parTrans" cxnId="{B22D258A-3AF4-489B-942A-B11FA98BDE52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59A6161E-543B-472D-A78F-2F59CBE25CB8}" type="sibTrans" cxnId="{B22D258A-3AF4-489B-942A-B11FA98BDE52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ED7ED904-903A-43AC-AD2F-82CFDEAFCC4C}">
      <dgm:prSet custT="1"/>
      <dgm:spPr>
        <a:xfrm>
          <a:off x="1206008" y="365444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نایب رئیس هیئت مدیره</a:t>
          </a:r>
          <a:endParaRPr lang="fa-IR" sz="18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5610040A-81A6-4D96-AD6C-539A027B64F8}" type="parTrans" cxnId="{C6439B42-BA81-4B2B-A0AD-6BB8FC4659AC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06DCA5B-CF9C-437F-95F9-41F8883D4B42}" type="sibTrans" cxnId="{C6439B42-BA81-4B2B-A0AD-6BB8FC4659AC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F60421AD-BEA9-41C2-BFC5-35946DD46862}">
      <dgm:prSet custT="1"/>
      <dgm:spPr>
        <a:xfrm>
          <a:off x="1246889" y="2008842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سرمایه‌گذاری ساختمانی سپه</a:t>
          </a:r>
          <a:endParaRPr lang="fa-IR" sz="18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5C6FC7AC-349B-4FBB-AF19-5081E2932CE1}" type="parTrans" cxnId="{D6CF9215-D921-4381-9B10-C4D88394DBC5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35A7471F-A923-4B73-A737-921DB3FA6D53}" type="sibTrans" cxnId="{D6CF9215-D921-4381-9B10-C4D88394DBC5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A30BBAE-2B6D-42AC-B362-9AC8BA1324B1}">
      <dgm:prSet custT="1"/>
      <dgm:spPr>
        <a:xfrm>
          <a:off x="1246889" y="2008842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عضو هیئت مدیره</a:t>
          </a:r>
          <a:endParaRPr lang="fa-IR" sz="18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72E02CF3-B5B7-425C-9B83-543CC2A24B35}" type="parTrans" cxnId="{2A656061-03F4-4063-BE82-FF19B3B28478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D3A14197-FB4E-482C-AA90-A9CE57DD7867}" type="sibTrans" cxnId="{2A656061-03F4-4063-BE82-FF19B3B28478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D7B68ED3-607A-467E-89A0-A1573046AB4F}">
      <dgm:prSet custT="1"/>
      <dgm:spPr>
        <a:xfrm>
          <a:off x="5902738" y="2050516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6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بانک سپه</a:t>
          </a:r>
          <a:endParaRPr lang="fa-IR" sz="16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7903C2A5-BB7F-4283-AB72-29B5F4C32C2B}" type="parTrans" cxnId="{E782ED1D-E355-49D7-AD55-21CEB68958CE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34DFEA52-A5A1-4D7E-A2CA-2F40BCC831E4}" type="sibTrans" cxnId="{E782ED1D-E355-49D7-AD55-21CEB68958CE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191F3C2C-CE0C-46D9-85FF-BA41894834DE}">
      <dgm:prSet custT="1"/>
      <dgm:spPr>
        <a:xfrm>
          <a:off x="5902738" y="2050516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مدیرعامل و عضو هیئت مدیره</a:t>
          </a:r>
          <a:endParaRPr lang="fa-IR" sz="18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46BA4D1E-EAC0-49A3-B2B3-3C7C4910E1C2}" type="parTrans" cxnId="{D9B24FEB-328F-42BB-B5E2-ACB8CE679A6E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2225616-0A09-4157-B990-340351769186}" type="sibTrans" cxnId="{D9B24FEB-328F-42BB-B5E2-ACB8CE679A6E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4EFA870-3942-4BD2-AE58-85AA4C556F80}">
      <dgm:prSet phldrT="[Text]" custT="1"/>
      <dgm:spPr>
        <a:xfrm>
          <a:off x="3543087" y="3770621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8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سرمایه‌گذاری توسعه گوهران امید</a:t>
          </a:r>
          <a:endParaRPr lang="fa-IR" sz="20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B642555B-5655-47C8-93AC-0CC09D1DA6C2}" type="sibTrans" cxnId="{68372281-058D-4934-B19A-FCE8A4EAD26D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A680533B-B35F-4A1F-AE61-35C225E8AE91}" type="parTrans" cxnId="{68372281-058D-4934-B19A-FCE8A4EAD26D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23FB10C0-B978-4676-BB76-B8EEA8D7ACFA}">
      <dgm:prSet custT="1"/>
      <dgm:spPr>
        <a:xfrm>
          <a:off x="3543087" y="3770621"/>
          <a:ext cx="4078626" cy="1274570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fa-IR" sz="1600" b="1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عضو هیئت مدیره</a:t>
          </a:r>
          <a:endParaRPr lang="fa-IR" sz="1600" b="1" dirty="0">
            <a:solidFill>
              <a:srgbClr val="822B00"/>
            </a:solidFill>
            <a:latin typeface="Calibri"/>
            <a:ea typeface="+mn-ea"/>
            <a:cs typeface="B Mitra"/>
          </a:endParaRPr>
        </a:p>
      </dgm:t>
    </dgm:pt>
    <dgm:pt modelId="{BFBE31A5-0041-4D33-877B-97E28C013278}" type="sibTrans" cxnId="{82CFF0CE-743D-41C7-9D0E-1730BC21FDC4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E9E921B3-F750-4D23-B34F-EB607EA5FF0A}" type="parTrans" cxnId="{82CFF0CE-743D-41C7-9D0E-1730BC21FDC4}">
      <dgm:prSet/>
      <dgm:spPr/>
      <dgm:t>
        <a:bodyPr/>
        <a:lstStyle/>
        <a:p>
          <a:pPr rtl="1"/>
          <a:endParaRPr lang="fa-IR">
            <a:solidFill>
              <a:srgbClr val="822B00"/>
            </a:solidFill>
          </a:endParaRPr>
        </a:p>
      </dgm:t>
    </dgm:pt>
    <dgm:pt modelId="{E7A3175C-8716-40FF-8518-3D681492447F}" type="pres">
      <dgm:prSet presAssocID="{F5146991-5C40-4734-A3FC-C5AC57874F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231472B-5B30-45F2-9CAB-C39CE85E6BD3}" type="pres">
      <dgm:prSet presAssocID="{7B558F7D-9DB2-458F-A049-6F94C1B71AC8}" presName="composite" presStyleCnt="0"/>
      <dgm:spPr/>
    </dgm:pt>
    <dgm:pt modelId="{A77004F3-523E-46FB-A3D2-0F96405223DE}" type="pres">
      <dgm:prSet presAssocID="{7B558F7D-9DB2-458F-A049-6F94C1B71AC8}" presName="rect1" presStyleLbl="trAlignAcc1" presStyleIdx="0" presStyleCnt="5" custLinFactNeighborX="547" custLinFactNeighborY="-3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BCA8E0B-1A48-4E65-A7D6-BB1B094EA54D}" type="pres">
      <dgm:prSet presAssocID="{7B558F7D-9DB2-458F-A049-6F94C1B71AC8}" presName="rect2" presStyleLbl="fgImgPlace1" presStyleIdx="0" presStyleCnt="5" custFlipVert="0" custFlipHor="1" custScaleX="143168" custScaleY="88370" custLinFactX="100000" custLinFactY="100000" custLinFactNeighborX="123766" custLinFactNeighborY="141689"/>
      <dgm:spPr>
        <a:xfrm>
          <a:off x="800369" y="58035"/>
          <a:ext cx="1363593" cy="1584907"/>
        </a:xfrm>
        <a:prstGeom prst="rect">
          <a:avLst/>
        </a:prstGeom>
        <a:ln w="190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/>
        </a:p>
      </dgm:t>
    </dgm:pt>
    <dgm:pt modelId="{E755D511-6598-493B-A026-4145BADCA30F}" type="pres">
      <dgm:prSet presAssocID="{F243CC72-D95F-435A-A0C0-26B2F3BB10A5}" presName="sibTrans" presStyleCnt="0"/>
      <dgm:spPr/>
    </dgm:pt>
    <dgm:pt modelId="{2CD1E825-7A91-43C6-B2FC-86008D9A8F01}" type="pres">
      <dgm:prSet presAssocID="{041C07BD-F686-47A2-80BC-A736D4910685}" presName="composite" presStyleCnt="0"/>
      <dgm:spPr/>
    </dgm:pt>
    <dgm:pt modelId="{27AF2A31-DD00-443D-AE2B-7D41FA798E3A}" type="pres">
      <dgm:prSet presAssocID="{041C07BD-F686-47A2-80BC-A736D4910685}" presName="rect1" presStyleLbl="trAlignAcc1" presStyleIdx="1" presStyleCnt="5" custLinFactNeighborX="-252" custLinFactNeighborY="-3132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60DC89F-8E99-4374-A27F-AF5C62A11BF0}" type="pres">
      <dgm:prSet presAssocID="{041C07BD-F686-47A2-80BC-A736D4910685}" presName="rect2" presStyleLbl="fgImgPlace1" presStyleIdx="1" presStyleCnt="5" custScaleX="162132" custScaleY="113535" custLinFactNeighborX="4433" custLinFactNeighborY="6731"/>
      <dgm:spPr>
        <a:xfrm>
          <a:off x="5475570" y="99989"/>
          <a:ext cx="1359676" cy="15477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/>
        </a:p>
      </dgm:t>
    </dgm:pt>
    <dgm:pt modelId="{4633629F-B012-4368-8649-87BF3042B6A6}" type="pres">
      <dgm:prSet presAssocID="{A8399F4D-5586-485B-93D3-7C3A0CBDF4E3}" presName="sibTrans" presStyleCnt="0"/>
      <dgm:spPr/>
    </dgm:pt>
    <dgm:pt modelId="{0B324B80-3093-4D19-B749-6F547ADE7FE5}" type="pres">
      <dgm:prSet presAssocID="{E0139DEC-4C71-4665-90A4-82B0C3CE69DC}" presName="composite" presStyleCnt="0"/>
      <dgm:spPr/>
    </dgm:pt>
    <dgm:pt modelId="{1819CF05-FBA9-49C1-AA17-C0A974DC695F}" type="pres">
      <dgm:prSet presAssocID="{E0139DEC-4C71-4665-90A4-82B0C3CE69DC}" presName="rect1" presStyleLbl="trAlignAcc1" presStyleIdx="2" presStyleCnt="5" custScaleX="102384" custLinFactNeighborX="-15" custLinFactNeighborY="-446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8E609940-8594-423C-8ACA-F6A69229FF2E}" type="pres">
      <dgm:prSet presAssocID="{E0139DEC-4C71-4665-90A4-82B0C3CE69DC}" presName="rect2" presStyleLbl="fgImgPlace1" presStyleIdx="2" presStyleCnt="5" custScaleX="142845" custScaleY="98626" custLinFactX="246368" custLinFactNeighborX="300000" custLinFactNeighborY="2538"/>
      <dgm:spPr>
        <a:xfrm>
          <a:off x="1272588" y="2033438"/>
          <a:ext cx="1471522" cy="1326803"/>
        </a:xfrm>
        <a:prstGeom prst="rect">
          <a:avLst/>
        </a:prstGeom>
        <a:ln w="190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/>
        </a:p>
      </dgm:t>
    </dgm:pt>
    <dgm:pt modelId="{6E5F8199-BEB8-4377-B16A-C35B2B5ED55A}" type="pres">
      <dgm:prSet presAssocID="{38E767D0-EF4D-4001-B913-5BEBF5B1589F}" presName="sibTrans" presStyleCnt="0"/>
      <dgm:spPr/>
    </dgm:pt>
    <dgm:pt modelId="{EE4E6B79-079D-4EAE-8B91-F83A00A2BCA9}" type="pres">
      <dgm:prSet presAssocID="{2BB9271F-A9EF-46B1-B5E4-6D7553A164B8}" presName="composite" presStyleCnt="0"/>
      <dgm:spPr/>
    </dgm:pt>
    <dgm:pt modelId="{19138158-D8AC-4262-9D32-69DD5EF76484}" type="pres">
      <dgm:prSet presAssocID="{2BB9271F-A9EF-46B1-B5E4-6D7553A164B8}" presName="rect1" presStyleLbl="trAlignAcc1" presStyleIdx="3" presStyleCnt="5" custScaleX="108858" custLinFactNeighborX="-1391" custLinFactNeighborY="-1459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C9CA21F-E5EC-4850-9DF7-7B9CE52444BC}" type="pres">
      <dgm:prSet presAssocID="{2BB9271F-A9EF-46B1-B5E4-6D7553A164B8}" presName="rect2" presStyleLbl="fgImgPlace1" presStyleIdx="3" presStyleCnt="5" custScaleX="150517" custScaleY="108869" custLinFactX="-209788" custLinFactNeighborX="-300000" custLinFactNeighborY="5814"/>
      <dgm:spPr>
        <a:xfrm>
          <a:off x="5553031" y="1977323"/>
          <a:ext cx="1304083" cy="149350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/>
        </a:p>
      </dgm:t>
    </dgm:pt>
    <dgm:pt modelId="{44EF10A9-A1BD-4A4A-A13E-7B4A10DA6F50}" type="pres">
      <dgm:prSet presAssocID="{341C22DF-BFB6-4CB7-B2A0-49E3C7F7F4EE}" presName="sibTrans" presStyleCnt="0"/>
      <dgm:spPr/>
    </dgm:pt>
    <dgm:pt modelId="{0FFAE0E3-32FA-432F-8DED-A6D1A18EC7D7}" type="pres">
      <dgm:prSet presAssocID="{A4EFA870-3942-4BD2-AE58-85AA4C556F80}" presName="composite" presStyleCnt="0"/>
      <dgm:spPr/>
    </dgm:pt>
    <dgm:pt modelId="{7CB96E70-E056-44B9-8629-710BE0EAFA0F}" type="pres">
      <dgm:prSet presAssocID="{A4EFA870-3942-4BD2-AE58-85AA4C556F80}" presName="rect1" presStyleLbl="trAlignAcc1" presStyleIdx="4" presStyleCnt="5" custScaleX="128466" custScaleY="110520" custLinFactNeighborX="-248" custLinFactNeighborY="-2745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79225CF-553B-42F1-870E-4CD38F37DFD1}" type="pres">
      <dgm:prSet presAssocID="{A4EFA870-3942-4BD2-AE58-85AA4C556F80}" presName="rect2" presStyleLbl="fgImgPlace1" presStyleIdx="4" presStyleCnt="5" custScaleX="158346" custScaleY="110135" custLinFactX="100000" custLinFactY="-20385" custLinFactNeighborX="188485" custLinFactNeighborY="-100000"/>
      <dgm:spPr>
        <a:xfrm>
          <a:off x="3146936" y="3470954"/>
          <a:ext cx="1344615" cy="156942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fa-IR"/>
        </a:p>
      </dgm:t>
    </dgm:pt>
  </dgm:ptLst>
  <dgm:cxnLst>
    <dgm:cxn modelId="{15F83360-9DED-44B6-A48B-4C045DCE28B5}" srcId="{041C07BD-F686-47A2-80BC-A736D4910685}" destId="{14239CFE-FE3A-476E-8F75-D793541AFD9A}" srcOrd="0" destOrd="0" parTransId="{8C14DD62-CCEC-47FB-A888-5C2C4E5BD9EA}" sibTransId="{CB8FD637-AF77-41A1-AE1A-725F378D4E4A}"/>
    <dgm:cxn modelId="{0E0C1358-EAC0-4273-A3C6-4F5AC5243A41}" srcId="{041C07BD-F686-47A2-80BC-A736D4910685}" destId="{A8351F8A-2CBB-4CA0-B366-E454FB484D93}" srcOrd="1" destOrd="0" parTransId="{5F5E860E-42DD-4019-A3E5-38F9FC6070F6}" sibTransId="{1D2FA08F-3917-4423-8CF9-BB749C2301CE}"/>
    <dgm:cxn modelId="{D57C8C27-2DB2-44E3-AF0F-A8C722AF730C}" srcId="{F5146991-5C40-4734-A3FC-C5AC57874F88}" destId="{041C07BD-F686-47A2-80BC-A736D4910685}" srcOrd="1" destOrd="0" parTransId="{38DFD2AA-15F2-4D6A-ADEC-EC7A30406CFC}" sibTransId="{A8399F4D-5586-485B-93D3-7C3A0CBDF4E3}"/>
    <dgm:cxn modelId="{FA18940D-B2DC-4CE1-BA4E-17118B8C74A9}" type="presOf" srcId="{191F3C2C-CE0C-46D9-85FF-BA41894834DE}" destId="{19138158-D8AC-4262-9D32-69DD5EF76484}" srcOrd="0" destOrd="2" presId="urn:microsoft.com/office/officeart/2008/layout/PictureStrips"/>
    <dgm:cxn modelId="{709AA57E-3621-4D80-89C9-8DE28B8FB4CD}" srcId="{F5146991-5C40-4734-A3FC-C5AC57874F88}" destId="{E0139DEC-4C71-4665-90A4-82B0C3CE69DC}" srcOrd="2" destOrd="0" parTransId="{295CCAEB-8D62-40A3-AA2E-EBDCBB74E753}" sibTransId="{38E767D0-EF4D-4001-B913-5BEBF5B1589F}"/>
    <dgm:cxn modelId="{48C4388F-4B3E-488E-AE96-89195DE1C809}" type="presOf" srcId="{23FB10C0-B978-4676-BB76-B8EEA8D7ACFA}" destId="{7CB96E70-E056-44B9-8629-710BE0EAFA0F}" srcOrd="0" destOrd="1" presId="urn:microsoft.com/office/officeart/2008/layout/PictureStrips"/>
    <dgm:cxn modelId="{C6439B42-BA81-4B2B-A0AD-6BB8FC4659AC}" srcId="{7B558F7D-9DB2-458F-A049-6F94C1B71AC8}" destId="{ED7ED904-903A-43AC-AD2F-82CFDEAFCC4C}" srcOrd="1" destOrd="0" parTransId="{5610040A-81A6-4D96-AD6C-539A027B64F8}" sibTransId="{A06DCA5B-CF9C-437F-95F9-41F8883D4B42}"/>
    <dgm:cxn modelId="{82CFF0CE-743D-41C7-9D0E-1730BC21FDC4}" srcId="{A4EFA870-3942-4BD2-AE58-85AA4C556F80}" destId="{23FB10C0-B978-4676-BB76-B8EEA8D7ACFA}" srcOrd="0" destOrd="0" parTransId="{E9E921B3-F750-4D23-B34F-EB607EA5FF0A}" sibTransId="{BFBE31A5-0041-4D33-877B-97E28C013278}"/>
    <dgm:cxn modelId="{628CD4E5-C468-4E6F-B998-832DB5ADE614}" type="presOf" srcId="{A4EFA870-3942-4BD2-AE58-85AA4C556F80}" destId="{7CB96E70-E056-44B9-8629-710BE0EAFA0F}" srcOrd="0" destOrd="0" presId="urn:microsoft.com/office/officeart/2008/layout/PictureStrips"/>
    <dgm:cxn modelId="{D6CF9215-D921-4381-9B10-C4D88394DBC5}" srcId="{E0139DEC-4C71-4665-90A4-82B0C3CE69DC}" destId="{F60421AD-BEA9-41C2-BFC5-35946DD46862}" srcOrd="0" destOrd="0" parTransId="{5C6FC7AC-349B-4FBB-AF19-5081E2932CE1}" sibTransId="{35A7471F-A923-4B73-A737-921DB3FA6D53}"/>
    <dgm:cxn modelId="{2A656061-03F4-4063-BE82-FF19B3B28478}" srcId="{E0139DEC-4C71-4665-90A4-82B0C3CE69DC}" destId="{1A30BBAE-2B6D-42AC-B362-9AC8BA1324B1}" srcOrd="1" destOrd="0" parTransId="{72E02CF3-B5B7-425C-9B83-543CC2A24B35}" sibTransId="{D3A14197-FB4E-482C-AA90-A9CE57DD7867}"/>
    <dgm:cxn modelId="{FDA36E4B-15FA-4A3E-9108-7C507E97D0F3}" type="presOf" srcId="{2BB9271F-A9EF-46B1-B5E4-6D7553A164B8}" destId="{19138158-D8AC-4262-9D32-69DD5EF76484}" srcOrd="0" destOrd="0" presId="urn:microsoft.com/office/officeart/2008/layout/PictureStrips"/>
    <dgm:cxn modelId="{8C038BA6-A71D-4155-BCB0-371470F321F6}" srcId="{F5146991-5C40-4734-A3FC-C5AC57874F88}" destId="{7B558F7D-9DB2-458F-A049-6F94C1B71AC8}" srcOrd="0" destOrd="0" parTransId="{161BFAAC-24FB-4F7E-85A1-4F6FC6CB6CB9}" sibTransId="{F243CC72-D95F-435A-A0C0-26B2F3BB10A5}"/>
    <dgm:cxn modelId="{E782ED1D-E355-49D7-AD55-21CEB68958CE}" srcId="{2BB9271F-A9EF-46B1-B5E4-6D7553A164B8}" destId="{D7B68ED3-607A-467E-89A0-A1573046AB4F}" srcOrd="0" destOrd="0" parTransId="{7903C2A5-BB7F-4283-AB72-29B5F4C32C2B}" sibTransId="{34DFEA52-A5A1-4D7E-A2CA-2F40BCC831E4}"/>
    <dgm:cxn modelId="{BAAA121D-E1CF-4369-A49A-F31E5CFE9D88}" type="presOf" srcId="{041C07BD-F686-47A2-80BC-A736D4910685}" destId="{27AF2A31-DD00-443D-AE2B-7D41FA798E3A}" srcOrd="0" destOrd="0" presId="urn:microsoft.com/office/officeart/2008/layout/PictureStrips"/>
    <dgm:cxn modelId="{ED5C4669-257E-4B8A-A666-CFC5D81D613C}" type="presOf" srcId="{A8351F8A-2CBB-4CA0-B366-E454FB484D93}" destId="{27AF2A31-DD00-443D-AE2B-7D41FA798E3A}" srcOrd="0" destOrd="2" presId="urn:microsoft.com/office/officeart/2008/layout/PictureStrips"/>
    <dgm:cxn modelId="{68372281-058D-4934-B19A-FCE8A4EAD26D}" srcId="{F5146991-5C40-4734-A3FC-C5AC57874F88}" destId="{A4EFA870-3942-4BD2-AE58-85AA4C556F80}" srcOrd="4" destOrd="0" parTransId="{A680533B-B35F-4A1F-AE61-35C225E8AE91}" sibTransId="{B642555B-5655-47C8-93AC-0CC09D1DA6C2}"/>
    <dgm:cxn modelId="{A9B4B6BC-03EF-49FF-A160-820526CC915D}" type="presOf" srcId="{7B558F7D-9DB2-458F-A049-6F94C1B71AC8}" destId="{A77004F3-523E-46FB-A3D2-0F96405223DE}" srcOrd="0" destOrd="0" presId="urn:microsoft.com/office/officeart/2008/layout/PictureStrips"/>
    <dgm:cxn modelId="{B22D258A-3AF4-489B-942A-B11FA98BDE52}" srcId="{7B558F7D-9DB2-458F-A049-6F94C1B71AC8}" destId="{988D647E-3338-46C1-B263-3E448830B0E2}" srcOrd="0" destOrd="0" parTransId="{C323A2FC-349D-4119-8717-C05D22E7F367}" sibTransId="{59A6161E-543B-472D-A78F-2F59CBE25CB8}"/>
    <dgm:cxn modelId="{B51C94B5-E435-487C-A5FB-4BC9A3CB141F}" type="presOf" srcId="{F5146991-5C40-4734-A3FC-C5AC57874F88}" destId="{E7A3175C-8716-40FF-8518-3D681492447F}" srcOrd="0" destOrd="0" presId="urn:microsoft.com/office/officeart/2008/layout/PictureStrips"/>
    <dgm:cxn modelId="{BE909BAA-4F9C-4A5F-83EA-ECF65F867F84}" type="presOf" srcId="{D7B68ED3-607A-467E-89A0-A1573046AB4F}" destId="{19138158-D8AC-4262-9D32-69DD5EF76484}" srcOrd="0" destOrd="1" presId="urn:microsoft.com/office/officeart/2008/layout/PictureStrips"/>
    <dgm:cxn modelId="{DED32C1E-2673-43C4-953B-2F399E48078F}" type="presOf" srcId="{1A30BBAE-2B6D-42AC-B362-9AC8BA1324B1}" destId="{1819CF05-FBA9-49C1-AA17-C0A974DC695F}" srcOrd="0" destOrd="2" presId="urn:microsoft.com/office/officeart/2008/layout/PictureStrips"/>
    <dgm:cxn modelId="{0EA61136-A2C3-48C7-9D1D-4947A0D4E439}" type="presOf" srcId="{ED7ED904-903A-43AC-AD2F-82CFDEAFCC4C}" destId="{A77004F3-523E-46FB-A3D2-0F96405223DE}" srcOrd="0" destOrd="2" presId="urn:microsoft.com/office/officeart/2008/layout/PictureStrips"/>
    <dgm:cxn modelId="{9EFAD513-6154-4297-B416-5E27357CACA9}" srcId="{F5146991-5C40-4734-A3FC-C5AC57874F88}" destId="{2BB9271F-A9EF-46B1-B5E4-6D7553A164B8}" srcOrd="3" destOrd="0" parTransId="{C85C2C2B-1777-458A-BF98-932244008389}" sibTransId="{341C22DF-BFB6-4CB7-B2A0-49E3C7F7F4EE}"/>
    <dgm:cxn modelId="{7915CC67-3C18-42AF-A7CE-E1F439DAF35E}" type="presOf" srcId="{E0139DEC-4C71-4665-90A4-82B0C3CE69DC}" destId="{1819CF05-FBA9-49C1-AA17-C0A974DC695F}" srcOrd="0" destOrd="0" presId="urn:microsoft.com/office/officeart/2008/layout/PictureStrips"/>
    <dgm:cxn modelId="{D9B24FEB-328F-42BB-B5E2-ACB8CE679A6E}" srcId="{2BB9271F-A9EF-46B1-B5E4-6D7553A164B8}" destId="{191F3C2C-CE0C-46D9-85FF-BA41894834DE}" srcOrd="1" destOrd="0" parTransId="{46BA4D1E-EAC0-49A3-B2B3-3C7C4910E1C2}" sibTransId="{A2225616-0A09-4157-B990-340351769186}"/>
    <dgm:cxn modelId="{63597042-305A-498B-8613-EB2848E423BB}" type="presOf" srcId="{14239CFE-FE3A-476E-8F75-D793541AFD9A}" destId="{27AF2A31-DD00-443D-AE2B-7D41FA798E3A}" srcOrd="0" destOrd="1" presId="urn:microsoft.com/office/officeart/2008/layout/PictureStrips"/>
    <dgm:cxn modelId="{F235B067-E345-49F6-AB47-58C23DEFBFF8}" type="presOf" srcId="{988D647E-3338-46C1-B263-3E448830B0E2}" destId="{A77004F3-523E-46FB-A3D2-0F96405223DE}" srcOrd="0" destOrd="1" presId="urn:microsoft.com/office/officeart/2008/layout/PictureStrips"/>
    <dgm:cxn modelId="{2D0429DF-BDFE-4A4B-BFF5-77954B6D3CA6}" type="presOf" srcId="{F60421AD-BEA9-41C2-BFC5-35946DD46862}" destId="{1819CF05-FBA9-49C1-AA17-C0A974DC695F}" srcOrd="0" destOrd="1" presId="urn:microsoft.com/office/officeart/2008/layout/PictureStrips"/>
    <dgm:cxn modelId="{A7A2DCCC-5EFD-49FD-BA28-EEADF0BD5A65}" type="presParOf" srcId="{E7A3175C-8716-40FF-8518-3D681492447F}" destId="{0231472B-5B30-45F2-9CAB-C39CE85E6BD3}" srcOrd="0" destOrd="0" presId="urn:microsoft.com/office/officeart/2008/layout/PictureStrips"/>
    <dgm:cxn modelId="{70B7743A-CC6A-4BD9-A11B-CD51D03BD1F2}" type="presParOf" srcId="{0231472B-5B30-45F2-9CAB-C39CE85E6BD3}" destId="{A77004F3-523E-46FB-A3D2-0F96405223DE}" srcOrd="0" destOrd="0" presId="urn:microsoft.com/office/officeart/2008/layout/PictureStrips"/>
    <dgm:cxn modelId="{46504B3E-165B-408D-84AE-F431F7B5AF85}" type="presParOf" srcId="{0231472B-5B30-45F2-9CAB-C39CE85E6BD3}" destId="{6BCA8E0B-1A48-4E65-A7D6-BB1B094EA54D}" srcOrd="1" destOrd="0" presId="urn:microsoft.com/office/officeart/2008/layout/PictureStrips"/>
    <dgm:cxn modelId="{C0D70E30-89AA-4947-BFFD-6BF12B2AA91D}" type="presParOf" srcId="{E7A3175C-8716-40FF-8518-3D681492447F}" destId="{E755D511-6598-493B-A026-4145BADCA30F}" srcOrd="1" destOrd="0" presId="urn:microsoft.com/office/officeart/2008/layout/PictureStrips"/>
    <dgm:cxn modelId="{E9834C38-3BBB-4FAF-9BCB-568A0416F151}" type="presParOf" srcId="{E7A3175C-8716-40FF-8518-3D681492447F}" destId="{2CD1E825-7A91-43C6-B2FC-86008D9A8F01}" srcOrd="2" destOrd="0" presId="urn:microsoft.com/office/officeart/2008/layout/PictureStrips"/>
    <dgm:cxn modelId="{E48E0040-AC6D-4051-9AF3-B8E99ACF9000}" type="presParOf" srcId="{2CD1E825-7A91-43C6-B2FC-86008D9A8F01}" destId="{27AF2A31-DD00-443D-AE2B-7D41FA798E3A}" srcOrd="0" destOrd="0" presId="urn:microsoft.com/office/officeart/2008/layout/PictureStrips"/>
    <dgm:cxn modelId="{C1FE2BD9-E807-4908-82BC-EBD976911F6B}" type="presParOf" srcId="{2CD1E825-7A91-43C6-B2FC-86008D9A8F01}" destId="{160DC89F-8E99-4374-A27F-AF5C62A11BF0}" srcOrd="1" destOrd="0" presId="urn:microsoft.com/office/officeart/2008/layout/PictureStrips"/>
    <dgm:cxn modelId="{773F16E4-AA5F-4924-8D58-B3DC188F91BA}" type="presParOf" srcId="{E7A3175C-8716-40FF-8518-3D681492447F}" destId="{4633629F-B012-4368-8649-87BF3042B6A6}" srcOrd="3" destOrd="0" presId="urn:microsoft.com/office/officeart/2008/layout/PictureStrips"/>
    <dgm:cxn modelId="{2F65510E-DE99-4A8E-85A8-D5FB801040ED}" type="presParOf" srcId="{E7A3175C-8716-40FF-8518-3D681492447F}" destId="{0B324B80-3093-4D19-B749-6F547ADE7FE5}" srcOrd="4" destOrd="0" presId="urn:microsoft.com/office/officeart/2008/layout/PictureStrips"/>
    <dgm:cxn modelId="{664579B4-3047-4C17-A3DD-2FA179CCEB31}" type="presParOf" srcId="{0B324B80-3093-4D19-B749-6F547ADE7FE5}" destId="{1819CF05-FBA9-49C1-AA17-C0A974DC695F}" srcOrd="0" destOrd="0" presId="urn:microsoft.com/office/officeart/2008/layout/PictureStrips"/>
    <dgm:cxn modelId="{7B05B6AF-8C8E-4697-9E89-DE3A8B7045EC}" type="presParOf" srcId="{0B324B80-3093-4D19-B749-6F547ADE7FE5}" destId="{8E609940-8594-423C-8ACA-F6A69229FF2E}" srcOrd="1" destOrd="0" presId="urn:microsoft.com/office/officeart/2008/layout/PictureStrips"/>
    <dgm:cxn modelId="{16184554-6878-4382-B331-274B15E94EC4}" type="presParOf" srcId="{E7A3175C-8716-40FF-8518-3D681492447F}" destId="{6E5F8199-BEB8-4377-B16A-C35B2B5ED55A}" srcOrd="5" destOrd="0" presId="urn:microsoft.com/office/officeart/2008/layout/PictureStrips"/>
    <dgm:cxn modelId="{E0FC63BC-392D-4E4A-9ED5-A2E41CD18651}" type="presParOf" srcId="{E7A3175C-8716-40FF-8518-3D681492447F}" destId="{EE4E6B79-079D-4EAE-8B91-F83A00A2BCA9}" srcOrd="6" destOrd="0" presId="urn:microsoft.com/office/officeart/2008/layout/PictureStrips"/>
    <dgm:cxn modelId="{00C4BE2C-61BB-4DDA-80CA-4BF872032FC9}" type="presParOf" srcId="{EE4E6B79-079D-4EAE-8B91-F83A00A2BCA9}" destId="{19138158-D8AC-4262-9D32-69DD5EF76484}" srcOrd="0" destOrd="0" presId="urn:microsoft.com/office/officeart/2008/layout/PictureStrips"/>
    <dgm:cxn modelId="{99C2F1FD-3810-4F92-9B41-90E8473EB2C8}" type="presParOf" srcId="{EE4E6B79-079D-4EAE-8B91-F83A00A2BCA9}" destId="{EC9CA21F-E5EC-4850-9DF7-7B9CE52444BC}" srcOrd="1" destOrd="0" presId="urn:microsoft.com/office/officeart/2008/layout/PictureStrips"/>
    <dgm:cxn modelId="{86985CB7-9AE7-43AB-B293-A2080F56D359}" type="presParOf" srcId="{E7A3175C-8716-40FF-8518-3D681492447F}" destId="{44EF10A9-A1BD-4A4A-A13E-7B4A10DA6F50}" srcOrd="7" destOrd="0" presId="urn:microsoft.com/office/officeart/2008/layout/PictureStrips"/>
    <dgm:cxn modelId="{E1A20335-94F4-4167-B35D-B2FBFE62CEB4}" type="presParOf" srcId="{E7A3175C-8716-40FF-8518-3D681492447F}" destId="{0FFAE0E3-32FA-432F-8DED-A6D1A18EC7D7}" srcOrd="8" destOrd="0" presId="urn:microsoft.com/office/officeart/2008/layout/PictureStrips"/>
    <dgm:cxn modelId="{3CB748D4-1605-4B09-8EC0-3C3F5BF6C34C}" type="presParOf" srcId="{0FFAE0E3-32FA-432F-8DED-A6D1A18EC7D7}" destId="{7CB96E70-E056-44B9-8629-710BE0EAFA0F}" srcOrd="0" destOrd="0" presId="urn:microsoft.com/office/officeart/2008/layout/PictureStrips"/>
    <dgm:cxn modelId="{33B70092-C38F-4A58-98A8-1C3AF06C7F7F}" type="presParOf" srcId="{0FFAE0E3-32FA-432F-8DED-A6D1A18EC7D7}" destId="{579225CF-553B-42F1-870E-4CD38F37DFD1}" srcOrd="1" destOrd="0" presId="urn:microsoft.com/office/officeart/2008/layout/PictureStrip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926F13-C19C-436B-B75B-8606514C112E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ECD55F5C-4D1B-44E3-A5D5-7DD6A5A96D4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dirty="0">
            <a:cs typeface="B Titr" panose="00000700000000000000" pitchFamily="2" charset="-78"/>
          </a:endParaRPr>
        </a:p>
      </dgm:t>
    </dgm:pt>
    <dgm:pt modelId="{5546D1D3-9096-42D4-B6DF-4CA11021E8BC}" type="parTrans" cxnId="{08AD3CBA-3BD7-483B-8791-BE00356CD4E3}">
      <dgm:prSet/>
      <dgm:spPr/>
      <dgm:t>
        <a:bodyPr/>
        <a:lstStyle/>
        <a:p>
          <a:pPr rtl="1"/>
          <a:endParaRPr lang="fa-IR">
            <a:cs typeface="B Titr" panose="00000700000000000000" pitchFamily="2" charset="-78"/>
          </a:endParaRPr>
        </a:p>
      </dgm:t>
    </dgm:pt>
    <dgm:pt modelId="{141EE759-643A-4185-B963-CB59E8603374}" type="sibTrans" cxnId="{08AD3CBA-3BD7-483B-8791-BE00356CD4E3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Titr" panose="00000700000000000000" pitchFamily="2" charset="-78"/>
          </a:endParaRPr>
        </a:p>
      </dgm:t>
    </dgm:pt>
    <dgm:pt modelId="{3EB0D5EB-5D3B-4C6C-9B81-33BA84E80E0E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B Titr" panose="00000700000000000000" pitchFamily="2" charset="-78"/>
            </a:rPr>
            <a:t>اقتصاد ایران</a:t>
          </a:r>
          <a:endParaRPr lang="fa-IR" dirty="0">
            <a:cs typeface="B Titr" panose="00000700000000000000" pitchFamily="2" charset="-78"/>
          </a:endParaRPr>
        </a:p>
      </dgm:t>
    </dgm:pt>
    <dgm:pt modelId="{79CDC5B6-417C-49F4-A2E2-2544DC3848C8}" type="parTrans" cxnId="{05633873-1DF8-4F8C-8718-D8BE4CF9E719}">
      <dgm:prSet/>
      <dgm:spPr/>
      <dgm:t>
        <a:bodyPr/>
        <a:lstStyle/>
        <a:p>
          <a:pPr rtl="1"/>
          <a:endParaRPr lang="fa-IR">
            <a:cs typeface="B Titr" panose="00000700000000000000" pitchFamily="2" charset="-78"/>
          </a:endParaRPr>
        </a:p>
      </dgm:t>
    </dgm:pt>
    <dgm:pt modelId="{B768FA8C-81FA-4224-9359-7E2A223B796D}" type="sibTrans" cxnId="{05633873-1DF8-4F8C-8718-D8BE4CF9E719}">
      <dgm:prSet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Titr" panose="00000700000000000000" pitchFamily="2" charset="-78"/>
          </a:endParaRPr>
        </a:p>
      </dgm:t>
    </dgm:pt>
    <dgm:pt modelId="{B0C366C5-EAB1-421A-8F98-0377C3ECFF19}">
      <dgm:prSet phldrT="[Text]"/>
      <dgm:spPr>
        <a:solidFill>
          <a:srgbClr val="822B00"/>
        </a:solidFill>
        <a:ln>
          <a:solidFill>
            <a:srgbClr val="822B00"/>
          </a:solidFill>
        </a:ln>
      </dgm:spPr>
      <dgm:t>
        <a:bodyPr/>
        <a:lstStyle/>
        <a:p>
          <a:pPr rtl="1"/>
          <a:r>
            <a:rPr lang="fa-IR" dirty="0" smtClean="0">
              <a:cs typeface="B Titr" panose="00000700000000000000" pitchFamily="2" charset="-78"/>
            </a:rPr>
            <a:t>اقتصاد جهان</a:t>
          </a:r>
          <a:endParaRPr lang="fa-IR" dirty="0">
            <a:cs typeface="B Titr" panose="00000700000000000000" pitchFamily="2" charset="-78"/>
          </a:endParaRPr>
        </a:p>
      </dgm:t>
    </dgm:pt>
    <dgm:pt modelId="{3C070FF7-BB75-4AD6-9A24-6E79EA349BDA}" type="parTrans" cxnId="{26AD52FB-DA29-4C76-B9E8-A0EEE3FA222A}">
      <dgm:prSet/>
      <dgm:spPr/>
      <dgm:t>
        <a:bodyPr/>
        <a:lstStyle/>
        <a:p>
          <a:pPr rtl="1"/>
          <a:endParaRPr lang="fa-IR">
            <a:cs typeface="B Titr" panose="00000700000000000000" pitchFamily="2" charset="-78"/>
          </a:endParaRPr>
        </a:p>
      </dgm:t>
    </dgm:pt>
    <dgm:pt modelId="{EA2F75A1-49A8-4E47-8412-C410DFC2EB10}" type="sibTrans" cxnId="{26AD52FB-DA29-4C76-B9E8-A0EEE3FA222A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>
            <a:cs typeface="B Titr" panose="00000700000000000000" pitchFamily="2" charset="-78"/>
          </a:endParaRPr>
        </a:p>
      </dgm:t>
    </dgm:pt>
    <dgm:pt modelId="{51A7CCB0-57D0-465E-93C7-0E1A0EFAFDF6}" type="pres">
      <dgm:prSet presAssocID="{A2926F13-C19C-436B-B75B-8606514C112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pPr rtl="1"/>
          <a:endParaRPr lang="fa-IR"/>
        </a:p>
      </dgm:t>
    </dgm:pt>
    <dgm:pt modelId="{9D39302C-B873-4C83-B55E-4BE2BC766E95}" type="pres">
      <dgm:prSet presAssocID="{ECD55F5C-4D1B-44E3-A5D5-7DD6A5A96D40}" presName="text1" presStyleCnt="0"/>
      <dgm:spPr/>
    </dgm:pt>
    <dgm:pt modelId="{0410FA95-E0A0-42AC-A6DF-EF5A445FCD25}" type="pres">
      <dgm:prSet presAssocID="{ECD55F5C-4D1B-44E3-A5D5-7DD6A5A96D40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9947FCF-24E2-4FFF-B973-F9F0652D85F3}" type="pres">
      <dgm:prSet presAssocID="{ECD55F5C-4D1B-44E3-A5D5-7DD6A5A96D40}" presName="textaccent1" presStyleCnt="0"/>
      <dgm:spPr/>
    </dgm:pt>
    <dgm:pt modelId="{DF8D0AE7-C30C-40F0-8D07-2222D6EA2842}" type="pres">
      <dgm:prSet presAssocID="{ECD55F5C-4D1B-44E3-A5D5-7DD6A5A96D40}" presName="accentRepeatNode" presStyleLbl="solidAlignAcc1" presStyleIdx="0" presStyleCnt="6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E7C29607-81C1-4E76-BBD0-52DCD3E61C6D}" type="pres">
      <dgm:prSet presAssocID="{141EE759-643A-4185-B963-CB59E8603374}" presName="image1" presStyleCnt="0"/>
      <dgm:spPr/>
    </dgm:pt>
    <dgm:pt modelId="{B83B6D98-CB9B-4E2B-BC70-30E786B34FEF}" type="pres">
      <dgm:prSet presAssocID="{141EE759-643A-4185-B963-CB59E8603374}" presName="imageRepeatNode" presStyleLbl="alignAcc1" presStyleIdx="0" presStyleCnt="3"/>
      <dgm:spPr/>
      <dgm:t>
        <a:bodyPr/>
        <a:lstStyle/>
        <a:p>
          <a:pPr rtl="1"/>
          <a:endParaRPr lang="fa-IR"/>
        </a:p>
      </dgm:t>
    </dgm:pt>
    <dgm:pt modelId="{2C984290-0482-4E81-8EF8-281FC65586F4}" type="pres">
      <dgm:prSet presAssocID="{141EE759-643A-4185-B963-CB59E8603374}" presName="imageaccent1" presStyleCnt="0"/>
      <dgm:spPr/>
    </dgm:pt>
    <dgm:pt modelId="{5EEA191B-A514-4B57-B410-F33EC2C69431}" type="pres">
      <dgm:prSet presAssocID="{141EE759-643A-4185-B963-CB59E8603374}" presName="accentRepeatNode" presStyleLbl="solidAlignAcc1" presStyleIdx="1" presStyleCnt="6"/>
      <dgm:spPr>
        <a:noFill/>
        <a:ln>
          <a:noFill/>
        </a:ln>
      </dgm:spPr>
      <dgm:t>
        <a:bodyPr/>
        <a:lstStyle/>
        <a:p>
          <a:pPr rtl="1"/>
          <a:endParaRPr lang="fa-IR"/>
        </a:p>
      </dgm:t>
    </dgm:pt>
    <dgm:pt modelId="{9EC071A7-978E-4CD1-8478-E43EB7A0483A}" type="pres">
      <dgm:prSet presAssocID="{3EB0D5EB-5D3B-4C6C-9B81-33BA84E80E0E}" presName="text2" presStyleCnt="0"/>
      <dgm:spPr/>
    </dgm:pt>
    <dgm:pt modelId="{812243F8-A0CE-4035-8D20-AD1B7BA07B5B}" type="pres">
      <dgm:prSet presAssocID="{3EB0D5EB-5D3B-4C6C-9B81-33BA84E80E0E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D127292-3861-4393-A9D8-1822C4DB8AA5}" type="pres">
      <dgm:prSet presAssocID="{3EB0D5EB-5D3B-4C6C-9B81-33BA84E80E0E}" presName="textaccent2" presStyleCnt="0"/>
      <dgm:spPr/>
    </dgm:pt>
    <dgm:pt modelId="{AA0833CF-0EB6-4A8C-9602-4273DF92149F}" type="pres">
      <dgm:prSet presAssocID="{3EB0D5EB-5D3B-4C6C-9B81-33BA84E80E0E}" presName="accentRepeatNode" presStyleLbl="solidAlignAcc1" presStyleIdx="2" presStyleCnt="6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23803949-3266-474F-BB99-C64DF1561403}" type="pres">
      <dgm:prSet presAssocID="{B768FA8C-81FA-4224-9359-7E2A223B796D}" presName="image2" presStyleCnt="0"/>
      <dgm:spPr/>
    </dgm:pt>
    <dgm:pt modelId="{558E1829-5435-45BD-A49E-0D9C46E2B505}" type="pres">
      <dgm:prSet presAssocID="{B768FA8C-81FA-4224-9359-7E2A223B796D}" presName="imageRepeatNode" presStyleLbl="alignAcc1" presStyleIdx="1" presStyleCnt="3"/>
      <dgm:spPr/>
      <dgm:t>
        <a:bodyPr/>
        <a:lstStyle/>
        <a:p>
          <a:pPr rtl="1"/>
          <a:endParaRPr lang="fa-IR"/>
        </a:p>
      </dgm:t>
    </dgm:pt>
    <dgm:pt modelId="{7587342F-286F-4471-A88C-841C6EE7F4FE}" type="pres">
      <dgm:prSet presAssocID="{B768FA8C-81FA-4224-9359-7E2A223B796D}" presName="imageaccent2" presStyleCnt="0"/>
      <dgm:spPr/>
    </dgm:pt>
    <dgm:pt modelId="{6476CD85-E24C-4E50-B64B-E766CEC85368}" type="pres">
      <dgm:prSet presAssocID="{B768FA8C-81FA-4224-9359-7E2A223B796D}" presName="accentRepeatNode" presStyleLbl="solidAlignAcc1" presStyleIdx="3" presStyleCnt="6"/>
      <dgm:spPr>
        <a:noFill/>
        <a:ln>
          <a:noFill/>
        </a:ln>
      </dgm:spPr>
      <dgm:t>
        <a:bodyPr/>
        <a:lstStyle/>
        <a:p>
          <a:pPr rtl="1"/>
          <a:endParaRPr lang="fa-IR"/>
        </a:p>
      </dgm:t>
    </dgm:pt>
    <dgm:pt modelId="{1A58ECD4-4F68-48F3-87C5-3712F7F955E3}" type="pres">
      <dgm:prSet presAssocID="{B0C366C5-EAB1-421A-8F98-0377C3ECFF19}" presName="text3" presStyleCnt="0"/>
      <dgm:spPr/>
    </dgm:pt>
    <dgm:pt modelId="{AD948B6B-E5A8-4217-A8D8-BECF2E1C8B77}" type="pres">
      <dgm:prSet presAssocID="{B0C366C5-EAB1-421A-8F98-0377C3ECFF1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F2352A7-D8E2-4FC9-819F-D0628B325C85}" type="pres">
      <dgm:prSet presAssocID="{B0C366C5-EAB1-421A-8F98-0377C3ECFF19}" presName="textaccent3" presStyleCnt="0"/>
      <dgm:spPr/>
    </dgm:pt>
    <dgm:pt modelId="{2A561B04-5993-49CA-A514-6EC06A572B64}" type="pres">
      <dgm:prSet presAssocID="{B0C366C5-EAB1-421A-8F98-0377C3ECFF19}" presName="accentRepeatNode" presStyleLbl="solidAlignAcc1" presStyleIdx="4" presStyleCnt="6"/>
      <dgm:spPr>
        <a:noFill/>
        <a:ln>
          <a:solidFill>
            <a:srgbClr val="822B00"/>
          </a:solidFill>
        </a:ln>
      </dgm:spPr>
      <dgm:t>
        <a:bodyPr/>
        <a:lstStyle/>
        <a:p>
          <a:pPr rtl="1"/>
          <a:endParaRPr lang="fa-IR"/>
        </a:p>
      </dgm:t>
    </dgm:pt>
    <dgm:pt modelId="{EDFAB5EE-1C3A-4568-A167-ADE7986FE0BB}" type="pres">
      <dgm:prSet presAssocID="{EA2F75A1-49A8-4E47-8412-C410DFC2EB10}" presName="image3" presStyleCnt="0"/>
      <dgm:spPr/>
    </dgm:pt>
    <dgm:pt modelId="{F07A8DA4-BC4E-4073-9327-D43010B63730}" type="pres">
      <dgm:prSet presAssocID="{EA2F75A1-49A8-4E47-8412-C410DFC2EB10}" presName="imageRepeatNode" presStyleLbl="alignAcc1" presStyleIdx="2" presStyleCnt="3" custScaleX="80102" custScaleY="76944"/>
      <dgm:spPr/>
      <dgm:t>
        <a:bodyPr/>
        <a:lstStyle/>
        <a:p>
          <a:pPr rtl="1"/>
          <a:endParaRPr lang="fa-IR"/>
        </a:p>
      </dgm:t>
    </dgm:pt>
    <dgm:pt modelId="{A794EB97-D6B7-4CAE-A4CB-375C596EAA3F}" type="pres">
      <dgm:prSet presAssocID="{EA2F75A1-49A8-4E47-8412-C410DFC2EB10}" presName="imageaccent3" presStyleCnt="0"/>
      <dgm:spPr/>
    </dgm:pt>
    <dgm:pt modelId="{E649B54C-3816-4C9F-8597-B0624C408189}" type="pres">
      <dgm:prSet presAssocID="{EA2F75A1-49A8-4E47-8412-C410DFC2EB10}" presName="accentRepeatNode" presStyleLbl="solidAlignAcc1" presStyleIdx="5" presStyleCnt="6"/>
      <dgm:spPr>
        <a:noFill/>
        <a:ln>
          <a:noFill/>
        </a:ln>
      </dgm:spPr>
      <dgm:t>
        <a:bodyPr/>
        <a:lstStyle/>
        <a:p>
          <a:pPr rtl="1"/>
          <a:endParaRPr lang="fa-IR"/>
        </a:p>
      </dgm:t>
    </dgm:pt>
  </dgm:ptLst>
  <dgm:cxnLst>
    <dgm:cxn modelId="{26AD52FB-DA29-4C76-B9E8-A0EEE3FA222A}" srcId="{A2926F13-C19C-436B-B75B-8606514C112E}" destId="{B0C366C5-EAB1-421A-8F98-0377C3ECFF19}" srcOrd="2" destOrd="0" parTransId="{3C070FF7-BB75-4AD6-9A24-6E79EA349BDA}" sibTransId="{EA2F75A1-49A8-4E47-8412-C410DFC2EB10}"/>
    <dgm:cxn modelId="{EB4C3ABE-A155-4D0C-913E-F7FEEA712D95}" type="presOf" srcId="{A2926F13-C19C-436B-B75B-8606514C112E}" destId="{51A7CCB0-57D0-465E-93C7-0E1A0EFAFDF6}" srcOrd="0" destOrd="0" presId="urn:microsoft.com/office/officeart/2008/layout/HexagonCluster"/>
    <dgm:cxn modelId="{08AD3CBA-3BD7-483B-8791-BE00356CD4E3}" srcId="{A2926F13-C19C-436B-B75B-8606514C112E}" destId="{ECD55F5C-4D1B-44E3-A5D5-7DD6A5A96D40}" srcOrd="0" destOrd="0" parTransId="{5546D1D3-9096-42D4-B6DF-4CA11021E8BC}" sibTransId="{141EE759-643A-4185-B963-CB59E8603374}"/>
    <dgm:cxn modelId="{979DB65E-3381-41A6-BC1A-023790EA981C}" type="presOf" srcId="{B768FA8C-81FA-4224-9359-7E2A223B796D}" destId="{558E1829-5435-45BD-A49E-0D9C46E2B505}" srcOrd="0" destOrd="0" presId="urn:microsoft.com/office/officeart/2008/layout/HexagonCluster"/>
    <dgm:cxn modelId="{DF44F550-D10E-477C-AD8D-46E8398E8604}" type="presOf" srcId="{EA2F75A1-49A8-4E47-8412-C410DFC2EB10}" destId="{F07A8DA4-BC4E-4073-9327-D43010B63730}" srcOrd="0" destOrd="0" presId="urn:microsoft.com/office/officeart/2008/layout/HexagonCluster"/>
    <dgm:cxn modelId="{6B12F279-9B02-419B-8A33-D2B266EA6C31}" type="presOf" srcId="{B0C366C5-EAB1-421A-8F98-0377C3ECFF19}" destId="{AD948B6B-E5A8-4217-A8D8-BECF2E1C8B77}" srcOrd="0" destOrd="0" presId="urn:microsoft.com/office/officeart/2008/layout/HexagonCluster"/>
    <dgm:cxn modelId="{05633873-1DF8-4F8C-8718-D8BE4CF9E719}" srcId="{A2926F13-C19C-436B-B75B-8606514C112E}" destId="{3EB0D5EB-5D3B-4C6C-9B81-33BA84E80E0E}" srcOrd="1" destOrd="0" parTransId="{79CDC5B6-417C-49F4-A2E2-2544DC3848C8}" sibTransId="{B768FA8C-81FA-4224-9359-7E2A223B796D}"/>
    <dgm:cxn modelId="{0D2B7008-A42A-4E1B-9D4A-AEA1CAEE690A}" type="presOf" srcId="{ECD55F5C-4D1B-44E3-A5D5-7DD6A5A96D40}" destId="{0410FA95-E0A0-42AC-A6DF-EF5A445FCD25}" srcOrd="0" destOrd="0" presId="urn:microsoft.com/office/officeart/2008/layout/HexagonCluster"/>
    <dgm:cxn modelId="{E47B2613-AE92-4F8C-B42D-02F8EEAE4231}" type="presOf" srcId="{3EB0D5EB-5D3B-4C6C-9B81-33BA84E80E0E}" destId="{812243F8-A0CE-4035-8D20-AD1B7BA07B5B}" srcOrd="0" destOrd="0" presId="urn:microsoft.com/office/officeart/2008/layout/HexagonCluster"/>
    <dgm:cxn modelId="{C892EBB9-F353-4D90-A500-84AB2F160BAF}" type="presOf" srcId="{141EE759-643A-4185-B963-CB59E8603374}" destId="{B83B6D98-CB9B-4E2B-BC70-30E786B34FEF}" srcOrd="0" destOrd="0" presId="urn:microsoft.com/office/officeart/2008/layout/HexagonCluster"/>
    <dgm:cxn modelId="{0BF122ED-F5DB-47C9-A643-881F2D7CF0F3}" type="presParOf" srcId="{51A7CCB0-57D0-465E-93C7-0E1A0EFAFDF6}" destId="{9D39302C-B873-4C83-B55E-4BE2BC766E95}" srcOrd="0" destOrd="0" presId="urn:microsoft.com/office/officeart/2008/layout/HexagonCluster"/>
    <dgm:cxn modelId="{71C9A4CC-4A33-4D71-A48E-713C19499446}" type="presParOf" srcId="{9D39302C-B873-4C83-B55E-4BE2BC766E95}" destId="{0410FA95-E0A0-42AC-A6DF-EF5A445FCD25}" srcOrd="0" destOrd="0" presId="urn:microsoft.com/office/officeart/2008/layout/HexagonCluster"/>
    <dgm:cxn modelId="{330E40CA-FA05-49A5-AA90-600F01DAD3D1}" type="presParOf" srcId="{51A7CCB0-57D0-465E-93C7-0E1A0EFAFDF6}" destId="{79947FCF-24E2-4FFF-B973-F9F0652D85F3}" srcOrd="1" destOrd="0" presId="urn:microsoft.com/office/officeart/2008/layout/HexagonCluster"/>
    <dgm:cxn modelId="{48D95B72-EF32-48BA-947B-221EDAD22A94}" type="presParOf" srcId="{79947FCF-24E2-4FFF-B973-F9F0652D85F3}" destId="{DF8D0AE7-C30C-40F0-8D07-2222D6EA2842}" srcOrd="0" destOrd="0" presId="urn:microsoft.com/office/officeart/2008/layout/HexagonCluster"/>
    <dgm:cxn modelId="{1F82A1C5-EEBE-404D-9E51-025B662A8674}" type="presParOf" srcId="{51A7CCB0-57D0-465E-93C7-0E1A0EFAFDF6}" destId="{E7C29607-81C1-4E76-BBD0-52DCD3E61C6D}" srcOrd="2" destOrd="0" presId="urn:microsoft.com/office/officeart/2008/layout/HexagonCluster"/>
    <dgm:cxn modelId="{3F3E778B-67DE-45E5-8721-F6C1FD5BDCAE}" type="presParOf" srcId="{E7C29607-81C1-4E76-BBD0-52DCD3E61C6D}" destId="{B83B6D98-CB9B-4E2B-BC70-30E786B34FEF}" srcOrd="0" destOrd="0" presId="urn:microsoft.com/office/officeart/2008/layout/HexagonCluster"/>
    <dgm:cxn modelId="{7D4062E6-345A-4C52-9EA8-7A67B67AD0C1}" type="presParOf" srcId="{51A7CCB0-57D0-465E-93C7-0E1A0EFAFDF6}" destId="{2C984290-0482-4E81-8EF8-281FC65586F4}" srcOrd="3" destOrd="0" presId="urn:microsoft.com/office/officeart/2008/layout/HexagonCluster"/>
    <dgm:cxn modelId="{D4CC82E1-AB6F-4AE0-B3A9-0ABA55419F7C}" type="presParOf" srcId="{2C984290-0482-4E81-8EF8-281FC65586F4}" destId="{5EEA191B-A514-4B57-B410-F33EC2C69431}" srcOrd="0" destOrd="0" presId="urn:microsoft.com/office/officeart/2008/layout/HexagonCluster"/>
    <dgm:cxn modelId="{EE66C410-1882-46CE-A6EA-0809F1909CC8}" type="presParOf" srcId="{51A7CCB0-57D0-465E-93C7-0E1A0EFAFDF6}" destId="{9EC071A7-978E-4CD1-8478-E43EB7A0483A}" srcOrd="4" destOrd="0" presId="urn:microsoft.com/office/officeart/2008/layout/HexagonCluster"/>
    <dgm:cxn modelId="{A286048D-30ED-4A49-B511-9BE975F28780}" type="presParOf" srcId="{9EC071A7-978E-4CD1-8478-E43EB7A0483A}" destId="{812243F8-A0CE-4035-8D20-AD1B7BA07B5B}" srcOrd="0" destOrd="0" presId="urn:microsoft.com/office/officeart/2008/layout/HexagonCluster"/>
    <dgm:cxn modelId="{F7D4BC1F-3D4C-48B2-92F2-AEC0959E9D21}" type="presParOf" srcId="{51A7CCB0-57D0-465E-93C7-0E1A0EFAFDF6}" destId="{ED127292-3861-4393-A9D8-1822C4DB8AA5}" srcOrd="5" destOrd="0" presId="urn:microsoft.com/office/officeart/2008/layout/HexagonCluster"/>
    <dgm:cxn modelId="{2AB1EDC2-09FA-44B0-9020-5B85E8BE63E2}" type="presParOf" srcId="{ED127292-3861-4393-A9D8-1822C4DB8AA5}" destId="{AA0833CF-0EB6-4A8C-9602-4273DF92149F}" srcOrd="0" destOrd="0" presId="urn:microsoft.com/office/officeart/2008/layout/HexagonCluster"/>
    <dgm:cxn modelId="{D3C2DA27-9C34-4ACA-8F66-488F84C2BB3E}" type="presParOf" srcId="{51A7CCB0-57D0-465E-93C7-0E1A0EFAFDF6}" destId="{23803949-3266-474F-BB99-C64DF1561403}" srcOrd="6" destOrd="0" presId="urn:microsoft.com/office/officeart/2008/layout/HexagonCluster"/>
    <dgm:cxn modelId="{4DB82094-323A-45F1-9735-2992ADEAA0A9}" type="presParOf" srcId="{23803949-3266-474F-BB99-C64DF1561403}" destId="{558E1829-5435-45BD-A49E-0D9C46E2B505}" srcOrd="0" destOrd="0" presId="urn:microsoft.com/office/officeart/2008/layout/HexagonCluster"/>
    <dgm:cxn modelId="{E8421331-0E6D-4EE1-A6C4-F10C36C5D82C}" type="presParOf" srcId="{51A7CCB0-57D0-465E-93C7-0E1A0EFAFDF6}" destId="{7587342F-286F-4471-A88C-841C6EE7F4FE}" srcOrd="7" destOrd="0" presId="urn:microsoft.com/office/officeart/2008/layout/HexagonCluster"/>
    <dgm:cxn modelId="{BD2F91E7-47E3-42C3-8930-EEA6157334B6}" type="presParOf" srcId="{7587342F-286F-4471-A88C-841C6EE7F4FE}" destId="{6476CD85-E24C-4E50-B64B-E766CEC85368}" srcOrd="0" destOrd="0" presId="urn:microsoft.com/office/officeart/2008/layout/HexagonCluster"/>
    <dgm:cxn modelId="{C2B653AC-E51F-49CB-BE9E-7045CE869200}" type="presParOf" srcId="{51A7CCB0-57D0-465E-93C7-0E1A0EFAFDF6}" destId="{1A58ECD4-4F68-48F3-87C5-3712F7F955E3}" srcOrd="8" destOrd="0" presId="urn:microsoft.com/office/officeart/2008/layout/HexagonCluster"/>
    <dgm:cxn modelId="{A27FA6FE-1713-47E4-A43C-067C9FFEAC32}" type="presParOf" srcId="{1A58ECD4-4F68-48F3-87C5-3712F7F955E3}" destId="{AD948B6B-E5A8-4217-A8D8-BECF2E1C8B77}" srcOrd="0" destOrd="0" presId="urn:microsoft.com/office/officeart/2008/layout/HexagonCluster"/>
    <dgm:cxn modelId="{FD214D84-A4C1-40B3-AC9C-12A27EE36313}" type="presParOf" srcId="{51A7CCB0-57D0-465E-93C7-0E1A0EFAFDF6}" destId="{5F2352A7-D8E2-4FC9-819F-D0628B325C85}" srcOrd="9" destOrd="0" presId="urn:microsoft.com/office/officeart/2008/layout/HexagonCluster"/>
    <dgm:cxn modelId="{A71EB260-1299-4B22-BDED-2FBCEEE25901}" type="presParOf" srcId="{5F2352A7-D8E2-4FC9-819F-D0628B325C85}" destId="{2A561B04-5993-49CA-A514-6EC06A572B64}" srcOrd="0" destOrd="0" presId="urn:microsoft.com/office/officeart/2008/layout/HexagonCluster"/>
    <dgm:cxn modelId="{DFAEA3B7-ED5D-4A9E-A806-A62C2E16D34E}" type="presParOf" srcId="{51A7CCB0-57D0-465E-93C7-0E1A0EFAFDF6}" destId="{EDFAB5EE-1C3A-4568-A167-ADE7986FE0BB}" srcOrd="10" destOrd="0" presId="urn:microsoft.com/office/officeart/2008/layout/HexagonCluster"/>
    <dgm:cxn modelId="{CD62BC08-0193-4F96-A4F3-43AA8611AF96}" type="presParOf" srcId="{EDFAB5EE-1C3A-4568-A167-ADE7986FE0BB}" destId="{F07A8DA4-BC4E-4073-9327-D43010B63730}" srcOrd="0" destOrd="0" presId="urn:microsoft.com/office/officeart/2008/layout/HexagonCluster"/>
    <dgm:cxn modelId="{17BD8BCE-C5D9-4E55-A5AE-6BEC7083BD39}" type="presParOf" srcId="{51A7CCB0-57D0-465E-93C7-0E1A0EFAFDF6}" destId="{A794EB97-D6B7-4CAE-A4CB-375C596EAA3F}" srcOrd="11" destOrd="0" presId="urn:microsoft.com/office/officeart/2008/layout/HexagonCluster"/>
    <dgm:cxn modelId="{BCD8B543-5EB1-4AFD-AC8A-C537B01BB5BC}" type="presParOf" srcId="{A794EB97-D6B7-4CAE-A4CB-375C596EAA3F}" destId="{E649B54C-3816-4C9F-8597-B0624C408189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مقایسه بازدهی بازارهای موازی از 1398/11/01 تا 1399/10/30 </a:t>
          </a:r>
          <a:endParaRPr lang="fa-IR" sz="20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LinFactNeighborX="1848" custLinFactNeighborY="378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CB9B6A-3EAC-41EA-934E-5C072FF3387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79BB858A-3056-4FF2-8DD7-D6A8C3A11A81}">
      <dgm:prSet custT="1"/>
      <dgm:spPr/>
      <dgm:t>
        <a:bodyPr/>
        <a:lstStyle/>
        <a:p>
          <a:pPr rtl="1"/>
          <a:endParaRPr lang="fa-IR" sz="60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F1D94A17-F833-4375-B988-8CED770BDB03}" type="parTrans" cxnId="{6DB96E1C-C6F8-4E0B-AAC8-893C9A859786}">
      <dgm:prSet/>
      <dgm:spPr/>
      <dgm:t>
        <a:bodyPr/>
        <a:lstStyle/>
        <a:p>
          <a:pPr rtl="1"/>
          <a:endParaRPr lang="fa-IR" sz="16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A6066BBB-0E5C-4EA0-893A-175B47896BD8}" type="sibTrans" cxnId="{6DB96E1C-C6F8-4E0B-AAC8-893C9A85978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6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3C02E921-7234-430B-885E-8682AFDCE9CA}">
      <dgm:prSet phldrT="[Text]" custT="1"/>
      <dgm:spPr/>
      <dgm:t>
        <a:bodyPr/>
        <a:lstStyle/>
        <a:p>
          <a:pPr algn="ctr" rtl="1"/>
          <a:r>
            <a:rPr lang="fa-IR" sz="2000" dirty="0" smtClean="0">
              <a:solidFill>
                <a:srgbClr val="993300"/>
              </a:solidFill>
              <a:cs typeface="B Titr" panose="00000700000000000000" pitchFamily="2" charset="-78"/>
            </a:rPr>
            <a:t>ترکیب پرتفوی</a:t>
          </a:r>
          <a:endParaRPr lang="fa-IR" sz="2000" dirty="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061A0E3F-C385-4BB3-A2BA-BC4E86D0F3DB}" type="parTrans" cxnId="{4C17864D-7FFF-40A8-A3B8-14EFEF2444A3}">
      <dgm:prSet/>
      <dgm:spPr/>
      <dgm:t>
        <a:bodyPr/>
        <a:lstStyle/>
        <a:p>
          <a:pPr rtl="1"/>
          <a:endParaRPr lang="fa-IR" sz="16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E711B967-520A-4999-9C4B-1C1379BBC53F}" type="sibTrans" cxnId="{4C17864D-7FFF-40A8-A3B8-14EFEF2444A3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>
              <a:alpha val="95000"/>
            </a:srgbClr>
          </a:solidFill>
        </a:ln>
      </dgm:spPr>
      <dgm:t>
        <a:bodyPr/>
        <a:lstStyle/>
        <a:p>
          <a:pPr rtl="1"/>
          <a:endParaRPr lang="fa-IR" sz="16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DB964EE1-3D95-465C-80EC-1343AEA32CE7}">
      <dgm:prSet phldrT="[Text]" custT="1"/>
      <dgm:spPr/>
      <dgm:t>
        <a:bodyPr/>
        <a:lstStyle/>
        <a:p>
          <a:pPr rtl="1"/>
          <a:r>
            <a:rPr lang="fa-IR" sz="2000" dirty="0" smtClean="0">
              <a:solidFill>
                <a:srgbClr val="993300"/>
              </a:solidFill>
              <a:cs typeface="B Titr" panose="00000700000000000000" pitchFamily="2" charset="-78"/>
            </a:rPr>
            <a:t>بازدهی پرتفوی</a:t>
          </a:r>
          <a:endParaRPr lang="fa-IR" sz="2000" dirty="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B35FE807-0F5F-40A9-A93D-C84F06DA3B8A}" type="parTrans" cxnId="{EC1ED966-D1AE-4AEB-8DEA-3C87FA3936FD}">
      <dgm:prSet/>
      <dgm:spPr/>
      <dgm:t>
        <a:bodyPr/>
        <a:lstStyle/>
        <a:p>
          <a:pPr rtl="1"/>
          <a:endParaRPr lang="fa-IR" sz="16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3E14901D-6D1D-45E3-92FA-268F6BAE12BD}" type="sibTrans" cxnId="{EC1ED966-D1AE-4AEB-8DEA-3C87FA3936FD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6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0EE01F60-EE48-427E-8A54-3F6CFE741D18}">
      <dgm:prSet phldrT="[Text]" custT="1"/>
      <dgm:spPr/>
      <dgm:t>
        <a:bodyPr/>
        <a:lstStyle/>
        <a:p>
          <a:pPr rtl="1"/>
          <a:r>
            <a:rPr lang="fa-IR" sz="2000" dirty="0" smtClean="0">
              <a:solidFill>
                <a:srgbClr val="993300"/>
              </a:solidFill>
              <a:cs typeface="B Titr" panose="00000700000000000000" pitchFamily="2" charset="-78"/>
            </a:rPr>
            <a:t>ریسک پرتفوی</a:t>
          </a:r>
          <a:endParaRPr lang="fa-IR" sz="2000" dirty="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1E14C636-8917-4CCE-B69C-163F899C14C7}" type="parTrans" cxnId="{31B6CA47-DA0F-4E88-B73E-A2BE51D1298C}">
      <dgm:prSet/>
      <dgm:spPr/>
      <dgm:t>
        <a:bodyPr/>
        <a:lstStyle/>
        <a:p>
          <a:pPr rtl="1"/>
          <a:endParaRPr lang="fa-IR" sz="16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ABF85DD5-A84C-4DE5-828C-F114B8F6347C}" type="sibTrans" cxnId="{31B6CA47-DA0F-4E88-B73E-A2BE51D1298C}">
      <dgm:prSet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t="-5000" r="-27000" b="3000"/>
          </a:stretch>
        </a:blipFill>
        <a:ln>
          <a:solidFill>
            <a:srgbClr val="822B00"/>
          </a:solidFill>
        </a:ln>
      </dgm:spPr>
      <dgm:t>
        <a:bodyPr/>
        <a:lstStyle/>
        <a:p>
          <a:pPr rtl="1"/>
          <a:endParaRPr lang="fa-IR" sz="1600">
            <a:solidFill>
              <a:srgbClr val="993300"/>
            </a:solidFill>
            <a:cs typeface="B Titr" panose="00000700000000000000" pitchFamily="2" charset="-78"/>
          </a:endParaRPr>
        </a:p>
      </dgm:t>
    </dgm:pt>
    <dgm:pt modelId="{5E8AF25F-4955-47B0-8E35-93FE762CB2D8}" type="pres">
      <dgm:prSet presAssocID="{A3CB9B6A-3EAC-41EA-934E-5C072FF338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rtl="1"/>
          <a:endParaRPr lang="fa-IR"/>
        </a:p>
      </dgm:t>
    </dgm:pt>
    <dgm:pt modelId="{F1CCE6F7-7930-4C5A-8EF9-EBD7B41D07E5}" type="pres">
      <dgm:prSet presAssocID="{A3CB9B6A-3EAC-41EA-934E-5C072FF33875}" presName="Name1" presStyleCnt="0"/>
      <dgm:spPr/>
    </dgm:pt>
    <dgm:pt modelId="{BFB5C712-E299-449E-9A5E-AE69526D1897}" type="pres">
      <dgm:prSet presAssocID="{A6066BBB-0E5C-4EA0-893A-175B47896BD8}" presName="picture_1" presStyleCnt="0"/>
      <dgm:spPr/>
    </dgm:pt>
    <dgm:pt modelId="{952E64F2-CC2E-4C4B-9990-FE3D75263E5F}" type="pres">
      <dgm:prSet presAssocID="{A6066BBB-0E5C-4EA0-893A-175B47896BD8}" presName="pictureRepeatNode" presStyleLbl="alignImgPlace1" presStyleIdx="0" presStyleCnt="4"/>
      <dgm:spPr/>
      <dgm:t>
        <a:bodyPr/>
        <a:lstStyle/>
        <a:p>
          <a:pPr rtl="1"/>
          <a:endParaRPr lang="fa-IR"/>
        </a:p>
      </dgm:t>
    </dgm:pt>
    <dgm:pt modelId="{A6227443-A015-4030-AC42-439E713524A1}" type="pres">
      <dgm:prSet presAssocID="{79BB858A-3056-4FF2-8DD7-D6A8C3A11A8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B903D04-7B8A-4C9A-AA99-7CD601323ADD}" type="pres">
      <dgm:prSet presAssocID="{E711B967-520A-4999-9C4B-1C1379BBC53F}" presName="picture_2" presStyleCnt="0"/>
      <dgm:spPr/>
    </dgm:pt>
    <dgm:pt modelId="{E470CD5F-2696-445A-807F-1F472684FFC5}" type="pres">
      <dgm:prSet presAssocID="{E711B967-520A-4999-9C4B-1C1379BBC53F}" presName="pictureRepeatNode" presStyleLbl="alignImgPlace1" presStyleIdx="1" presStyleCnt="4" custScaleX="124281" custScaleY="128296"/>
      <dgm:spPr/>
      <dgm:t>
        <a:bodyPr/>
        <a:lstStyle/>
        <a:p>
          <a:pPr rtl="1"/>
          <a:endParaRPr lang="fa-IR"/>
        </a:p>
      </dgm:t>
    </dgm:pt>
    <dgm:pt modelId="{48055CF7-B9E3-44D9-863D-93B1EC6FBC25}" type="pres">
      <dgm:prSet presAssocID="{3C02E921-7234-430B-885E-8682AFDCE9CA}" presName="line_2" presStyleLbl="parChTrans1D1" presStyleIdx="0" presStyleCnt="3"/>
      <dgm:spPr/>
    </dgm:pt>
    <dgm:pt modelId="{3678A091-92FD-4F33-99EB-04FB9D8F4DCB}" type="pres">
      <dgm:prSet presAssocID="{3C02E921-7234-430B-885E-8682AFDCE9CA}" presName="textparent_2" presStyleLbl="node1" presStyleIdx="0" presStyleCnt="0"/>
      <dgm:spPr/>
    </dgm:pt>
    <dgm:pt modelId="{447C8748-1FCE-426F-80C9-C5101DB2F938}" type="pres">
      <dgm:prSet presAssocID="{3C02E921-7234-430B-885E-8682AFDCE9CA}" presName="text_2" presStyleLbl="revTx" presStyleIdx="0" presStyleCnt="3" custScaleX="195799" custLinFactNeighborX="43909" custLinFactNeighborY="-165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1CFDE4C-3A84-422C-B249-A40590AA9BE7}" type="pres">
      <dgm:prSet presAssocID="{3E14901D-6D1D-45E3-92FA-268F6BAE12BD}" presName="picture_3" presStyleCnt="0"/>
      <dgm:spPr/>
    </dgm:pt>
    <dgm:pt modelId="{00398C68-F876-4A0A-9C93-31FD2F2F723A}" type="pres">
      <dgm:prSet presAssocID="{3E14901D-6D1D-45E3-92FA-268F6BAE12BD}" presName="pictureRepeatNode" presStyleLbl="alignImgPlace1" presStyleIdx="2" presStyleCnt="4" custScaleX="141263" custScaleY="142595" custLinFactNeighborX="-33843" custLinFactNeighborY="-825"/>
      <dgm:spPr/>
      <dgm:t>
        <a:bodyPr/>
        <a:lstStyle/>
        <a:p>
          <a:pPr rtl="1"/>
          <a:endParaRPr lang="fa-IR"/>
        </a:p>
      </dgm:t>
    </dgm:pt>
    <dgm:pt modelId="{F1F5920B-772E-4DA3-AD1B-4F37F6CC79B1}" type="pres">
      <dgm:prSet presAssocID="{DB964EE1-3D95-465C-80EC-1343AEA32CE7}" presName="line_3" presStyleLbl="parChTrans1D1" presStyleIdx="1" presStyleCnt="3"/>
      <dgm:spPr/>
    </dgm:pt>
    <dgm:pt modelId="{45D3CC9F-473D-4F27-A59F-3AF1F18ED64D}" type="pres">
      <dgm:prSet presAssocID="{DB964EE1-3D95-465C-80EC-1343AEA32CE7}" presName="textparent_3" presStyleLbl="node1" presStyleIdx="0" presStyleCnt="0"/>
      <dgm:spPr/>
    </dgm:pt>
    <dgm:pt modelId="{B7C4357A-3823-48AA-9FE4-EFFAE2DEE029}" type="pres">
      <dgm:prSet presAssocID="{DB964EE1-3D95-465C-80EC-1343AEA32CE7}" presName="text_3" presStyleLbl="revTx" presStyleIdx="1" presStyleCnt="3" custScaleX="191862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DA71D79-FF76-4082-8081-971E1B0857D7}" type="pres">
      <dgm:prSet presAssocID="{ABF85DD5-A84C-4DE5-828C-F114B8F6347C}" presName="picture_4" presStyleCnt="0"/>
      <dgm:spPr/>
    </dgm:pt>
    <dgm:pt modelId="{5A24702E-B384-4A95-BD32-5650637FA05C}" type="pres">
      <dgm:prSet presAssocID="{ABF85DD5-A84C-4DE5-828C-F114B8F6347C}" presName="pictureRepeatNode" presStyleLbl="alignImgPlace1" presStyleIdx="3" presStyleCnt="4" custScaleX="139139" custScaleY="131245"/>
      <dgm:spPr/>
      <dgm:t>
        <a:bodyPr/>
        <a:lstStyle/>
        <a:p>
          <a:pPr rtl="1"/>
          <a:endParaRPr lang="fa-IR"/>
        </a:p>
      </dgm:t>
    </dgm:pt>
    <dgm:pt modelId="{3A170C7F-223A-4F4F-8A1A-052EAA4C9D51}" type="pres">
      <dgm:prSet presAssocID="{0EE01F60-EE48-427E-8A54-3F6CFE741D18}" presName="line_4" presStyleLbl="parChTrans1D1" presStyleIdx="2" presStyleCnt="3"/>
      <dgm:spPr/>
    </dgm:pt>
    <dgm:pt modelId="{A0B459F6-65A5-4303-996B-103054078656}" type="pres">
      <dgm:prSet presAssocID="{0EE01F60-EE48-427E-8A54-3F6CFE741D18}" presName="textparent_4" presStyleLbl="node1" presStyleIdx="0" presStyleCnt="0"/>
      <dgm:spPr/>
    </dgm:pt>
    <dgm:pt modelId="{924D8243-0B66-4DC8-940D-98062EC39AEB}" type="pres">
      <dgm:prSet presAssocID="{0EE01F60-EE48-427E-8A54-3F6CFE741D18}" presName="text_4" presStyleLbl="revTx" presStyleIdx="2" presStyleCnt="3" custScaleX="178763" custLinFactNeighborX="59441" custLinFactNeighborY="-165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AB6ED08E-F452-4299-9C92-129D58175816}" type="presOf" srcId="{3E14901D-6D1D-45E3-92FA-268F6BAE12BD}" destId="{00398C68-F876-4A0A-9C93-31FD2F2F723A}" srcOrd="0" destOrd="0" presId="urn:microsoft.com/office/officeart/2008/layout/CircularPictureCallout"/>
    <dgm:cxn modelId="{F4101F92-DBD8-4758-A950-DC117422477D}" type="presOf" srcId="{DB964EE1-3D95-465C-80EC-1343AEA32CE7}" destId="{B7C4357A-3823-48AA-9FE4-EFFAE2DEE029}" srcOrd="0" destOrd="0" presId="urn:microsoft.com/office/officeart/2008/layout/CircularPictureCallout"/>
    <dgm:cxn modelId="{31B6CA47-DA0F-4E88-B73E-A2BE51D1298C}" srcId="{A3CB9B6A-3EAC-41EA-934E-5C072FF33875}" destId="{0EE01F60-EE48-427E-8A54-3F6CFE741D18}" srcOrd="3" destOrd="0" parTransId="{1E14C636-8917-4CCE-B69C-163F899C14C7}" sibTransId="{ABF85DD5-A84C-4DE5-828C-F114B8F6347C}"/>
    <dgm:cxn modelId="{2F5A9B20-E20F-4EC4-8B14-BFCBC46658C2}" type="presOf" srcId="{0EE01F60-EE48-427E-8A54-3F6CFE741D18}" destId="{924D8243-0B66-4DC8-940D-98062EC39AEB}" srcOrd="0" destOrd="0" presId="urn:microsoft.com/office/officeart/2008/layout/CircularPictureCallout"/>
    <dgm:cxn modelId="{EC1ED966-D1AE-4AEB-8DEA-3C87FA3936FD}" srcId="{A3CB9B6A-3EAC-41EA-934E-5C072FF33875}" destId="{DB964EE1-3D95-465C-80EC-1343AEA32CE7}" srcOrd="2" destOrd="0" parTransId="{B35FE807-0F5F-40A9-A93D-C84F06DA3B8A}" sibTransId="{3E14901D-6D1D-45E3-92FA-268F6BAE12BD}"/>
    <dgm:cxn modelId="{CD402F6E-5172-4C03-ACD7-8B2F17D2B2BA}" type="presOf" srcId="{79BB858A-3056-4FF2-8DD7-D6A8C3A11A81}" destId="{A6227443-A015-4030-AC42-439E713524A1}" srcOrd="0" destOrd="0" presId="urn:microsoft.com/office/officeart/2008/layout/CircularPictureCallout"/>
    <dgm:cxn modelId="{74FDAA60-A0BF-4D91-87FE-A50A008F8B01}" type="presOf" srcId="{A3CB9B6A-3EAC-41EA-934E-5C072FF33875}" destId="{5E8AF25F-4955-47B0-8E35-93FE762CB2D8}" srcOrd="0" destOrd="0" presId="urn:microsoft.com/office/officeart/2008/layout/CircularPictureCallout"/>
    <dgm:cxn modelId="{6A7FF923-C300-42E2-80AE-DC7B4A1ADB55}" type="presOf" srcId="{ABF85DD5-A84C-4DE5-828C-F114B8F6347C}" destId="{5A24702E-B384-4A95-BD32-5650637FA05C}" srcOrd="0" destOrd="0" presId="urn:microsoft.com/office/officeart/2008/layout/CircularPictureCallout"/>
    <dgm:cxn modelId="{6DB96E1C-C6F8-4E0B-AAC8-893C9A859786}" srcId="{A3CB9B6A-3EAC-41EA-934E-5C072FF33875}" destId="{79BB858A-3056-4FF2-8DD7-D6A8C3A11A81}" srcOrd="0" destOrd="0" parTransId="{F1D94A17-F833-4375-B988-8CED770BDB03}" sibTransId="{A6066BBB-0E5C-4EA0-893A-175B47896BD8}"/>
    <dgm:cxn modelId="{4C17864D-7FFF-40A8-A3B8-14EFEF2444A3}" srcId="{A3CB9B6A-3EAC-41EA-934E-5C072FF33875}" destId="{3C02E921-7234-430B-885E-8682AFDCE9CA}" srcOrd="1" destOrd="0" parTransId="{061A0E3F-C385-4BB3-A2BA-BC4E86D0F3DB}" sibTransId="{E711B967-520A-4999-9C4B-1C1379BBC53F}"/>
    <dgm:cxn modelId="{5CB75574-DA1E-48D9-A0FA-C5DA6429CD8D}" type="presOf" srcId="{A6066BBB-0E5C-4EA0-893A-175B47896BD8}" destId="{952E64F2-CC2E-4C4B-9990-FE3D75263E5F}" srcOrd="0" destOrd="0" presId="urn:microsoft.com/office/officeart/2008/layout/CircularPictureCallout"/>
    <dgm:cxn modelId="{5B44DB95-ABFF-4BB3-B965-FC27DB965F2C}" type="presOf" srcId="{E711B967-520A-4999-9C4B-1C1379BBC53F}" destId="{E470CD5F-2696-445A-807F-1F472684FFC5}" srcOrd="0" destOrd="0" presId="urn:microsoft.com/office/officeart/2008/layout/CircularPictureCallout"/>
    <dgm:cxn modelId="{C825530F-3C0E-4B2D-A9B8-4B85E1F4657B}" type="presOf" srcId="{3C02E921-7234-430B-885E-8682AFDCE9CA}" destId="{447C8748-1FCE-426F-80C9-C5101DB2F938}" srcOrd="0" destOrd="0" presId="urn:microsoft.com/office/officeart/2008/layout/CircularPictureCallout"/>
    <dgm:cxn modelId="{C71A2130-740C-48C6-B597-15533FA4B226}" type="presParOf" srcId="{5E8AF25F-4955-47B0-8E35-93FE762CB2D8}" destId="{F1CCE6F7-7930-4C5A-8EF9-EBD7B41D07E5}" srcOrd="0" destOrd="0" presId="urn:microsoft.com/office/officeart/2008/layout/CircularPictureCallout"/>
    <dgm:cxn modelId="{16142CEC-93D5-4316-A345-0B3E265D2A03}" type="presParOf" srcId="{F1CCE6F7-7930-4C5A-8EF9-EBD7B41D07E5}" destId="{BFB5C712-E299-449E-9A5E-AE69526D1897}" srcOrd="0" destOrd="0" presId="urn:microsoft.com/office/officeart/2008/layout/CircularPictureCallout"/>
    <dgm:cxn modelId="{A71DBB30-5165-4B42-8D47-D5685A291C6C}" type="presParOf" srcId="{BFB5C712-E299-449E-9A5E-AE69526D1897}" destId="{952E64F2-CC2E-4C4B-9990-FE3D75263E5F}" srcOrd="0" destOrd="0" presId="urn:microsoft.com/office/officeart/2008/layout/CircularPictureCallout"/>
    <dgm:cxn modelId="{DFD042A3-5D60-4F8D-9A0F-D8C573E8F26C}" type="presParOf" srcId="{F1CCE6F7-7930-4C5A-8EF9-EBD7B41D07E5}" destId="{A6227443-A015-4030-AC42-439E713524A1}" srcOrd="1" destOrd="0" presId="urn:microsoft.com/office/officeart/2008/layout/CircularPictureCallout"/>
    <dgm:cxn modelId="{A8FA9F9E-40EC-4FDF-8A95-1E5378DE0E1D}" type="presParOf" srcId="{F1CCE6F7-7930-4C5A-8EF9-EBD7B41D07E5}" destId="{FB903D04-7B8A-4C9A-AA99-7CD601323ADD}" srcOrd="2" destOrd="0" presId="urn:microsoft.com/office/officeart/2008/layout/CircularPictureCallout"/>
    <dgm:cxn modelId="{C9EB2B3C-4F71-47CA-91C0-810E6F7F9252}" type="presParOf" srcId="{FB903D04-7B8A-4C9A-AA99-7CD601323ADD}" destId="{E470CD5F-2696-445A-807F-1F472684FFC5}" srcOrd="0" destOrd="0" presId="urn:microsoft.com/office/officeart/2008/layout/CircularPictureCallout"/>
    <dgm:cxn modelId="{0F222086-DFAF-4A92-91BB-C9CA64FE16BA}" type="presParOf" srcId="{F1CCE6F7-7930-4C5A-8EF9-EBD7B41D07E5}" destId="{48055CF7-B9E3-44D9-863D-93B1EC6FBC25}" srcOrd="3" destOrd="0" presId="urn:microsoft.com/office/officeart/2008/layout/CircularPictureCallout"/>
    <dgm:cxn modelId="{34600ACA-33AF-410F-8B6C-A9E6778944CB}" type="presParOf" srcId="{F1CCE6F7-7930-4C5A-8EF9-EBD7B41D07E5}" destId="{3678A091-92FD-4F33-99EB-04FB9D8F4DCB}" srcOrd="4" destOrd="0" presId="urn:microsoft.com/office/officeart/2008/layout/CircularPictureCallout"/>
    <dgm:cxn modelId="{5F1F1AB6-6253-4CE4-8AC6-DE045880766B}" type="presParOf" srcId="{3678A091-92FD-4F33-99EB-04FB9D8F4DCB}" destId="{447C8748-1FCE-426F-80C9-C5101DB2F938}" srcOrd="0" destOrd="0" presId="urn:microsoft.com/office/officeart/2008/layout/CircularPictureCallout"/>
    <dgm:cxn modelId="{88C85B65-DCFA-456E-92EA-66BB16C61B24}" type="presParOf" srcId="{F1CCE6F7-7930-4C5A-8EF9-EBD7B41D07E5}" destId="{91CFDE4C-3A84-422C-B249-A40590AA9BE7}" srcOrd="5" destOrd="0" presId="urn:microsoft.com/office/officeart/2008/layout/CircularPictureCallout"/>
    <dgm:cxn modelId="{90550CF5-D925-4902-A533-D47288423C89}" type="presParOf" srcId="{91CFDE4C-3A84-422C-B249-A40590AA9BE7}" destId="{00398C68-F876-4A0A-9C93-31FD2F2F723A}" srcOrd="0" destOrd="0" presId="urn:microsoft.com/office/officeart/2008/layout/CircularPictureCallout"/>
    <dgm:cxn modelId="{5F08E22E-03D8-4FB9-A358-EC8A0863C719}" type="presParOf" srcId="{F1CCE6F7-7930-4C5A-8EF9-EBD7B41D07E5}" destId="{F1F5920B-772E-4DA3-AD1B-4F37F6CC79B1}" srcOrd="6" destOrd="0" presId="urn:microsoft.com/office/officeart/2008/layout/CircularPictureCallout"/>
    <dgm:cxn modelId="{5F4E27A9-C201-4AC3-8C7D-CD6F505AF922}" type="presParOf" srcId="{F1CCE6F7-7930-4C5A-8EF9-EBD7B41D07E5}" destId="{45D3CC9F-473D-4F27-A59F-3AF1F18ED64D}" srcOrd="7" destOrd="0" presId="urn:microsoft.com/office/officeart/2008/layout/CircularPictureCallout"/>
    <dgm:cxn modelId="{0F7D9C9A-F98A-48CA-81D3-AAF23D16EF80}" type="presParOf" srcId="{45D3CC9F-473D-4F27-A59F-3AF1F18ED64D}" destId="{B7C4357A-3823-48AA-9FE4-EFFAE2DEE029}" srcOrd="0" destOrd="0" presId="urn:microsoft.com/office/officeart/2008/layout/CircularPictureCallout"/>
    <dgm:cxn modelId="{F3A93404-884C-4A1C-B68B-1BCF578A3B1E}" type="presParOf" srcId="{F1CCE6F7-7930-4C5A-8EF9-EBD7B41D07E5}" destId="{3DA71D79-FF76-4082-8081-971E1B0857D7}" srcOrd="8" destOrd="0" presId="urn:microsoft.com/office/officeart/2008/layout/CircularPictureCallout"/>
    <dgm:cxn modelId="{B7AD82A3-C38B-4903-853D-B734512F7C05}" type="presParOf" srcId="{3DA71D79-FF76-4082-8081-971E1B0857D7}" destId="{5A24702E-B384-4A95-BD32-5650637FA05C}" srcOrd="0" destOrd="0" presId="urn:microsoft.com/office/officeart/2008/layout/CircularPictureCallout"/>
    <dgm:cxn modelId="{0C0F03C8-E6C9-4819-B382-907DB51AD341}" type="presParOf" srcId="{F1CCE6F7-7930-4C5A-8EF9-EBD7B41D07E5}" destId="{3A170C7F-223A-4F4F-8A1A-052EAA4C9D51}" srcOrd="9" destOrd="0" presId="urn:microsoft.com/office/officeart/2008/layout/CircularPictureCallout"/>
    <dgm:cxn modelId="{B7DD0E4E-4CD0-4D46-B88F-493A6E89A861}" type="presParOf" srcId="{F1CCE6F7-7930-4C5A-8EF9-EBD7B41D07E5}" destId="{A0B459F6-65A5-4303-996B-103054078656}" srcOrd="10" destOrd="0" presId="urn:microsoft.com/office/officeart/2008/layout/CircularPictureCallout"/>
    <dgm:cxn modelId="{F96DD26C-0B28-4A02-B3A9-8D9D01E37424}" type="presParOf" srcId="{A0B459F6-65A5-4303-996B-103054078656}" destId="{924D8243-0B66-4DC8-940D-98062EC39AE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C351D6-5625-461A-B085-C0C6D41FAD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1791E58-3814-46F7-908E-BDEEFCD9905D}">
      <dgm:prSet custT="1"/>
      <dgm:spPr>
        <a:solidFill>
          <a:srgbClr val="822B00"/>
        </a:solidFill>
      </dgm:spPr>
      <dgm:t>
        <a:bodyPr/>
        <a:lstStyle/>
        <a:p>
          <a:pPr algn="ctr" rtl="1">
            <a:lnSpc>
              <a:spcPct val="100000"/>
            </a:lnSpc>
          </a:pPr>
          <a:r>
            <a:rPr lang="fa-IR" sz="2800" dirty="0" smtClean="0">
              <a:cs typeface="B Titr" panose="00000700000000000000" pitchFamily="2" charset="-78"/>
            </a:rPr>
            <a:t> گزیده اطلاعات تلفیقی</a:t>
          </a:r>
          <a:endParaRPr lang="fa-IR" sz="2000" dirty="0" smtClean="0">
            <a:cs typeface="B Titr" panose="00000700000000000000" pitchFamily="2" charset="-78"/>
          </a:endParaRPr>
        </a:p>
      </dgm:t>
    </dgm:pt>
    <dgm:pt modelId="{C77731F7-328E-4643-9C3E-E574D633A317}" type="par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0E9E20F6-26A5-4EBC-AA10-57186579F73C}" type="sibTrans" cxnId="{9116FAC2-AA38-43B1-AE16-4A6F0C49ACEC}">
      <dgm:prSet/>
      <dgm:spPr/>
      <dgm:t>
        <a:bodyPr/>
        <a:lstStyle/>
        <a:p>
          <a:pPr rtl="1"/>
          <a:endParaRPr lang="fa-IR"/>
        </a:p>
      </dgm:t>
    </dgm:pt>
    <dgm:pt modelId="{6C6137F4-AA4D-48DE-8D1D-0024CB2833D0}" type="pres">
      <dgm:prSet presAssocID="{98C351D6-5625-461A-B085-C0C6D41FAD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5FD5DE0-ED84-4CAD-A2DA-B9CFD4B060DE}" type="pres">
      <dgm:prSet presAssocID="{C1791E58-3814-46F7-908E-BDEEFCD9905D}" presName="parentText" presStyleLbl="node1" presStyleIdx="0" presStyleCnt="1" custLinFactNeighborX="5091" custLinFactNeighborY="-158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884CE1F7-517F-4632-81EA-BBC64AE67B5E}" type="presOf" srcId="{98C351D6-5625-461A-B085-C0C6D41FADC1}" destId="{6C6137F4-AA4D-48DE-8D1D-0024CB2833D0}" srcOrd="0" destOrd="0" presId="urn:microsoft.com/office/officeart/2005/8/layout/vList2"/>
    <dgm:cxn modelId="{9116FAC2-AA38-43B1-AE16-4A6F0C49ACEC}" srcId="{98C351D6-5625-461A-B085-C0C6D41FADC1}" destId="{C1791E58-3814-46F7-908E-BDEEFCD9905D}" srcOrd="0" destOrd="0" parTransId="{C77731F7-328E-4643-9C3E-E574D633A317}" sibTransId="{0E9E20F6-26A5-4EBC-AA10-57186579F73C}"/>
    <dgm:cxn modelId="{59D66DC8-587D-4525-A9AE-63247D0B06B1}" type="presOf" srcId="{C1791E58-3814-46F7-908E-BDEEFCD9905D}" destId="{E5FD5DE0-ED84-4CAD-A2DA-B9CFD4B060DE}" srcOrd="0" destOrd="0" presId="urn:microsoft.com/office/officeart/2005/8/layout/vList2"/>
    <dgm:cxn modelId="{508A4F84-C271-4E54-B0A4-65C39BCF0220}" type="presParOf" srcId="{6C6137F4-AA4D-48DE-8D1D-0024CB2833D0}" destId="{E5FD5DE0-ED84-4CAD-A2DA-B9CFD4B060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410E4-0B81-4DE8-A9EF-3C83C102260C}">
      <dsp:nvSpPr>
        <dsp:cNvPr id="0" name=""/>
        <dsp:cNvSpPr/>
      </dsp:nvSpPr>
      <dsp:spPr>
        <a:xfrm>
          <a:off x="1413381" y="0"/>
          <a:ext cx="5141913" cy="514191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9B84B-F16C-48E5-A1B6-0736B9A2AFA4}">
      <dsp:nvSpPr>
        <dsp:cNvPr id="0" name=""/>
        <dsp:cNvSpPr/>
      </dsp:nvSpPr>
      <dsp:spPr>
        <a:xfrm>
          <a:off x="3198182" y="155929"/>
          <a:ext cx="7826364" cy="7361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u="sng" kern="1200" dirty="0" smtClean="0">
              <a:cs typeface="B Nazanin" panose="00000400000000000000" pitchFamily="2" charset="-78"/>
            </a:rPr>
            <a:t>80 </a:t>
          </a:r>
          <a:r>
            <a:rPr lang="fa-IR" sz="1600" b="1" kern="1200" dirty="0" smtClean="0">
              <a:cs typeface="B Nazanin" panose="00000400000000000000" pitchFamily="2" charset="-78"/>
            </a:rPr>
            <a:t> درصد سهم بازار سنگ آهن ایران متعلق به شرکت گروه مدیریت سرمایه‌گذاری امید است.</a:t>
          </a:r>
          <a:endParaRPr lang="en-US" sz="1800" kern="1200" dirty="0">
            <a:cs typeface="B Nazanin" panose="00000400000000000000" pitchFamily="2" charset="-78"/>
          </a:endParaRPr>
        </a:p>
      </dsp:txBody>
      <dsp:txXfrm>
        <a:off x="3234117" y="191864"/>
        <a:ext cx="7754494" cy="664267"/>
      </dsp:txXfrm>
    </dsp:sp>
    <dsp:sp modelId="{D0BD7EB6-C657-4905-9ADA-B7A5549EC7BB}">
      <dsp:nvSpPr>
        <dsp:cNvPr id="0" name=""/>
        <dsp:cNvSpPr/>
      </dsp:nvSpPr>
      <dsp:spPr>
        <a:xfrm>
          <a:off x="3161868" y="1978126"/>
          <a:ext cx="7892106" cy="7361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u="sng" kern="1200" dirty="0" smtClean="0">
              <a:cs typeface="B Nazanin" panose="00000400000000000000" pitchFamily="2" charset="-78"/>
            </a:rPr>
            <a:t>40</a:t>
          </a:r>
          <a:r>
            <a:rPr lang="fa-IR" sz="1600" b="1" kern="1200" dirty="0" smtClean="0">
              <a:cs typeface="B Nazanin" panose="00000400000000000000" pitchFamily="2" charset="-78"/>
            </a:rPr>
            <a:t> درصد سهم بازار مخازن ذخیره‌سازی نفت ایران متعلق به شرکت گروه مدیریت سرمایه‌گذاری امید است.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3197803" y="2014061"/>
        <a:ext cx="7820236" cy="664267"/>
      </dsp:txXfrm>
    </dsp:sp>
    <dsp:sp modelId="{54837B43-C8C1-4F64-BBBB-9D4DCA640EA8}">
      <dsp:nvSpPr>
        <dsp:cNvPr id="0" name=""/>
        <dsp:cNvSpPr/>
      </dsp:nvSpPr>
      <dsp:spPr>
        <a:xfrm>
          <a:off x="3170407" y="1048002"/>
          <a:ext cx="7877233" cy="7059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u="sng" kern="1200" dirty="0" smtClean="0">
              <a:cs typeface="B Nazanin" panose="00000400000000000000" pitchFamily="2" charset="-78"/>
            </a:rPr>
            <a:t>90</a:t>
          </a:r>
          <a:r>
            <a:rPr lang="fa-IR" sz="1600" b="1" kern="1200" dirty="0" smtClean="0">
              <a:cs typeface="B Nazanin" panose="00000400000000000000" pitchFamily="2" charset="-78"/>
            </a:rPr>
            <a:t> درصد سهم بازار مخازن گاز طبیعی </a:t>
          </a:r>
          <a:r>
            <a:rPr lang="en-US" sz="1600" b="1" kern="1200" dirty="0" smtClean="0">
              <a:cs typeface="B Nazanin" panose="00000400000000000000" pitchFamily="2" charset="-78"/>
            </a:rPr>
            <a:t>CNG</a:t>
          </a:r>
          <a:r>
            <a:rPr lang="fa-IR" sz="1600" b="1" kern="1200" dirty="0" smtClean="0">
              <a:cs typeface="B Nazanin" panose="00000400000000000000" pitchFamily="2" charset="-78"/>
            </a:rPr>
            <a:t> ایران متعلق به شرکت گروه مدیریت سرمایه‌گذاری امید است.</a:t>
          </a:r>
          <a:endParaRPr lang="en-US" sz="1600" kern="1200" dirty="0">
            <a:cs typeface="B Nazanin" panose="00000400000000000000" pitchFamily="2" charset="-78"/>
          </a:endParaRPr>
        </a:p>
      </dsp:txBody>
      <dsp:txXfrm>
        <a:off x="3204869" y="1082464"/>
        <a:ext cx="7808309" cy="637024"/>
      </dsp:txXfrm>
    </dsp:sp>
    <dsp:sp modelId="{6CAD5845-5F43-405C-ACA8-23D5D7676166}">
      <dsp:nvSpPr>
        <dsp:cNvPr id="0" name=""/>
        <dsp:cNvSpPr/>
      </dsp:nvSpPr>
      <dsp:spPr>
        <a:xfrm>
          <a:off x="3138924" y="2967888"/>
          <a:ext cx="7879773" cy="7361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u="sng" kern="1200" dirty="0" smtClean="0">
              <a:cs typeface="B Nazanin" panose="00000400000000000000" pitchFamily="2" charset="-78"/>
            </a:rPr>
            <a:t>20</a:t>
          </a:r>
          <a:r>
            <a:rPr lang="fa-IR" sz="1600" b="1" kern="1200" dirty="0" smtClean="0">
              <a:cs typeface="B Nazanin" panose="00000400000000000000" pitchFamily="2" charset="-78"/>
            </a:rPr>
            <a:t> درصد سهم بازار لاستیک ایران متعلق به شرکت گروه مدیریت سرمایه‌گذاری امید است.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3174859" y="3003823"/>
        <a:ext cx="7807903" cy="664267"/>
      </dsp:txXfrm>
    </dsp:sp>
    <dsp:sp modelId="{ED66C804-8DD8-4050-937E-29B628A36EC9}">
      <dsp:nvSpPr>
        <dsp:cNvPr id="0" name=""/>
        <dsp:cNvSpPr/>
      </dsp:nvSpPr>
      <dsp:spPr>
        <a:xfrm>
          <a:off x="3195357" y="3910980"/>
          <a:ext cx="7848256" cy="7361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u="sng" kern="1200" dirty="0" smtClean="0">
              <a:cs typeface="B Nazanin" panose="00000400000000000000" pitchFamily="2" charset="-78"/>
            </a:rPr>
            <a:t>12</a:t>
          </a:r>
          <a:r>
            <a:rPr lang="fa-IR" sz="1600" b="1" kern="1200" dirty="0" smtClean="0">
              <a:cs typeface="B Nazanin" panose="00000400000000000000" pitchFamily="2" charset="-78"/>
            </a:rPr>
            <a:t> درصد سهم بازار سیمان ایران متعلق به شرکت گروه مدیریت سرمایه‌گذاری امید است.</a:t>
          </a:r>
          <a:endParaRPr lang="en-US" sz="1600" kern="1200" dirty="0">
            <a:cs typeface="B Nazanin" panose="00000400000000000000" pitchFamily="2" charset="-78"/>
          </a:endParaRPr>
        </a:p>
      </dsp:txBody>
      <dsp:txXfrm>
        <a:off x="3231292" y="3946915"/>
        <a:ext cx="7776386" cy="6642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94"/>
          <a:ext cx="10165230" cy="773296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 گزیده اطلاعات عملکرد شرکت اصلی  </a:t>
          </a:r>
          <a:endParaRPr lang="fa-IR" sz="2000" kern="1200" dirty="0" smtClean="0">
            <a:cs typeface="B Titr" panose="00000700000000000000" pitchFamily="2" charset="-78"/>
          </a:endParaRPr>
        </a:p>
      </dsp:txBody>
      <dsp:txXfrm>
        <a:off x="37749" y="37843"/>
        <a:ext cx="10089732" cy="6977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1421"/>
          <a:ext cx="10171118" cy="1029600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 تغییرات سود خالص چند شرکت سرمایه‌پذیر طی دو سال مالی 1398 و 1399</a:t>
          </a:r>
          <a:endParaRPr lang="fa-IR" sz="2000" kern="1200" dirty="0" smtClean="0">
            <a:cs typeface="B Titr" panose="00000700000000000000" pitchFamily="2" charset="-78"/>
          </a:endParaRPr>
        </a:p>
      </dsp:txBody>
      <dsp:txXfrm>
        <a:off x="50261" y="51682"/>
        <a:ext cx="10070596" cy="9290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0"/>
          <a:ext cx="11989980" cy="757537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درآمد حاصل از سرمایه‌گذاری‌ها</a:t>
          </a:r>
          <a:endParaRPr lang="fa-IR" sz="2000" kern="1200" dirty="0" smtClean="0">
            <a:cs typeface="B Titr" panose="00000700000000000000" pitchFamily="2" charset="-78"/>
          </a:endParaRPr>
        </a:p>
      </dsp:txBody>
      <dsp:txXfrm>
        <a:off x="36980" y="36980"/>
        <a:ext cx="11916020" cy="6835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245"/>
          <a:ext cx="8576611" cy="633445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 صورت سود و زیان سال مالی منتهی به 1399/10/30</a:t>
          </a:r>
          <a:endParaRPr lang="fa-IR" sz="2000" kern="1200" dirty="0" smtClean="0">
            <a:cs typeface="B Titr" panose="00000700000000000000" pitchFamily="2" charset="-78"/>
          </a:endParaRPr>
        </a:p>
      </dsp:txBody>
      <dsp:txXfrm>
        <a:off x="30922" y="31167"/>
        <a:ext cx="8514767" cy="5716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0"/>
          <a:ext cx="9854233" cy="808031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مقایسه اقلام مهم صورت سود و زیان و ترازنامه</a:t>
          </a:r>
          <a:endParaRPr lang="fa-IR" sz="2000" kern="1200" dirty="0" smtClean="0">
            <a:cs typeface="B Titr" panose="00000700000000000000" pitchFamily="2" charset="-78"/>
          </a:endParaRPr>
        </a:p>
      </dsp:txBody>
      <dsp:txXfrm>
        <a:off x="39445" y="39445"/>
        <a:ext cx="9775343" cy="72914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336"/>
          <a:ext cx="9535982" cy="794320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خالص ارزش دارایی‏های </a:t>
          </a:r>
          <a:r>
            <a:rPr lang="en-US" sz="2800" kern="1200" dirty="0" smtClean="0">
              <a:cs typeface="B Titr" panose="00000700000000000000" pitchFamily="2" charset="-78"/>
            </a:rPr>
            <a:t>(</a:t>
          </a:r>
          <a:r>
            <a:rPr lang="en-US" sz="2800" b="1" kern="1200" dirty="0" smtClean="0">
              <a:latin typeface="Times New Roman" panose="02020603050405020304" pitchFamily="18" charset="0"/>
              <a:cs typeface="B Titr" panose="00000700000000000000" pitchFamily="2" charset="-78"/>
            </a:rPr>
            <a:t>NAV</a:t>
          </a:r>
          <a:r>
            <a:rPr lang="en-US" sz="2800" kern="1200" dirty="0" smtClean="0">
              <a:latin typeface="Times New Roman" panose="02020603050405020304" pitchFamily="18" charset="0"/>
              <a:cs typeface="B Titr" panose="00000700000000000000" pitchFamily="2" charset="-78"/>
            </a:rPr>
            <a:t>)</a:t>
          </a:r>
          <a:r>
            <a:rPr lang="fa-IR" sz="2800" kern="1200" dirty="0" smtClean="0">
              <a:cs typeface="B Titr" panose="00000700000000000000" pitchFamily="2" charset="-78"/>
            </a:rPr>
            <a:t> بورسی شرکت- </a:t>
          </a:r>
          <a:r>
            <a:rPr lang="fa-IR" sz="2000" kern="1200" dirty="0" smtClean="0">
              <a:cs typeface="B Titr" panose="00000700000000000000" pitchFamily="2" charset="-78"/>
            </a:rPr>
            <a:t>مبالغ به ریال</a:t>
          </a:r>
          <a:endParaRPr lang="fa-IR" sz="1600" kern="1200" dirty="0" smtClean="0">
            <a:cs typeface="B Titr" panose="00000700000000000000" pitchFamily="2" charset="-78"/>
          </a:endParaRPr>
        </a:p>
      </dsp:txBody>
      <dsp:txXfrm>
        <a:off x="38776" y="39112"/>
        <a:ext cx="9458430" cy="7167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3718"/>
          <a:ext cx="10515600" cy="864944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روند ارزش خالص دارایی‏های </a:t>
          </a:r>
          <a:r>
            <a:rPr lang="en-US" sz="2800" kern="1200" dirty="0" smtClean="0">
              <a:cs typeface="B Titr" panose="00000700000000000000" pitchFamily="2" charset="-78"/>
            </a:rPr>
            <a:t>(</a:t>
          </a:r>
          <a:r>
            <a:rPr lang="en-US" sz="2800" b="1" kern="1200" dirty="0" smtClean="0">
              <a:latin typeface="Times New Roman" panose="02020603050405020304" pitchFamily="18" charset="0"/>
              <a:cs typeface="B Titr" panose="00000700000000000000" pitchFamily="2" charset="-78"/>
            </a:rPr>
            <a:t>NAV</a:t>
          </a:r>
          <a:r>
            <a:rPr lang="en-US" sz="2800" kern="1200" dirty="0" smtClean="0">
              <a:latin typeface="Times New Roman" panose="02020603050405020304" pitchFamily="18" charset="0"/>
              <a:cs typeface="B Titr" panose="00000700000000000000" pitchFamily="2" charset="-78"/>
            </a:rPr>
            <a:t>)</a:t>
          </a:r>
          <a:r>
            <a:rPr lang="fa-IR" sz="2800" kern="1200" dirty="0" smtClean="0">
              <a:cs typeface="B Titr" panose="00000700000000000000" pitchFamily="2" charset="-78"/>
            </a:rPr>
            <a:t> بورسی شرکت- </a:t>
          </a:r>
          <a:r>
            <a:rPr lang="fa-IR" sz="2000" kern="1200" dirty="0" smtClean="0">
              <a:cs typeface="B Titr" panose="00000700000000000000" pitchFamily="2" charset="-78"/>
            </a:rPr>
            <a:t>مبالغ به ریال</a:t>
          </a:r>
          <a:endParaRPr lang="fa-IR" sz="1600" kern="1200" dirty="0" smtClean="0">
            <a:cs typeface="B Titr" panose="00000700000000000000" pitchFamily="2" charset="-78"/>
          </a:endParaRPr>
        </a:p>
      </dsp:txBody>
      <dsp:txXfrm>
        <a:off x="42223" y="45941"/>
        <a:ext cx="10431154" cy="78049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3E059-2614-4B56-96C5-FFB40F1891BC}">
      <dsp:nvSpPr>
        <dsp:cNvPr id="0" name=""/>
        <dsp:cNvSpPr/>
      </dsp:nvSpPr>
      <dsp:spPr>
        <a:xfrm>
          <a:off x="2559856" y="763984"/>
          <a:ext cx="1637367" cy="1405983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kern="1200" dirty="0" smtClean="0">
              <a:cs typeface="B Nazanin" panose="00000400000000000000" pitchFamily="2" charset="-78"/>
            </a:rPr>
            <a:t>کمپرسور و مخازن </a:t>
          </a:r>
          <a:r>
            <a:rPr lang="en-US" sz="1700" kern="1200" dirty="0" smtClean="0">
              <a:cs typeface="B Nazanin" panose="00000400000000000000" pitchFamily="2" charset="-78"/>
            </a:rPr>
            <a:t>CNG</a:t>
          </a:r>
          <a:endParaRPr lang="fa-IR" sz="1700" kern="1200" dirty="0">
            <a:cs typeface="B Nazanin" panose="00000400000000000000" pitchFamily="2" charset="-78"/>
          </a:endParaRPr>
        </a:p>
      </dsp:txBody>
      <dsp:txXfrm>
        <a:off x="2813469" y="981757"/>
        <a:ext cx="1130142" cy="970437"/>
      </dsp:txXfrm>
    </dsp:sp>
    <dsp:sp modelId="{3948C6E9-009E-40F8-9A19-7D4C4296583B}">
      <dsp:nvSpPr>
        <dsp:cNvPr id="0" name=""/>
        <dsp:cNvSpPr/>
      </dsp:nvSpPr>
      <dsp:spPr>
        <a:xfrm>
          <a:off x="2642871" y="2974975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44E67-82A1-47B1-AC3F-D7E6C7C14D63}">
      <dsp:nvSpPr>
        <dsp:cNvPr id="0" name=""/>
        <dsp:cNvSpPr/>
      </dsp:nvSpPr>
      <dsp:spPr>
        <a:xfrm>
          <a:off x="1194764" y="1510840"/>
          <a:ext cx="1637367" cy="140598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FFDD6-F63D-442E-A610-6EE2765FC534}">
      <dsp:nvSpPr>
        <dsp:cNvPr id="0" name=""/>
        <dsp:cNvSpPr/>
      </dsp:nvSpPr>
      <dsp:spPr>
        <a:xfrm>
          <a:off x="2316439" y="2788476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91F9A-8F6C-4A48-84E9-3AD8874F092D}">
      <dsp:nvSpPr>
        <dsp:cNvPr id="0" name=""/>
        <dsp:cNvSpPr/>
      </dsp:nvSpPr>
      <dsp:spPr>
        <a:xfrm>
          <a:off x="4003509" y="1620918"/>
          <a:ext cx="1637367" cy="1405983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kern="1200" dirty="0" smtClean="0">
              <a:cs typeface="B Nazanin" panose="00000400000000000000" pitchFamily="2" charset="-78"/>
            </a:rPr>
            <a:t>احداث و تکمیل نیروگاه</a:t>
          </a:r>
          <a:endParaRPr lang="fa-IR" sz="1700" kern="1200" dirty="0">
            <a:cs typeface="B Nazanin" panose="00000400000000000000" pitchFamily="2" charset="-78"/>
          </a:endParaRPr>
        </a:p>
      </dsp:txBody>
      <dsp:txXfrm>
        <a:off x="4257122" y="1838691"/>
        <a:ext cx="1130142" cy="970437"/>
      </dsp:txXfrm>
    </dsp:sp>
    <dsp:sp modelId="{F24C3A30-2090-433B-A121-EAE80A5A0499}">
      <dsp:nvSpPr>
        <dsp:cNvPr id="0" name=""/>
        <dsp:cNvSpPr/>
      </dsp:nvSpPr>
      <dsp:spPr>
        <a:xfrm>
          <a:off x="5139727" y="2780781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17C66-26C0-4640-94EC-C318855FBBEC}">
      <dsp:nvSpPr>
        <dsp:cNvPr id="0" name=""/>
        <dsp:cNvSpPr/>
      </dsp:nvSpPr>
      <dsp:spPr>
        <a:xfrm>
          <a:off x="5421014" y="2343505"/>
          <a:ext cx="1637367" cy="140598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0FDC5-ECE3-4840-9D0E-9CEFF8A4C1DF}">
      <dsp:nvSpPr>
        <dsp:cNvPr id="0" name=""/>
        <dsp:cNvSpPr/>
      </dsp:nvSpPr>
      <dsp:spPr>
        <a:xfrm>
          <a:off x="5460949" y="2969090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9AC8-CC79-4C36-8F16-D7EC2816F945}">
      <dsp:nvSpPr>
        <dsp:cNvPr id="0" name=""/>
        <dsp:cNvSpPr/>
      </dsp:nvSpPr>
      <dsp:spPr>
        <a:xfrm>
          <a:off x="2595027" y="2330502"/>
          <a:ext cx="1637367" cy="1405983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kern="1200" dirty="0" smtClean="0">
              <a:cs typeface="B Nazanin" panose="00000400000000000000" pitchFamily="2" charset="-78"/>
            </a:rPr>
            <a:t>تکمیل زنجیره فولاد</a:t>
          </a:r>
          <a:endParaRPr lang="fa-IR" sz="1700" kern="1200" dirty="0">
            <a:cs typeface="B Nazanin" panose="00000400000000000000" pitchFamily="2" charset="-78"/>
          </a:endParaRPr>
        </a:p>
      </dsp:txBody>
      <dsp:txXfrm>
        <a:off x="2848640" y="2548275"/>
        <a:ext cx="1130142" cy="970437"/>
      </dsp:txXfrm>
    </dsp:sp>
    <dsp:sp modelId="{7F909097-FA7B-4821-9FDD-13DFAEC59FFD}">
      <dsp:nvSpPr>
        <dsp:cNvPr id="0" name=""/>
        <dsp:cNvSpPr/>
      </dsp:nvSpPr>
      <dsp:spPr>
        <a:xfrm>
          <a:off x="3725478" y="818923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EAD1F-3A95-48CF-817A-2CF32BA36715}">
      <dsp:nvSpPr>
        <dsp:cNvPr id="0" name=""/>
        <dsp:cNvSpPr/>
      </dsp:nvSpPr>
      <dsp:spPr>
        <a:xfrm>
          <a:off x="4021635" y="10460"/>
          <a:ext cx="1637367" cy="1405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5BEED-FA4E-4838-9FEE-E8EAF1E8BA45}">
      <dsp:nvSpPr>
        <dsp:cNvPr id="0" name=""/>
        <dsp:cNvSpPr/>
      </dsp:nvSpPr>
      <dsp:spPr>
        <a:xfrm>
          <a:off x="4058855" y="633330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6E47D-8B16-49CC-9CF9-4B22F2FCFF42}">
      <dsp:nvSpPr>
        <dsp:cNvPr id="0" name=""/>
        <dsp:cNvSpPr/>
      </dsp:nvSpPr>
      <dsp:spPr>
        <a:xfrm>
          <a:off x="5421014" y="789047"/>
          <a:ext cx="1637367" cy="1405983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kern="1200" dirty="0" smtClean="0">
              <a:cs typeface="B Nazanin" panose="00000400000000000000" pitchFamily="2" charset="-78"/>
            </a:rPr>
            <a:t>لاستیک ماشین‌آلات معدنی و راه‌سازی</a:t>
          </a:r>
          <a:endParaRPr lang="fa-IR" sz="1700" kern="1200" dirty="0">
            <a:cs typeface="B Nazanin" panose="00000400000000000000" pitchFamily="2" charset="-78"/>
          </a:endParaRPr>
        </a:p>
      </dsp:txBody>
      <dsp:txXfrm>
        <a:off x="5674627" y="1006820"/>
        <a:ext cx="1130142" cy="970437"/>
      </dsp:txXfrm>
    </dsp:sp>
    <dsp:sp modelId="{862F4242-A0FC-4D29-9A86-25C97C17ACDF}">
      <dsp:nvSpPr>
        <dsp:cNvPr id="0" name=""/>
        <dsp:cNvSpPr/>
      </dsp:nvSpPr>
      <dsp:spPr>
        <a:xfrm>
          <a:off x="6837866" y="1411916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B7A20-97CA-496B-9BCA-10A7FBAFDE1E}">
      <dsp:nvSpPr>
        <dsp:cNvPr id="0" name=""/>
        <dsp:cNvSpPr/>
      </dsp:nvSpPr>
      <dsp:spPr>
        <a:xfrm>
          <a:off x="6830053" y="1579403"/>
          <a:ext cx="1637367" cy="1405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F5AF8-2C7F-4AD1-98F0-89A1F2CC07FE}">
      <dsp:nvSpPr>
        <dsp:cNvPr id="0" name=""/>
        <dsp:cNvSpPr/>
      </dsp:nvSpPr>
      <dsp:spPr>
        <a:xfrm>
          <a:off x="7149539" y="1604752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4447C-8DB8-452D-970C-10B6990B907C}">
      <dsp:nvSpPr>
        <dsp:cNvPr id="0" name=""/>
        <dsp:cNvSpPr/>
      </dsp:nvSpPr>
      <dsp:spPr>
        <a:xfrm>
          <a:off x="6830053" y="25398"/>
          <a:ext cx="1637367" cy="1405983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kern="1200" dirty="0" smtClean="0">
              <a:cs typeface="B Nazanin" panose="00000400000000000000" pitchFamily="2" charset="-78"/>
            </a:rPr>
            <a:t>مخازن ذخیره نفت</a:t>
          </a:r>
          <a:endParaRPr lang="fa-IR" sz="1700" kern="1200" dirty="0">
            <a:cs typeface="B Nazanin" panose="00000400000000000000" pitchFamily="2" charset="-78"/>
          </a:endParaRPr>
        </a:p>
      </dsp:txBody>
      <dsp:txXfrm>
        <a:off x="7083666" y="243171"/>
        <a:ext cx="1130142" cy="970437"/>
      </dsp:txXfrm>
    </dsp:sp>
    <dsp:sp modelId="{CEFFAA8C-05E6-4E5F-9A70-CBA258BBBE0C}">
      <dsp:nvSpPr>
        <dsp:cNvPr id="0" name=""/>
        <dsp:cNvSpPr/>
      </dsp:nvSpPr>
      <dsp:spPr>
        <a:xfrm>
          <a:off x="8246906" y="655510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AFA56-820E-4776-A366-CC9D7136D996}">
      <dsp:nvSpPr>
        <dsp:cNvPr id="0" name=""/>
        <dsp:cNvSpPr/>
      </dsp:nvSpPr>
      <dsp:spPr>
        <a:xfrm>
          <a:off x="8239092" y="809870"/>
          <a:ext cx="1637367" cy="140598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7BE48-7DAD-4559-8AD4-65ADF8DE6F7B}">
      <dsp:nvSpPr>
        <dsp:cNvPr id="0" name=""/>
        <dsp:cNvSpPr/>
      </dsp:nvSpPr>
      <dsp:spPr>
        <a:xfrm>
          <a:off x="8565524" y="841104"/>
          <a:ext cx="190997" cy="164770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31527-AB91-4A25-A4A4-CB51A70F1F80}">
      <dsp:nvSpPr>
        <dsp:cNvPr id="0" name=""/>
        <dsp:cNvSpPr/>
      </dsp:nvSpPr>
      <dsp:spPr>
        <a:xfrm>
          <a:off x="1061542" y="9416"/>
          <a:ext cx="1637367" cy="136487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311729" y="217966"/>
        <a:ext cx="1136993" cy="947772"/>
      </dsp:txXfrm>
    </dsp:sp>
    <dsp:sp modelId="{EF569254-7FAE-4630-BF2E-454C9CAC1C5B}">
      <dsp:nvSpPr>
        <dsp:cNvPr id="0" name=""/>
        <dsp:cNvSpPr/>
      </dsp:nvSpPr>
      <dsp:spPr>
        <a:xfrm>
          <a:off x="0" y="4361897"/>
          <a:ext cx="190997" cy="1647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08A6A-DB59-4D89-86E1-5E4E06FBAF57}">
      <dsp:nvSpPr>
        <dsp:cNvPr id="0" name=""/>
        <dsp:cNvSpPr/>
      </dsp:nvSpPr>
      <dsp:spPr>
        <a:xfrm>
          <a:off x="1092920" y="20745"/>
          <a:ext cx="1624809" cy="13641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FEA9D-60E3-45ED-B7DB-21EE8DBD4671}">
      <dsp:nvSpPr>
        <dsp:cNvPr id="0" name=""/>
        <dsp:cNvSpPr/>
      </dsp:nvSpPr>
      <dsp:spPr>
        <a:xfrm flipH="1" flipV="1">
          <a:off x="169003" y="4367285"/>
          <a:ext cx="45720" cy="1385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4D116-9784-400A-BC92-F71964A2D999}">
      <dsp:nvSpPr>
        <dsp:cNvPr id="0" name=""/>
        <dsp:cNvSpPr/>
      </dsp:nvSpPr>
      <dsp:spPr>
        <a:xfrm>
          <a:off x="464019" y="0"/>
          <a:ext cx="9993877" cy="3997551"/>
        </a:xfrm>
        <a:prstGeom prst="leftRightRibbon">
          <a:avLst/>
        </a:prstGeom>
        <a:solidFill>
          <a:srgbClr val="822B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9C744-3E78-4FAB-811F-55451DEC2D11}">
      <dsp:nvSpPr>
        <dsp:cNvPr id="0" name=""/>
        <dsp:cNvSpPr/>
      </dsp:nvSpPr>
      <dsp:spPr>
        <a:xfrm>
          <a:off x="5222925" y="1391537"/>
          <a:ext cx="3297979" cy="195879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ysClr val="window" lastClr="FFFFFF"/>
              </a:solidFill>
              <a:latin typeface="Calibri"/>
              <a:ea typeface="+mn-ea"/>
              <a:cs typeface="B Titr"/>
            </a:rPr>
            <a:t> اقدامات انجام شده </a:t>
          </a:r>
          <a:endParaRPr lang="fa-IR" sz="3200" kern="1200" dirty="0">
            <a:solidFill>
              <a:sysClr val="window" lastClr="FFFFFF"/>
            </a:solidFill>
            <a:latin typeface="Calibri"/>
            <a:ea typeface="+mn-ea"/>
            <a:cs typeface="B Titr"/>
          </a:endParaRPr>
        </a:p>
      </dsp:txBody>
      <dsp:txXfrm>
        <a:off x="5222925" y="1391537"/>
        <a:ext cx="3297979" cy="1958799"/>
      </dsp:txXfrm>
    </dsp:sp>
    <dsp:sp modelId="{928D6743-D2E6-4CFF-8857-E0D1F59C8BCC}">
      <dsp:nvSpPr>
        <dsp:cNvPr id="0" name=""/>
        <dsp:cNvSpPr/>
      </dsp:nvSpPr>
      <dsp:spPr>
        <a:xfrm>
          <a:off x="1129658" y="824367"/>
          <a:ext cx="3897612" cy="195879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6248" rIns="0" bIns="220980" numCol="1" spcCol="1270" anchor="ctr" anchorCtr="0">
          <a:noAutofit/>
        </a:bodyPr>
        <a:lstStyle/>
        <a:p>
          <a:pPr lvl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800" kern="1200" dirty="0" smtClean="0">
              <a:solidFill>
                <a:sysClr val="window" lastClr="FFFFFF"/>
              </a:solidFill>
              <a:latin typeface="Calibri"/>
              <a:ea typeface="+mn-ea"/>
              <a:cs typeface="B Titr"/>
            </a:rPr>
            <a:t>برنامه‌های آتی</a:t>
          </a:r>
          <a:endParaRPr lang="fa-IR" sz="5800" kern="1200" dirty="0">
            <a:solidFill>
              <a:sysClr val="window" lastClr="FFFFFF"/>
            </a:solidFill>
            <a:latin typeface="Calibri"/>
            <a:ea typeface="+mn-ea"/>
            <a:cs typeface="B Titr"/>
          </a:endParaRPr>
        </a:p>
      </dsp:txBody>
      <dsp:txXfrm>
        <a:off x="1129658" y="824367"/>
        <a:ext cx="3897612" cy="1958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61988-3525-4286-B754-3798F6703646}">
      <dsp:nvSpPr>
        <dsp:cNvPr id="0" name=""/>
        <dsp:cNvSpPr/>
      </dsp:nvSpPr>
      <dsp:spPr>
        <a:xfrm flipV="1">
          <a:off x="26850" y="5110932"/>
          <a:ext cx="45750" cy="115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56A63-7399-4C48-A452-BEB8BD33A3C5}">
      <dsp:nvSpPr>
        <dsp:cNvPr id="0" name=""/>
        <dsp:cNvSpPr/>
      </dsp:nvSpPr>
      <dsp:spPr>
        <a:xfrm>
          <a:off x="10362" y="1257596"/>
          <a:ext cx="2374203" cy="88082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000" kern="1200" dirty="0">
            <a:solidFill>
              <a:srgbClr val="0070C0"/>
            </a:solidFill>
            <a:latin typeface="Calibri"/>
            <a:ea typeface="+mn-ea"/>
            <a:cs typeface="B Titr"/>
          </a:endParaRPr>
        </a:p>
      </dsp:txBody>
      <dsp:txXfrm>
        <a:off x="10362" y="1257596"/>
        <a:ext cx="2374203" cy="880829"/>
      </dsp:txXfrm>
    </dsp:sp>
    <dsp:sp modelId="{F195EAFB-87FB-4F4E-86FC-93EA3B54C357}">
      <dsp:nvSpPr>
        <dsp:cNvPr id="0" name=""/>
        <dsp:cNvSpPr/>
      </dsp:nvSpPr>
      <dsp:spPr>
        <a:xfrm>
          <a:off x="2622085" y="1969"/>
          <a:ext cx="2374203" cy="1635825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55060-554F-469F-9301-B30D6CD7B612}">
      <dsp:nvSpPr>
        <dsp:cNvPr id="0" name=""/>
        <dsp:cNvSpPr/>
      </dsp:nvSpPr>
      <dsp:spPr>
        <a:xfrm>
          <a:off x="0" y="1678542"/>
          <a:ext cx="2374203" cy="880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latin typeface="Calibri"/>
              <a:ea typeface="+mn-ea"/>
              <a:cs typeface="B Titr"/>
            </a:rPr>
            <a:t>سنگ آهن و فولاد</a:t>
          </a:r>
          <a:endParaRPr lang="fa-IR" sz="2400" kern="1200" dirty="0">
            <a:solidFill>
              <a:srgbClr val="822B00"/>
            </a:solidFill>
            <a:latin typeface="Calibri"/>
            <a:ea typeface="+mn-ea"/>
            <a:cs typeface="B Titr"/>
          </a:endParaRPr>
        </a:p>
      </dsp:txBody>
      <dsp:txXfrm>
        <a:off x="0" y="1678542"/>
        <a:ext cx="2374203" cy="880829"/>
      </dsp:txXfrm>
    </dsp:sp>
    <dsp:sp modelId="{9511689E-D64F-4FFD-85AC-CEDB6E020A9B}">
      <dsp:nvSpPr>
        <dsp:cNvPr id="0" name=""/>
        <dsp:cNvSpPr/>
      </dsp:nvSpPr>
      <dsp:spPr>
        <a:xfrm>
          <a:off x="5233808" y="1969"/>
          <a:ext cx="2374203" cy="1635825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82F65-7CC6-414D-A62B-BDDE0E0AA6B2}">
      <dsp:nvSpPr>
        <dsp:cNvPr id="0" name=""/>
        <dsp:cNvSpPr/>
      </dsp:nvSpPr>
      <dsp:spPr>
        <a:xfrm>
          <a:off x="5233808" y="1637795"/>
          <a:ext cx="2374203" cy="880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latin typeface="Calibri"/>
              <a:ea typeface="+mn-ea"/>
              <a:cs typeface="B Titr"/>
            </a:rPr>
            <a:t>واسطه‌گری‌های مالی</a:t>
          </a:r>
          <a:endParaRPr lang="fa-IR" sz="2400" kern="1200" dirty="0">
            <a:solidFill>
              <a:srgbClr val="822B00"/>
            </a:solidFill>
            <a:latin typeface="Calibri"/>
            <a:ea typeface="+mn-ea"/>
            <a:cs typeface="B Titr"/>
          </a:endParaRPr>
        </a:p>
      </dsp:txBody>
      <dsp:txXfrm>
        <a:off x="5233808" y="1637795"/>
        <a:ext cx="2374203" cy="880829"/>
      </dsp:txXfrm>
    </dsp:sp>
    <dsp:sp modelId="{8EDEA141-9D52-4F00-ACB4-503A27F38692}">
      <dsp:nvSpPr>
        <dsp:cNvPr id="0" name=""/>
        <dsp:cNvSpPr/>
      </dsp:nvSpPr>
      <dsp:spPr>
        <a:xfrm>
          <a:off x="7863207" y="8005"/>
          <a:ext cx="2338851" cy="1611681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965AD-29B4-4B45-9424-3C32879135CD}">
      <dsp:nvSpPr>
        <dsp:cNvPr id="0" name=""/>
        <dsp:cNvSpPr/>
      </dsp:nvSpPr>
      <dsp:spPr>
        <a:xfrm>
          <a:off x="7845531" y="1631759"/>
          <a:ext cx="2374203" cy="880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solidFill>
                <a:srgbClr val="822B00"/>
              </a:solidFill>
              <a:latin typeface="Calibri"/>
              <a:ea typeface="+mn-ea"/>
              <a:cs typeface="B Titr"/>
            </a:rPr>
            <a:t>نیروگاه</a:t>
          </a:r>
          <a:endParaRPr lang="fa-IR" sz="2400" kern="1200" dirty="0">
            <a:solidFill>
              <a:srgbClr val="822B00"/>
            </a:solidFill>
            <a:latin typeface="Calibri"/>
            <a:ea typeface="+mn-ea"/>
            <a:cs typeface="B Titr"/>
          </a:endParaRPr>
        </a:p>
      </dsp:txBody>
      <dsp:txXfrm>
        <a:off x="7845531" y="1631759"/>
        <a:ext cx="2374203" cy="880829"/>
      </dsp:txXfrm>
    </dsp:sp>
    <dsp:sp modelId="{33C341FF-1C06-43D4-AE25-2C3B1007ABAF}">
      <dsp:nvSpPr>
        <dsp:cNvPr id="0" name=""/>
        <dsp:cNvSpPr/>
      </dsp:nvSpPr>
      <dsp:spPr>
        <a:xfrm>
          <a:off x="1316223" y="2756045"/>
          <a:ext cx="2374203" cy="1635825"/>
        </a:xfrm>
        <a:prstGeom prst="roundRect">
          <a:avLst/>
        </a:prstGeom>
        <a:blipFill dpi="0" rotWithShape="1">
          <a:blip xmlns:r="http://schemas.openxmlformats.org/officeDocument/2006/relationships" r:embed="rId4"/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91B78-C3EE-42D4-9DC5-369E666381FC}">
      <dsp:nvSpPr>
        <dsp:cNvPr id="0" name=""/>
        <dsp:cNvSpPr/>
      </dsp:nvSpPr>
      <dsp:spPr>
        <a:xfrm>
          <a:off x="1316223" y="4391871"/>
          <a:ext cx="2374203" cy="880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>
              <a:solidFill>
                <a:srgbClr val="822B00"/>
              </a:solidFill>
              <a:latin typeface="Calibri"/>
              <a:ea typeface="+mn-ea"/>
              <a:cs typeface="B Titr"/>
            </a:rPr>
            <a:t>سیمان</a:t>
          </a:r>
          <a:endParaRPr lang="fa-IR" sz="2400" kern="1200" dirty="0">
            <a:solidFill>
              <a:srgbClr val="822B00"/>
            </a:solidFill>
            <a:latin typeface="Calibri"/>
            <a:ea typeface="+mn-ea"/>
            <a:cs typeface="B Titr"/>
          </a:endParaRPr>
        </a:p>
      </dsp:txBody>
      <dsp:txXfrm>
        <a:off x="1316223" y="4391871"/>
        <a:ext cx="2374203" cy="880829"/>
      </dsp:txXfrm>
    </dsp:sp>
    <dsp:sp modelId="{2EE4DE14-3115-4E93-AA9A-F481E8600DA6}">
      <dsp:nvSpPr>
        <dsp:cNvPr id="0" name=""/>
        <dsp:cNvSpPr/>
      </dsp:nvSpPr>
      <dsp:spPr>
        <a:xfrm>
          <a:off x="3927946" y="2756045"/>
          <a:ext cx="2374203" cy="1635825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0533D-172E-4AEB-BA9A-DE0C5DB0E831}">
      <dsp:nvSpPr>
        <dsp:cNvPr id="0" name=""/>
        <dsp:cNvSpPr/>
      </dsp:nvSpPr>
      <dsp:spPr>
        <a:xfrm>
          <a:off x="3927946" y="4391871"/>
          <a:ext cx="2374203" cy="880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>
              <a:solidFill>
                <a:srgbClr val="822B00"/>
              </a:solidFill>
              <a:latin typeface="Calibri"/>
              <a:ea typeface="+mn-ea"/>
              <a:cs typeface="B Titr"/>
            </a:rPr>
            <a:t>نفت و گاز</a:t>
          </a:r>
          <a:endParaRPr lang="fa-IR" sz="2400" kern="1200" dirty="0">
            <a:solidFill>
              <a:srgbClr val="822B00"/>
            </a:solidFill>
            <a:latin typeface="Calibri"/>
            <a:ea typeface="+mn-ea"/>
            <a:cs typeface="B Titr"/>
          </a:endParaRPr>
        </a:p>
      </dsp:txBody>
      <dsp:txXfrm>
        <a:off x="3927946" y="4391871"/>
        <a:ext cx="2374203" cy="880829"/>
      </dsp:txXfrm>
    </dsp:sp>
    <dsp:sp modelId="{F599175C-666C-46CD-A7B4-4D1AA2D56008}">
      <dsp:nvSpPr>
        <dsp:cNvPr id="0" name=""/>
        <dsp:cNvSpPr/>
      </dsp:nvSpPr>
      <dsp:spPr>
        <a:xfrm>
          <a:off x="6539670" y="2756045"/>
          <a:ext cx="2374203" cy="1635825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FD68A-9F7F-4B83-A345-71F351855E54}">
      <dsp:nvSpPr>
        <dsp:cNvPr id="0" name=""/>
        <dsp:cNvSpPr/>
      </dsp:nvSpPr>
      <dsp:spPr>
        <a:xfrm>
          <a:off x="6539670" y="4391871"/>
          <a:ext cx="2374203" cy="880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>
              <a:solidFill>
                <a:srgbClr val="822B00"/>
              </a:solidFill>
              <a:latin typeface="Calibri"/>
              <a:ea typeface="+mn-ea"/>
              <a:cs typeface="B Titr"/>
            </a:rPr>
            <a:t>ساختمان</a:t>
          </a:r>
          <a:endParaRPr lang="fa-IR" sz="2400" kern="1200" dirty="0">
            <a:solidFill>
              <a:srgbClr val="822B00"/>
            </a:solidFill>
            <a:latin typeface="Calibri"/>
            <a:ea typeface="+mn-ea"/>
            <a:cs typeface="B Titr"/>
          </a:endParaRPr>
        </a:p>
      </dsp:txBody>
      <dsp:txXfrm>
        <a:off x="6539670" y="4391871"/>
        <a:ext cx="2374203" cy="8808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29220-0877-4671-93DB-E3934AA8E672}">
      <dsp:nvSpPr>
        <dsp:cNvPr id="0" name=""/>
        <dsp:cNvSpPr/>
      </dsp:nvSpPr>
      <dsp:spPr>
        <a:xfrm>
          <a:off x="4832904" y="-233564"/>
          <a:ext cx="1453307" cy="12849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smtClean="0">
              <a:latin typeface="Bnaznin"/>
              <a:cs typeface="B Nazanin" panose="00000400000000000000" pitchFamily="2" charset="-78"/>
            </a:rPr>
            <a:t>تکمیل زنجیره ارزش سرمایه‌گذاری</a:t>
          </a:r>
          <a:endParaRPr lang="en-US" sz="2200" b="1" kern="1200" dirty="0">
            <a:latin typeface="Bnaznin"/>
            <a:cs typeface="B Nazanin" panose="00000400000000000000" pitchFamily="2" charset="-78"/>
          </a:endParaRPr>
        </a:p>
      </dsp:txBody>
      <dsp:txXfrm>
        <a:off x="4895628" y="-170840"/>
        <a:ext cx="1327859" cy="1159453"/>
      </dsp:txXfrm>
    </dsp:sp>
    <dsp:sp modelId="{075D0C67-237F-4821-99D5-FC76FF2174D4}">
      <dsp:nvSpPr>
        <dsp:cNvPr id="0" name=""/>
        <dsp:cNvSpPr/>
      </dsp:nvSpPr>
      <dsp:spPr>
        <a:xfrm>
          <a:off x="3121812" y="445262"/>
          <a:ext cx="5150751" cy="5150751"/>
        </a:xfrm>
        <a:custGeom>
          <a:avLst/>
          <a:gdLst/>
          <a:ahLst/>
          <a:cxnLst/>
          <a:rect l="0" t="0" r="0" b="0"/>
          <a:pathLst>
            <a:path>
              <a:moveTo>
                <a:pt x="3171586" y="69962"/>
              </a:moveTo>
              <a:arcTo wR="2575375" hR="2575375" stAng="17003139" swAng="96938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779C5-8E66-4AD0-86F8-00C624233F32}">
      <dsp:nvSpPr>
        <dsp:cNvPr id="0" name=""/>
        <dsp:cNvSpPr/>
      </dsp:nvSpPr>
      <dsp:spPr>
        <a:xfrm>
          <a:off x="6278033" y="783726"/>
          <a:ext cx="2613864" cy="10910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dirty="0" smtClean="0">
              <a:latin typeface="Bnaznin"/>
              <a:cs typeface="B Nazanin" panose="00000400000000000000" pitchFamily="2" charset="-78"/>
            </a:rPr>
            <a:t>توسعه سرمایه‌گذاری از طریق مدیریت بهینه منابع و مصارف</a:t>
          </a:r>
          <a:endParaRPr lang="en-US" sz="2200" b="1" kern="1200" dirty="0">
            <a:latin typeface="Bnaznin"/>
            <a:cs typeface="B Nazanin" panose="00000400000000000000" pitchFamily="2" charset="-78"/>
          </a:endParaRPr>
        </a:p>
      </dsp:txBody>
      <dsp:txXfrm>
        <a:off x="6331292" y="836985"/>
        <a:ext cx="2507346" cy="984504"/>
      </dsp:txXfrm>
    </dsp:sp>
    <dsp:sp modelId="{21F7FB49-1897-4141-8C26-0B0EAEBDB876}">
      <dsp:nvSpPr>
        <dsp:cNvPr id="0" name=""/>
        <dsp:cNvSpPr/>
      </dsp:nvSpPr>
      <dsp:spPr>
        <a:xfrm>
          <a:off x="2987003" y="316994"/>
          <a:ext cx="5150751" cy="5150751"/>
        </a:xfrm>
        <a:custGeom>
          <a:avLst/>
          <a:gdLst/>
          <a:ahLst/>
          <a:cxnLst/>
          <a:rect l="0" t="0" r="0" b="0"/>
          <a:pathLst>
            <a:path>
              <a:moveTo>
                <a:pt x="4943044" y="1562112"/>
              </a:moveTo>
              <a:arcTo wR="2575375" hR="2575375" stAng="20209866" swAng="62126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43552-7FAD-4F90-A11D-6F0FD34520C9}">
      <dsp:nvSpPr>
        <dsp:cNvPr id="0" name=""/>
        <dsp:cNvSpPr/>
      </dsp:nvSpPr>
      <dsp:spPr>
        <a:xfrm>
          <a:off x="7122142" y="2325791"/>
          <a:ext cx="2060420" cy="9336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smtClean="0">
              <a:latin typeface="Bnaznin"/>
              <a:cs typeface="B Nazanin" panose="00000400000000000000" pitchFamily="2" charset="-78"/>
            </a:rPr>
            <a:t>افزایش درآمد و سودآوری</a:t>
          </a:r>
          <a:endParaRPr lang="en-US" sz="2200" b="1" kern="1200">
            <a:latin typeface="Bnaznin"/>
            <a:cs typeface="B Nazanin" panose="00000400000000000000" pitchFamily="2" charset="-78"/>
          </a:endParaRPr>
        </a:p>
      </dsp:txBody>
      <dsp:txXfrm>
        <a:off x="7167718" y="2371367"/>
        <a:ext cx="1969268" cy="842470"/>
      </dsp:txXfrm>
    </dsp:sp>
    <dsp:sp modelId="{C288C2E2-7CE2-4130-BD0D-9FFCC685AF45}">
      <dsp:nvSpPr>
        <dsp:cNvPr id="0" name=""/>
        <dsp:cNvSpPr/>
      </dsp:nvSpPr>
      <dsp:spPr>
        <a:xfrm>
          <a:off x="2997544" y="550383"/>
          <a:ext cx="5150751" cy="5150751"/>
        </a:xfrm>
        <a:custGeom>
          <a:avLst/>
          <a:gdLst/>
          <a:ahLst/>
          <a:cxnLst/>
          <a:rect l="0" t="0" r="0" b="0"/>
          <a:pathLst>
            <a:path>
              <a:moveTo>
                <a:pt x="5147001" y="2714291"/>
              </a:moveTo>
              <a:arcTo wR="2575375" hR="2575375" stAng="185522" swAng="69029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F4306-C7D7-4F2B-A216-D8D92E629410}">
      <dsp:nvSpPr>
        <dsp:cNvPr id="0" name=""/>
        <dsp:cNvSpPr/>
      </dsp:nvSpPr>
      <dsp:spPr>
        <a:xfrm>
          <a:off x="6927158" y="3779895"/>
          <a:ext cx="1708372" cy="1214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smtClean="0">
              <a:latin typeface="Bnaznin"/>
              <a:cs typeface="B Nazanin" panose="00000400000000000000" pitchFamily="2" charset="-78"/>
            </a:rPr>
            <a:t>افزایش سهم بازار</a:t>
          </a:r>
          <a:endParaRPr lang="en-US" sz="2200" b="1" kern="1200">
            <a:latin typeface="Bnaznin"/>
            <a:cs typeface="B Nazanin" panose="00000400000000000000" pitchFamily="2" charset="-78"/>
          </a:endParaRPr>
        </a:p>
      </dsp:txBody>
      <dsp:txXfrm>
        <a:off x="6986446" y="3839183"/>
        <a:ext cx="1589796" cy="1095940"/>
      </dsp:txXfrm>
    </dsp:sp>
    <dsp:sp modelId="{6E7F8199-E83B-4F86-83FD-D65918B090CC}">
      <dsp:nvSpPr>
        <dsp:cNvPr id="0" name=""/>
        <dsp:cNvSpPr/>
      </dsp:nvSpPr>
      <dsp:spPr>
        <a:xfrm>
          <a:off x="3318915" y="230501"/>
          <a:ext cx="5150751" cy="5150751"/>
        </a:xfrm>
        <a:custGeom>
          <a:avLst/>
          <a:gdLst/>
          <a:ahLst/>
          <a:cxnLst/>
          <a:rect l="0" t="0" r="0" b="0"/>
          <a:pathLst>
            <a:path>
              <a:moveTo>
                <a:pt x="3926705" y="4767740"/>
              </a:moveTo>
              <a:arcTo wR="2575375" hR="2575375" stAng="3501069" swAng="956036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AB807-EA12-4084-8F71-8648A353D605}">
      <dsp:nvSpPr>
        <dsp:cNvPr id="0" name=""/>
        <dsp:cNvSpPr/>
      </dsp:nvSpPr>
      <dsp:spPr>
        <a:xfrm>
          <a:off x="4511305" y="4929861"/>
          <a:ext cx="2073514" cy="1149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smtClean="0">
              <a:latin typeface="Bnaznin"/>
              <a:cs typeface="B Nazanin" panose="00000400000000000000" pitchFamily="2" charset="-78"/>
            </a:rPr>
            <a:t>تقویت تولید داخل</a:t>
          </a:r>
          <a:endParaRPr lang="en-US" sz="2200" b="1" kern="1200" dirty="0">
            <a:latin typeface="Bnaznin"/>
            <a:cs typeface="B Nazanin" panose="00000400000000000000" pitchFamily="2" charset="-78"/>
          </a:endParaRPr>
        </a:p>
      </dsp:txBody>
      <dsp:txXfrm>
        <a:off x="4567443" y="4985999"/>
        <a:ext cx="1961238" cy="1037718"/>
      </dsp:txXfrm>
    </dsp:sp>
    <dsp:sp modelId="{8D3E6104-318E-4E9C-A44D-E34B7B7B02B1}">
      <dsp:nvSpPr>
        <dsp:cNvPr id="0" name=""/>
        <dsp:cNvSpPr/>
      </dsp:nvSpPr>
      <dsp:spPr>
        <a:xfrm>
          <a:off x="2880871" y="305445"/>
          <a:ext cx="5150751" cy="5150751"/>
        </a:xfrm>
        <a:custGeom>
          <a:avLst/>
          <a:gdLst/>
          <a:ahLst/>
          <a:cxnLst/>
          <a:rect l="0" t="0" r="0" b="0"/>
          <a:pathLst>
            <a:path>
              <a:moveTo>
                <a:pt x="1623432" y="4968357"/>
              </a:moveTo>
              <a:arcTo wR="2575375" hR="2575375" stAng="6701578" swAng="98879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403D2-CA36-4238-80DC-953D13E5DDC0}">
      <dsp:nvSpPr>
        <dsp:cNvPr id="0" name=""/>
        <dsp:cNvSpPr/>
      </dsp:nvSpPr>
      <dsp:spPr>
        <a:xfrm>
          <a:off x="2033271" y="3704008"/>
          <a:ext cx="2657737" cy="11967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smtClean="0">
              <a:latin typeface="Bnaznin"/>
              <a:cs typeface="B Nazanin" panose="00000400000000000000" pitchFamily="2" charset="-78"/>
            </a:rPr>
            <a:t>افزایش بازده دارایی‌هاو افزایش هم افزایی ظرفیت‌های درون گروهی</a:t>
          </a:r>
          <a:endParaRPr lang="en-US" sz="2200" b="1" kern="1200" dirty="0">
            <a:latin typeface="Bnaznin"/>
            <a:cs typeface="B Nazanin" panose="00000400000000000000" pitchFamily="2" charset="-78"/>
          </a:endParaRPr>
        </a:p>
      </dsp:txBody>
      <dsp:txXfrm>
        <a:off x="2091693" y="3762430"/>
        <a:ext cx="2540893" cy="1079937"/>
      </dsp:txXfrm>
    </dsp:sp>
    <dsp:sp modelId="{84F28E47-3A21-4DE8-9A21-76DD69BA4282}">
      <dsp:nvSpPr>
        <dsp:cNvPr id="0" name=""/>
        <dsp:cNvSpPr/>
      </dsp:nvSpPr>
      <dsp:spPr>
        <a:xfrm>
          <a:off x="2977880" y="344146"/>
          <a:ext cx="5150751" cy="5150751"/>
        </a:xfrm>
        <a:custGeom>
          <a:avLst/>
          <a:gdLst/>
          <a:ahLst/>
          <a:cxnLst/>
          <a:rect l="0" t="0" r="0" b="0"/>
          <a:pathLst>
            <a:path>
              <a:moveTo>
                <a:pt x="121050" y="3355663"/>
              </a:moveTo>
              <a:arcTo wR="2575375" hR="2575375" stAng="9741798" swAng="57727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2CEB1-AC28-4F6A-A77D-C8A449BE07AC}">
      <dsp:nvSpPr>
        <dsp:cNvPr id="0" name=""/>
        <dsp:cNvSpPr/>
      </dsp:nvSpPr>
      <dsp:spPr>
        <a:xfrm>
          <a:off x="2074215" y="1997336"/>
          <a:ext cx="1871044" cy="12769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smtClean="0">
              <a:latin typeface="Bnaznin"/>
              <a:cs typeface="B Nazanin" panose="00000400000000000000" pitchFamily="2" charset="-78"/>
            </a:rPr>
            <a:t>افزایش صادرات</a:t>
          </a:r>
          <a:endParaRPr lang="en-US" sz="2200" b="1" kern="1200">
            <a:latin typeface="Bnaznin"/>
            <a:cs typeface="B Nazanin" panose="00000400000000000000" pitchFamily="2" charset="-78"/>
          </a:endParaRPr>
        </a:p>
      </dsp:txBody>
      <dsp:txXfrm>
        <a:off x="2136550" y="2059671"/>
        <a:ext cx="1746374" cy="1152262"/>
      </dsp:txXfrm>
    </dsp:sp>
    <dsp:sp modelId="{B55690B2-E041-436B-8CBE-D0DAB56C3519}">
      <dsp:nvSpPr>
        <dsp:cNvPr id="0" name=""/>
        <dsp:cNvSpPr/>
      </dsp:nvSpPr>
      <dsp:spPr>
        <a:xfrm>
          <a:off x="2991157" y="396828"/>
          <a:ext cx="5150751" cy="5150751"/>
        </a:xfrm>
        <a:custGeom>
          <a:avLst/>
          <a:gdLst/>
          <a:ahLst/>
          <a:cxnLst/>
          <a:rect l="0" t="0" r="0" b="0"/>
          <a:pathLst>
            <a:path>
              <a:moveTo>
                <a:pt x="192942" y="1597329"/>
              </a:moveTo>
              <a:arcTo wR="2575375" hR="2575375" stAng="12139159" swAng="449716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BD348-2CE4-4C14-B759-6EE063BC20FC}">
      <dsp:nvSpPr>
        <dsp:cNvPr id="0" name=""/>
        <dsp:cNvSpPr/>
      </dsp:nvSpPr>
      <dsp:spPr>
        <a:xfrm>
          <a:off x="2767191" y="637631"/>
          <a:ext cx="1942602" cy="10511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dirty="0" smtClean="0">
              <a:latin typeface="Bnaznin"/>
              <a:cs typeface="B Nazanin" panose="00000400000000000000" pitchFamily="2" charset="-78"/>
            </a:rPr>
            <a:t>توانمندسازی نیروی انسانی</a:t>
          </a:r>
          <a:endParaRPr lang="en-US" sz="2200" b="1" kern="1200" dirty="0">
            <a:latin typeface="Bnaznin"/>
            <a:cs typeface="B Nazanin" panose="00000400000000000000" pitchFamily="2" charset="-78"/>
          </a:endParaRPr>
        </a:p>
      </dsp:txBody>
      <dsp:txXfrm>
        <a:off x="2818503" y="688943"/>
        <a:ext cx="1839978" cy="948504"/>
      </dsp:txXfrm>
    </dsp:sp>
    <dsp:sp modelId="{AD69AFA9-4D3E-445F-91D4-67EAAB7F57C3}">
      <dsp:nvSpPr>
        <dsp:cNvPr id="0" name=""/>
        <dsp:cNvSpPr/>
      </dsp:nvSpPr>
      <dsp:spPr>
        <a:xfrm>
          <a:off x="2984183" y="408886"/>
          <a:ext cx="5150751" cy="5150751"/>
        </a:xfrm>
        <a:custGeom>
          <a:avLst/>
          <a:gdLst/>
          <a:ahLst/>
          <a:cxnLst/>
          <a:rect l="0" t="0" r="0" b="0"/>
          <a:pathLst>
            <a:path>
              <a:moveTo>
                <a:pt x="1517548" y="227278"/>
              </a:moveTo>
              <a:arcTo wR="2575375" hR="2575375" stAng="14744895" swAng="46701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004F3-523E-46FB-A3D2-0F96405223DE}">
      <dsp:nvSpPr>
        <dsp:cNvPr id="0" name=""/>
        <dsp:cNvSpPr/>
      </dsp:nvSpPr>
      <dsp:spPr>
        <a:xfrm>
          <a:off x="1153857" y="248400"/>
          <a:ext cx="4108913" cy="1284035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72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حسین ملا حسین آقا</a:t>
          </a:r>
          <a:endParaRPr lang="fa-IR" sz="20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صندوق بازنشستگی کارکنان بانک‌ها</a:t>
          </a:r>
          <a:endParaRPr lang="fa-IR" sz="18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نایب رئیس هیئت مدیره</a:t>
          </a:r>
          <a:endParaRPr lang="fa-IR" sz="18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</dsp:txBody>
      <dsp:txXfrm>
        <a:off x="1153857" y="248400"/>
        <a:ext cx="4108913" cy="1284035"/>
      </dsp:txXfrm>
    </dsp:sp>
    <dsp:sp modelId="{6BCA8E0B-1A48-4E65-A7D6-BB1B094EA54D}">
      <dsp:nvSpPr>
        <dsp:cNvPr id="0" name=""/>
        <dsp:cNvSpPr/>
      </dsp:nvSpPr>
      <dsp:spPr>
        <a:xfrm flipH="1">
          <a:off x="2777439" y="3400318"/>
          <a:ext cx="1286829" cy="119143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AF2A31-DD00-443D-AE2B-7D41FA798E3A}">
      <dsp:nvSpPr>
        <dsp:cNvPr id="0" name=""/>
        <dsp:cNvSpPr/>
      </dsp:nvSpPr>
      <dsp:spPr>
        <a:xfrm>
          <a:off x="5883207" y="293454"/>
          <a:ext cx="4108913" cy="1284035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72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غلامرضا زال‌پور</a:t>
          </a:r>
          <a:endParaRPr lang="fa-IR" sz="20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خدمات آینده اندیش نگر</a:t>
          </a:r>
          <a:endParaRPr lang="fa-IR" sz="18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رئیس هیئت مدیره</a:t>
          </a:r>
          <a:endParaRPr lang="fa-IR" sz="18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</dsp:txBody>
      <dsp:txXfrm>
        <a:off x="5883207" y="293454"/>
        <a:ext cx="4108913" cy="1284035"/>
      </dsp:txXfrm>
    </dsp:sp>
    <dsp:sp modelId="{160DC89F-8E99-4374-A27F-AF5C62A11BF0}">
      <dsp:nvSpPr>
        <dsp:cNvPr id="0" name=""/>
        <dsp:cNvSpPr/>
      </dsp:nvSpPr>
      <dsp:spPr>
        <a:xfrm>
          <a:off x="5482973" y="147706"/>
          <a:ext cx="1457282" cy="15307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19CF05-FBA9-49C1-AA17-C0A974DC695F}">
      <dsp:nvSpPr>
        <dsp:cNvPr id="0" name=""/>
        <dsp:cNvSpPr/>
      </dsp:nvSpPr>
      <dsp:spPr>
        <a:xfrm>
          <a:off x="991680" y="1918122"/>
          <a:ext cx="4206869" cy="1284035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72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ولی نادی قمی</a:t>
          </a:r>
          <a:endParaRPr lang="fa-IR" sz="20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سرمایه‌گذاری ساختمانی سپه</a:t>
          </a:r>
          <a:endParaRPr lang="fa-IR" sz="18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عضو هیئت مدیره</a:t>
          </a:r>
          <a:endParaRPr lang="fa-IR" sz="18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</dsp:txBody>
      <dsp:txXfrm>
        <a:off x="991680" y="1918122"/>
        <a:ext cx="4206869" cy="1284035"/>
      </dsp:txXfrm>
    </dsp:sp>
    <dsp:sp modelId="{8E609940-8594-423C-8ACA-F6A69229FF2E}">
      <dsp:nvSpPr>
        <dsp:cNvPr id="0" name=""/>
        <dsp:cNvSpPr/>
      </dsp:nvSpPr>
      <dsp:spPr>
        <a:xfrm>
          <a:off x="5588410" y="1833399"/>
          <a:ext cx="1283926" cy="132971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138158-D8AC-4262-9D32-69DD5EF76484}">
      <dsp:nvSpPr>
        <dsp:cNvPr id="0" name=""/>
        <dsp:cNvSpPr/>
      </dsp:nvSpPr>
      <dsp:spPr>
        <a:xfrm>
          <a:off x="5561095" y="1822498"/>
          <a:ext cx="4472880" cy="1284035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720" tIns="76200" rIns="76200" bIns="76200" numCol="1" spcCol="1270" anchor="t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حسین مدرس خیابانی</a:t>
          </a:r>
          <a:endParaRPr lang="fa-IR" sz="20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بانک سپه</a:t>
          </a:r>
          <a:endParaRPr lang="fa-IR" sz="16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مدیرعامل و عضو هیئت مدیره</a:t>
          </a:r>
          <a:endParaRPr lang="fa-IR" sz="18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</dsp:txBody>
      <dsp:txXfrm>
        <a:off x="5561095" y="1822498"/>
        <a:ext cx="4472880" cy="1284035"/>
      </dsp:txXfrm>
    </dsp:sp>
    <dsp:sp modelId="{EC9CA21F-E5EC-4850-9DF7-7B9CE52444BC}">
      <dsp:nvSpPr>
        <dsp:cNvPr id="0" name=""/>
        <dsp:cNvSpPr/>
      </dsp:nvSpPr>
      <dsp:spPr>
        <a:xfrm>
          <a:off x="819898" y="1843043"/>
          <a:ext cx="1352884" cy="146781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B96E70-E056-44B9-8629-710BE0EAFA0F}">
      <dsp:nvSpPr>
        <dsp:cNvPr id="0" name=""/>
        <dsp:cNvSpPr/>
      </dsp:nvSpPr>
      <dsp:spPr>
        <a:xfrm>
          <a:off x="2734856" y="3274572"/>
          <a:ext cx="5278556" cy="1419115"/>
        </a:xfrm>
        <a:prstGeom prst="rect">
          <a:avLst/>
        </a:prstGeom>
        <a:solidFill>
          <a:sysClr val="window" lastClr="FFFFFF">
            <a:alpha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720" tIns="68580" rIns="68580" bIns="68580" numCol="1" spcCol="1270" anchor="t" anchorCtr="0">
          <a:noAutofit/>
        </a:bodyPr>
        <a:lstStyle/>
        <a:p>
          <a:pPr lvl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سرمایه‌گذاری توسعه گوهران امید</a:t>
          </a:r>
          <a:endParaRPr lang="fa-IR" sz="20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b="1" kern="1200" dirty="0" smtClean="0">
              <a:solidFill>
                <a:srgbClr val="822B00"/>
              </a:solidFill>
              <a:latin typeface="Calibri"/>
              <a:ea typeface="+mn-ea"/>
              <a:cs typeface="B Mitra"/>
            </a:rPr>
            <a:t>عضو هیئت مدیره</a:t>
          </a:r>
          <a:endParaRPr lang="fa-IR" sz="1600" b="1" kern="1200" dirty="0">
            <a:solidFill>
              <a:srgbClr val="822B00"/>
            </a:solidFill>
            <a:latin typeface="Calibri"/>
            <a:ea typeface="+mn-ea"/>
            <a:cs typeface="B Mitra"/>
          </a:endParaRPr>
        </a:p>
      </dsp:txBody>
      <dsp:txXfrm>
        <a:off x="2734856" y="3274572"/>
        <a:ext cx="5278556" cy="1419115"/>
      </dsp:txXfrm>
    </dsp:sp>
    <dsp:sp modelId="{579225CF-553B-42F1-870E-4CD38F37DFD1}">
      <dsp:nvSpPr>
        <dsp:cNvPr id="0" name=""/>
        <dsp:cNvSpPr/>
      </dsp:nvSpPr>
      <dsp:spPr>
        <a:xfrm>
          <a:off x="5489424" y="1817826"/>
          <a:ext cx="1423252" cy="148488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rgbClr val="822B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0FA95-E0A0-42AC-A6DF-EF5A445FCD25}">
      <dsp:nvSpPr>
        <dsp:cNvPr id="0" name=""/>
        <dsp:cNvSpPr/>
      </dsp:nvSpPr>
      <dsp:spPr>
        <a:xfrm>
          <a:off x="3363632" y="2826250"/>
          <a:ext cx="2068994" cy="178383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800" kern="1200" dirty="0">
            <a:cs typeface="B Titr" panose="00000700000000000000" pitchFamily="2" charset="-78"/>
          </a:endParaRPr>
        </a:p>
      </dsp:txBody>
      <dsp:txXfrm>
        <a:off x="3684701" y="3103068"/>
        <a:ext cx="1426856" cy="1230198"/>
      </dsp:txXfrm>
    </dsp:sp>
    <dsp:sp modelId="{DF8D0AE7-C30C-40F0-8D07-2222D6EA2842}">
      <dsp:nvSpPr>
        <dsp:cNvPr id="0" name=""/>
        <dsp:cNvSpPr/>
      </dsp:nvSpPr>
      <dsp:spPr>
        <a:xfrm>
          <a:off x="3417382" y="3613776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B6D98-CB9B-4E2B-BC70-30E786B34FEF}">
      <dsp:nvSpPr>
        <dsp:cNvPr id="0" name=""/>
        <dsp:cNvSpPr/>
      </dsp:nvSpPr>
      <dsp:spPr>
        <a:xfrm>
          <a:off x="1595046" y="1868116"/>
          <a:ext cx="2068994" cy="1783834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A191B-A514-4B57-B410-F33EC2C69431}">
      <dsp:nvSpPr>
        <dsp:cNvPr id="0" name=""/>
        <dsp:cNvSpPr/>
      </dsp:nvSpPr>
      <dsp:spPr>
        <a:xfrm>
          <a:off x="3003583" y="3416305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243F8-A0CE-4035-8D20-AD1B7BA07B5B}">
      <dsp:nvSpPr>
        <dsp:cNvPr id="0" name=""/>
        <dsp:cNvSpPr/>
      </dsp:nvSpPr>
      <dsp:spPr>
        <a:xfrm>
          <a:off x="5126327" y="1846908"/>
          <a:ext cx="2068994" cy="1783834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اقتصاد ایران</a:t>
          </a:r>
          <a:endParaRPr lang="fa-IR" sz="2800" kern="1200" dirty="0">
            <a:cs typeface="B Titr" panose="00000700000000000000" pitchFamily="2" charset="-78"/>
          </a:endParaRPr>
        </a:p>
      </dsp:txBody>
      <dsp:txXfrm>
        <a:off x="5447396" y="2123726"/>
        <a:ext cx="1426856" cy="1230198"/>
      </dsp:txXfrm>
    </dsp:sp>
    <dsp:sp modelId="{AA0833CF-0EB6-4A8C-9602-4273DF92149F}">
      <dsp:nvSpPr>
        <dsp:cNvPr id="0" name=""/>
        <dsp:cNvSpPr/>
      </dsp:nvSpPr>
      <dsp:spPr>
        <a:xfrm>
          <a:off x="6540754" y="3393212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E1829-5435-45BD-A49E-0D9C46E2B505}">
      <dsp:nvSpPr>
        <dsp:cNvPr id="0" name=""/>
        <dsp:cNvSpPr/>
      </dsp:nvSpPr>
      <dsp:spPr>
        <a:xfrm>
          <a:off x="6889023" y="2826250"/>
          <a:ext cx="2068994" cy="1783834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6CD85-E24C-4E50-B64B-E766CEC85368}">
      <dsp:nvSpPr>
        <dsp:cNvPr id="0" name=""/>
        <dsp:cNvSpPr/>
      </dsp:nvSpPr>
      <dsp:spPr>
        <a:xfrm>
          <a:off x="6942772" y="3613776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48B6B-E5A8-4217-A8D8-BECF2E1C8B77}">
      <dsp:nvSpPr>
        <dsp:cNvPr id="0" name=""/>
        <dsp:cNvSpPr/>
      </dsp:nvSpPr>
      <dsp:spPr>
        <a:xfrm>
          <a:off x="3363632" y="871808"/>
          <a:ext cx="2068994" cy="1783834"/>
        </a:xfrm>
        <a:prstGeom prst="hexagon">
          <a:avLst>
            <a:gd name="adj" fmla="val 25000"/>
            <a:gd name="vf" fmla="val 115470"/>
          </a:avLst>
        </a:prstGeom>
        <a:solidFill>
          <a:srgbClr val="822B00"/>
        </a:solid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اقتصاد جهان</a:t>
          </a:r>
          <a:endParaRPr lang="fa-IR" sz="2800" kern="1200" dirty="0">
            <a:cs typeface="B Titr" panose="00000700000000000000" pitchFamily="2" charset="-78"/>
          </a:endParaRPr>
        </a:p>
      </dsp:txBody>
      <dsp:txXfrm>
        <a:off x="3684701" y="1148626"/>
        <a:ext cx="1426856" cy="1230198"/>
      </dsp:txXfrm>
    </dsp:sp>
    <dsp:sp modelId="{2A561B04-5993-49CA-A514-6EC06A572B64}">
      <dsp:nvSpPr>
        <dsp:cNvPr id="0" name=""/>
        <dsp:cNvSpPr/>
      </dsp:nvSpPr>
      <dsp:spPr>
        <a:xfrm>
          <a:off x="4766278" y="910454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A8DA4-BC4E-4073-9327-D43010B63730}">
      <dsp:nvSpPr>
        <dsp:cNvPr id="0" name=""/>
        <dsp:cNvSpPr/>
      </dsp:nvSpPr>
      <dsp:spPr>
        <a:xfrm>
          <a:off x="5332172" y="102820"/>
          <a:ext cx="1657306" cy="137255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9B54C-3816-4C9F-8597-B0624C408189}">
      <dsp:nvSpPr>
        <dsp:cNvPr id="0" name=""/>
        <dsp:cNvSpPr/>
      </dsp:nvSpPr>
      <dsp:spPr>
        <a:xfrm>
          <a:off x="5187440" y="680464"/>
          <a:ext cx="242241" cy="208781"/>
        </a:xfrm>
        <a:prstGeom prst="hexagon">
          <a:avLst>
            <a:gd name="adj" fmla="val 25000"/>
            <a:gd name="vf" fmla="val 115470"/>
          </a:avLst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902"/>
          <a:ext cx="10515600" cy="871101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مقایسه بازدهی بازارهای موازی از 1398/11/01 تا 1399/10/30 </a:t>
          </a:r>
          <a:endParaRPr lang="fa-IR" sz="2000" kern="1200" dirty="0" smtClean="0">
            <a:cs typeface="B Titr" panose="00000700000000000000" pitchFamily="2" charset="-78"/>
          </a:endParaRPr>
        </a:p>
      </dsp:txBody>
      <dsp:txXfrm>
        <a:off x="42524" y="43426"/>
        <a:ext cx="10430552" cy="7860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70C7F-223A-4F4F-8A1A-052EAA4C9D51}">
      <dsp:nvSpPr>
        <dsp:cNvPr id="0" name=""/>
        <dsp:cNvSpPr/>
      </dsp:nvSpPr>
      <dsp:spPr>
        <a:xfrm>
          <a:off x="3159932" y="4347932"/>
          <a:ext cx="5149073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5920B-772E-4DA3-AD1B-4F37F6CC79B1}">
      <dsp:nvSpPr>
        <dsp:cNvPr id="0" name=""/>
        <dsp:cNvSpPr/>
      </dsp:nvSpPr>
      <dsp:spPr>
        <a:xfrm>
          <a:off x="3159932" y="2552936"/>
          <a:ext cx="441056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55CF7-B9E3-44D9-863D-93B1EC6FBC25}">
      <dsp:nvSpPr>
        <dsp:cNvPr id="0" name=""/>
        <dsp:cNvSpPr/>
      </dsp:nvSpPr>
      <dsp:spPr>
        <a:xfrm>
          <a:off x="3159932" y="757940"/>
          <a:ext cx="5149073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E64F2-CC2E-4C4B-9990-FE3D75263E5F}">
      <dsp:nvSpPr>
        <dsp:cNvPr id="0" name=""/>
        <dsp:cNvSpPr/>
      </dsp:nvSpPr>
      <dsp:spPr>
        <a:xfrm>
          <a:off x="595652" y="-11343"/>
          <a:ext cx="5128559" cy="51285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27443-A015-4030-AC42-439E713524A1}">
      <dsp:nvSpPr>
        <dsp:cNvPr id="0" name=""/>
        <dsp:cNvSpPr/>
      </dsp:nvSpPr>
      <dsp:spPr>
        <a:xfrm>
          <a:off x="1518793" y="2711921"/>
          <a:ext cx="3282277" cy="1692424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000" kern="1200">
            <a:solidFill>
              <a:srgbClr val="993300"/>
            </a:solidFill>
            <a:cs typeface="B Titr" panose="00000700000000000000" pitchFamily="2" charset="-78"/>
          </a:endParaRPr>
        </a:p>
      </dsp:txBody>
      <dsp:txXfrm>
        <a:off x="1518793" y="2711921"/>
        <a:ext cx="3282277" cy="1692424"/>
      </dsp:txXfrm>
    </dsp:sp>
    <dsp:sp modelId="{E470CD5F-2696-445A-807F-1F472684FFC5}">
      <dsp:nvSpPr>
        <dsp:cNvPr id="0" name=""/>
        <dsp:cNvSpPr/>
      </dsp:nvSpPr>
      <dsp:spPr>
        <a:xfrm>
          <a:off x="7352931" y="-229019"/>
          <a:ext cx="1912147" cy="1973920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rgbClr val="822B00">
              <a:alpha val="9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C8748-1FCE-426F-80C9-C5101DB2F938}">
      <dsp:nvSpPr>
        <dsp:cNvPr id="0" name=""/>
        <dsp:cNvSpPr/>
      </dsp:nvSpPr>
      <dsp:spPr>
        <a:xfrm>
          <a:off x="9449161" y="-11343"/>
          <a:ext cx="1653795" cy="153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solidFill>
                <a:srgbClr val="993300"/>
              </a:solidFill>
              <a:cs typeface="B Titr" panose="00000700000000000000" pitchFamily="2" charset="-78"/>
            </a:rPr>
            <a:t>ترکیب پرتفوی</a:t>
          </a:r>
          <a:endParaRPr lang="fa-IR" sz="2000" kern="1200" dirty="0">
            <a:solidFill>
              <a:srgbClr val="993300"/>
            </a:solidFill>
            <a:cs typeface="B Titr" panose="00000700000000000000" pitchFamily="2" charset="-78"/>
          </a:endParaRPr>
        </a:p>
      </dsp:txBody>
      <dsp:txXfrm>
        <a:off x="9449161" y="-11343"/>
        <a:ext cx="1653795" cy="1538567"/>
      </dsp:txXfrm>
    </dsp:sp>
    <dsp:sp modelId="{00398C68-F876-4A0A-9C93-31FD2F2F723A}">
      <dsp:nvSpPr>
        <dsp:cNvPr id="0" name=""/>
        <dsp:cNvSpPr/>
      </dsp:nvSpPr>
      <dsp:spPr>
        <a:xfrm>
          <a:off x="5963081" y="1443282"/>
          <a:ext cx="2173426" cy="2193920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4357A-3823-48AA-9FE4-EFFAE2DEE029}">
      <dsp:nvSpPr>
        <dsp:cNvPr id="0" name=""/>
        <dsp:cNvSpPr/>
      </dsp:nvSpPr>
      <dsp:spPr>
        <a:xfrm>
          <a:off x="8339776" y="1783652"/>
          <a:ext cx="1654439" cy="153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solidFill>
                <a:srgbClr val="993300"/>
              </a:solidFill>
              <a:cs typeface="B Titr" panose="00000700000000000000" pitchFamily="2" charset="-78"/>
            </a:rPr>
            <a:t>بازدهی پرتفوی</a:t>
          </a:r>
          <a:endParaRPr lang="fa-IR" sz="2000" kern="1200" dirty="0">
            <a:solidFill>
              <a:srgbClr val="993300"/>
            </a:solidFill>
            <a:cs typeface="B Titr" panose="00000700000000000000" pitchFamily="2" charset="-78"/>
          </a:endParaRPr>
        </a:p>
      </dsp:txBody>
      <dsp:txXfrm>
        <a:off x="8339776" y="1783652"/>
        <a:ext cx="1654439" cy="1538567"/>
      </dsp:txXfrm>
    </dsp:sp>
    <dsp:sp modelId="{5A24702E-B384-4A95-BD32-5650637FA05C}">
      <dsp:nvSpPr>
        <dsp:cNvPr id="0" name=""/>
        <dsp:cNvSpPr/>
      </dsp:nvSpPr>
      <dsp:spPr>
        <a:xfrm>
          <a:off x="7238631" y="3338285"/>
          <a:ext cx="2140747" cy="2019293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t="-5000" r="-27000" b="3000"/>
          </a:stretch>
        </a:blipFill>
        <a:ln w="15875" cap="rnd" cmpd="sng" algn="ctr">
          <a:solidFill>
            <a:srgbClr val="822B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D8243-0B66-4DC8-940D-98062EC39AEB}">
      <dsp:nvSpPr>
        <dsp:cNvPr id="0" name=""/>
        <dsp:cNvSpPr/>
      </dsp:nvSpPr>
      <dsp:spPr>
        <a:xfrm>
          <a:off x="9580351" y="3553246"/>
          <a:ext cx="1509902" cy="1538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lvl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solidFill>
                <a:srgbClr val="993300"/>
              </a:solidFill>
              <a:cs typeface="B Titr" panose="00000700000000000000" pitchFamily="2" charset="-78"/>
            </a:rPr>
            <a:t>ریسک پرتفوی</a:t>
          </a:r>
          <a:endParaRPr lang="fa-IR" sz="2000" kern="1200" dirty="0">
            <a:solidFill>
              <a:srgbClr val="993300"/>
            </a:solidFill>
            <a:cs typeface="B Titr" panose="00000700000000000000" pitchFamily="2" charset="-78"/>
          </a:endParaRPr>
        </a:p>
      </dsp:txBody>
      <dsp:txXfrm>
        <a:off x="9580351" y="3553246"/>
        <a:ext cx="1509902" cy="15385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D5DE0-ED84-4CAD-A2DA-B9CFD4B060DE}">
      <dsp:nvSpPr>
        <dsp:cNvPr id="0" name=""/>
        <dsp:cNvSpPr/>
      </dsp:nvSpPr>
      <dsp:spPr>
        <a:xfrm>
          <a:off x="0" y="0"/>
          <a:ext cx="9904438" cy="709312"/>
        </a:xfrm>
        <a:prstGeom prst="roundRect">
          <a:avLst/>
        </a:prstGeom>
        <a:solidFill>
          <a:srgbClr val="822B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Titr" panose="00000700000000000000" pitchFamily="2" charset="-78"/>
            </a:rPr>
            <a:t> گزیده اطلاعات تلفیقی</a:t>
          </a:r>
          <a:endParaRPr lang="fa-IR" sz="2000" kern="1200" dirty="0" smtClean="0">
            <a:cs typeface="B Titr" panose="00000700000000000000" pitchFamily="2" charset="-78"/>
          </a:endParaRPr>
        </a:p>
      </dsp:txBody>
      <dsp:txXfrm>
        <a:off x="34626" y="34626"/>
        <a:ext cx="9835186" cy="640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0.17566</cdr:x>
      <cdr:y>0.54497</cdr:y>
    </cdr:from>
    <cdr:to>
      <cdr:x>0.31536</cdr:x>
      <cdr:y>0.68839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1954643" y="2626326"/>
          <a:ext cx="1554535" cy="691169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fa-IR" sz="1400" b="1" dirty="0" smtClean="0">
              <a:cs typeface="B Nazanin" panose="00000400000000000000" pitchFamily="2" charset="-78"/>
            </a:rPr>
            <a:t>بازدهی بورس در سه ماه اول سال 150%</a:t>
          </a:r>
          <a:endParaRPr lang="en-US" sz="1400" b="1" dirty="0">
            <a:cs typeface="B Nazanin" panose="00000400000000000000" pitchFamily="2" charset="-7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0.31756</cdr:x>
      <cdr:y>0</cdr:y>
    </cdr:from>
    <cdr:to>
      <cdr:x>0.97317</cdr:x>
      <cdr:y>0.08037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3636164" y="0"/>
          <a:ext cx="7507037" cy="41654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a-IR" sz="1400" b="1" dirty="0" smtClean="0">
              <a:solidFill>
                <a:schemeClr val="tx1"/>
              </a:solidFill>
              <a:cs typeface="B Nazanin" panose="00000400000000000000" pitchFamily="2" charset="-78"/>
            </a:rPr>
            <a:t>بازدهی شرکت گروه مدیریت سرمایه‌گذاری امید در سال مالی منتهی به 30 دیماه 1399 معادل </a:t>
          </a:r>
          <a:r>
            <a:rPr lang="fa-IR" sz="1600" b="1" dirty="0" smtClean="0">
              <a:solidFill>
                <a:srgbClr val="C00000"/>
              </a:solidFill>
              <a:cs typeface="B Nazanin" panose="00000400000000000000" pitchFamily="2" charset="-78"/>
            </a:rPr>
            <a:t>383% </a:t>
          </a:r>
          <a:r>
            <a:rPr lang="fa-IR" sz="1400" b="1" dirty="0" smtClean="0">
              <a:solidFill>
                <a:schemeClr val="tx1"/>
              </a:solidFill>
              <a:cs typeface="B Nazanin" panose="00000400000000000000" pitchFamily="2" charset="-78"/>
            </a:rPr>
            <a:t>بوده است. </a:t>
          </a:r>
          <a:endParaRPr lang="en-US" sz="1400" b="1" dirty="0">
            <a:solidFill>
              <a:schemeClr val="tx1"/>
            </a:solidFill>
            <a:cs typeface="B Nazani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0.43465</cdr:x>
      <cdr:y>0.08686</cdr:y>
    </cdr:from>
    <cdr:to>
      <cdr:x>0.95618</cdr:x>
      <cdr:y>0.15219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4976890" y="450206"/>
          <a:ext cx="5971821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a-IR" sz="1400" b="1" dirty="0">
              <a:cs typeface="B Nazanin" panose="00000400000000000000" pitchFamily="2" charset="-78"/>
            </a:rPr>
            <a:t>بازده بورس اوراق بهادار تهران </a:t>
          </a:r>
          <a:r>
            <a:rPr lang="fa-IR" sz="1400" b="1" dirty="0" smtClean="0">
              <a:cs typeface="B Nazanin" panose="00000400000000000000" pitchFamily="2" charset="-78"/>
            </a:rPr>
            <a:t>در سال مالی منتهی به 30دیماه 1399 معادل  </a:t>
          </a:r>
          <a:r>
            <a:rPr lang="fa-IR" sz="1600" b="1" dirty="0" smtClean="0">
              <a:solidFill>
                <a:srgbClr val="C00000"/>
              </a:solidFill>
              <a:cs typeface="B Nazanin" panose="00000400000000000000" pitchFamily="2" charset="-78"/>
            </a:rPr>
            <a:t>181% </a:t>
          </a:r>
          <a:r>
            <a:rPr lang="fa-IR" sz="1400" b="1" dirty="0" smtClean="0">
              <a:cs typeface="B Nazanin" panose="00000400000000000000" pitchFamily="2" charset="-78"/>
            </a:rPr>
            <a:t>بوده است0</a:t>
          </a:r>
          <a:endParaRPr lang="fa-IR" sz="1600" b="1" dirty="0">
            <a:solidFill>
              <a:srgbClr val="C00000"/>
            </a:solidFill>
            <a:cs typeface="B Nazanin" panose="00000400000000000000" pitchFamily="2" charset="-78"/>
          </a:endParaRPr>
        </a:p>
      </cdr:txBody>
    </cdr:sp>
  </cdr:relSizeAnchor>
  <cdr:relSizeAnchor xmlns:cdr="http://schemas.openxmlformats.org/drawingml/2006/chartDrawing">
    <cdr:from>
      <cdr:x>0.48591</cdr:x>
      <cdr:y>0.16192</cdr:y>
    </cdr:from>
    <cdr:to>
      <cdr:x>0.95618</cdr:x>
      <cdr:y>0.22724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5563911" y="839186"/>
          <a:ext cx="5384800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a-IR" sz="1400" b="1" dirty="0">
              <a:cs typeface="B Nazanin" panose="00000400000000000000" pitchFamily="2" charset="-78"/>
            </a:rPr>
            <a:t>بازده بورس اوراق بهادار تهران </a:t>
          </a:r>
          <a:r>
            <a:rPr lang="fa-IR" sz="1400" b="1" dirty="0" smtClean="0">
              <a:cs typeface="B Nazanin" panose="00000400000000000000" pitchFamily="2" charset="-78"/>
            </a:rPr>
            <a:t>از ابتدا تا پایان سال 1399 معادل </a:t>
          </a:r>
          <a:r>
            <a:rPr lang="fa-IR" sz="1600" b="1" dirty="0" smtClean="0">
              <a:solidFill>
                <a:srgbClr val="C00000"/>
              </a:solidFill>
              <a:cs typeface="B Nazanin" panose="00000400000000000000" pitchFamily="2" charset="-78"/>
            </a:rPr>
            <a:t>155% </a:t>
          </a:r>
          <a:r>
            <a:rPr lang="fa-IR" sz="1600" b="1" dirty="0" smtClean="0">
              <a:cs typeface="B Nazanin" panose="00000400000000000000" pitchFamily="2" charset="-78"/>
            </a:rPr>
            <a:t>بوده است.</a:t>
          </a:r>
          <a:endParaRPr lang="fa-IR" sz="1600" b="1" dirty="0">
            <a:cs typeface="B Nazanin" panose="00000400000000000000" pitchFamily="2" charset="-7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471A8F-8AD1-47B7-9FD8-BD92EFDC848F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AFF2ED-A120-4D49-8ED3-190C630F2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91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AD55E3-1793-4094-B2E1-7EA2D4B63AF5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0"/>
            <a:ext cx="7942580" cy="267658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18AE4D2-79E4-42C2-B58B-157B4DC128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1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AE4D2-79E4-42C2-B58B-157B4DC128A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8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63C-4024-434E-B713-BC50879DDB91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39A3-F63D-4449-B80C-FC970D648D38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8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391A-CC40-435E-8AE3-9632EB1957E9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21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AB7-DF90-4D02-A39A-8873E37E469C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81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1D12-6E5D-4B3E-9AA9-553EDB039D30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983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C40C-78B6-4634-8049-B46EAE9D0F95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7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20C9-B3DD-4DD2-8EF3-CE9CA9785144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13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2501B-1C5D-4764-A6A1-C721302E2A76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2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219" y="180175"/>
            <a:ext cx="10311928" cy="128089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219" y="1817188"/>
            <a:ext cx="11071559" cy="3777622"/>
          </a:xfr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0971" y="6553087"/>
            <a:ext cx="1194986" cy="278593"/>
          </a:xfrm>
        </p:spPr>
        <p:txBody>
          <a:bodyPr/>
          <a:lstStyle/>
          <a:p>
            <a:fld id="{64BC1D92-6709-4E1C-928D-F9BBD43DBF9A}" type="datetime1">
              <a:rPr lang="en-US" smtClean="0"/>
              <a:pPr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355" y="6327259"/>
            <a:ext cx="7619999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Chapter 10: Longevity Insurance Revisited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H="1" flipV="1">
            <a:off x="10940148" y="6252010"/>
            <a:ext cx="1251852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190" y="6327259"/>
            <a:ext cx="779767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D7747FE-A8D1-4722-86AE-0DFD958FB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0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98FF-9F4A-4BC2-9AB8-9A10BE22D011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7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540F-D75B-4DAF-ACE3-83C55FC68BA7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5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510A-AE15-4FFB-AEA0-F70B09A4536B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1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1E0ED-7AA4-4B9B-98D4-9CA39C9CCBC7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7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63AE-F16C-4212-A262-F1A4DF99CFC6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1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26DF-7341-4C24-A915-33458AB34932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8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64E6-1DDD-4339-9094-6624F88AC558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7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060A-D83D-4AE7-BC29-70A93B72C3CD}" type="datetime1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Chapter 10: Longevity Insurance Revisited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4217D5C-E51E-473E-B010-5EBCC5FC8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8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3.jpg"/><Relationship Id="rId4" Type="http://schemas.openxmlformats.org/officeDocument/2006/relationships/image" Target="../media/image31.jpg"/><Relationship Id="rId9" Type="http://schemas.openxmlformats.org/officeDocument/2006/relationships/image" Target="../media/image3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23" y="851835"/>
            <a:ext cx="11080650" cy="5657986"/>
          </a:xfrm>
        </p:spPr>
        <p:txBody>
          <a:bodyPr>
            <a:normAutofit fontScale="85000" lnSpcReduction="10000"/>
          </a:bodyPr>
          <a:lstStyle/>
          <a:p>
            <a:pPr marL="0" lvl="0" indent="0" algn="ctr" defTabSz="914400" rtl="1">
              <a:lnSpc>
                <a:spcPct val="200000"/>
              </a:lnSpc>
              <a:buClrTx/>
              <a:buNone/>
              <a:defRPr/>
            </a:pPr>
            <a:r>
              <a:rPr lang="fa-IR" sz="4400" dirty="0">
                <a:solidFill>
                  <a:srgbClr val="822B00"/>
                </a:solidFill>
                <a:latin typeface="Calibri"/>
                <a:cs typeface="B Titr"/>
              </a:rPr>
              <a:t>مـقدم سهامداران مـحترم به مجمع عمومی </a:t>
            </a:r>
            <a:r>
              <a:rPr lang="fa-IR" sz="4400" dirty="0" smtClean="0">
                <a:solidFill>
                  <a:srgbClr val="822B00"/>
                </a:solidFill>
                <a:latin typeface="Calibri"/>
                <a:cs typeface="B Titr"/>
              </a:rPr>
              <a:t>عادی سالیانه شرکت </a:t>
            </a:r>
            <a:r>
              <a:rPr lang="fa-IR" sz="4400" dirty="0">
                <a:solidFill>
                  <a:srgbClr val="822B00"/>
                </a:solidFill>
                <a:latin typeface="Calibri"/>
                <a:cs typeface="B Titr"/>
              </a:rPr>
              <a:t>گروه مدیریت سـرمایه‌گذاری امید (سهامی </a:t>
            </a:r>
            <a:r>
              <a:rPr lang="fa-IR" sz="4400" dirty="0" smtClean="0">
                <a:solidFill>
                  <a:srgbClr val="822B00"/>
                </a:solidFill>
                <a:latin typeface="Calibri"/>
                <a:cs typeface="B Titr"/>
              </a:rPr>
              <a:t>عام) برای عملکرد سال مالی منتهی به 1399/10/30 را گـرامی می‌داریم.</a:t>
            </a:r>
          </a:p>
          <a:p>
            <a:pPr marL="0" lvl="0" indent="0" algn="ctr" defTabSz="914400" rtl="1">
              <a:lnSpc>
                <a:spcPct val="200000"/>
              </a:lnSpc>
              <a:buClrTx/>
              <a:buNone/>
              <a:defRPr/>
            </a:pPr>
            <a:endParaRPr lang="en-US" sz="4400" dirty="0" smtClean="0">
              <a:solidFill>
                <a:srgbClr val="822B00"/>
              </a:solidFill>
              <a:latin typeface="Calibri"/>
              <a:cs typeface="B Titr"/>
            </a:endParaRPr>
          </a:p>
          <a:p>
            <a:pPr marL="0" lvl="0" indent="0" algn="ctr" defTabSz="914400" rtl="1">
              <a:lnSpc>
                <a:spcPct val="200000"/>
              </a:lnSpc>
              <a:buClrTx/>
              <a:buNone/>
              <a:defRPr/>
            </a:pPr>
            <a:r>
              <a:rPr lang="fa-IR" dirty="0" smtClean="0">
                <a:solidFill>
                  <a:srgbClr val="822B00"/>
                </a:solidFill>
                <a:latin typeface="Calibri"/>
                <a:cs typeface="B Titr"/>
              </a:rPr>
              <a:t>مورخ : 1400/02/29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z="2400" b="1" smtClean="0">
                <a:latin typeface="Thuluth 1" panose="05000000000000000000" pitchFamily="2" charset="2"/>
              </a:rPr>
              <a:pPr/>
              <a:t>1</a:t>
            </a:fld>
            <a:endParaRPr lang="en-US" sz="2400" b="1" dirty="0">
              <a:latin typeface="Thuluth 1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98" y="4060498"/>
            <a:ext cx="1150699" cy="115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00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029" y="130945"/>
            <a:ext cx="10311928" cy="1280890"/>
          </a:xfrm>
        </p:spPr>
        <p:txBody>
          <a:bodyPr/>
          <a:lstStyle/>
          <a:p>
            <a:pPr algn="ctr"/>
            <a:r>
              <a:rPr lang="fa-IR" sz="4400" dirty="0">
                <a:solidFill>
                  <a:srgbClr val="822B00"/>
                </a:solidFill>
                <a:latin typeface="Calibri Light"/>
                <a:cs typeface="B Titr"/>
              </a:rPr>
              <a:t>ترکیب سهامداران شرکت مورخ </a:t>
            </a:r>
            <a:r>
              <a:rPr lang="fa-IR" sz="4400" dirty="0" smtClean="0">
                <a:solidFill>
                  <a:srgbClr val="822B00"/>
                </a:solidFill>
                <a:latin typeface="Calibri Light"/>
                <a:cs typeface="B Titr"/>
              </a:rPr>
              <a:t> 30 /10/ 1399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10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59" y="5975353"/>
            <a:ext cx="2507411" cy="7170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389165"/>
              </p:ext>
            </p:extLst>
          </p:nvPr>
        </p:nvGraphicFramePr>
        <p:xfrm>
          <a:off x="2415823" y="1272240"/>
          <a:ext cx="8942709" cy="3913724"/>
        </p:xfrm>
        <a:graphic>
          <a:graphicData uri="http://schemas.openxmlformats.org/drawingml/2006/table">
            <a:tbl>
              <a:tblPr rtl="1"/>
              <a:tblGrid>
                <a:gridCol w="3693376">
                  <a:extLst>
                    <a:ext uri="{9D8B030D-6E8A-4147-A177-3AD203B41FA5}">
                      <a16:colId xmlns:a16="http://schemas.microsoft.com/office/drawing/2014/main" val="1016101688"/>
                    </a:ext>
                  </a:extLst>
                </a:gridCol>
                <a:gridCol w="1975556">
                  <a:extLst>
                    <a:ext uri="{9D8B030D-6E8A-4147-A177-3AD203B41FA5}">
                      <a16:colId xmlns:a16="http://schemas.microsoft.com/office/drawing/2014/main" val="1780750799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val="98090247"/>
                    </a:ext>
                  </a:extLst>
                </a:gridCol>
                <a:gridCol w="1580444">
                  <a:extLst>
                    <a:ext uri="{9D8B030D-6E8A-4147-A177-3AD203B41FA5}">
                      <a16:colId xmlns:a16="http://schemas.microsoft.com/office/drawing/2014/main" val="1628542898"/>
                    </a:ext>
                  </a:extLst>
                </a:gridCol>
              </a:tblGrid>
              <a:tr h="41207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B Mitra" panose="00000400000000000000" pitchFamily="2" charset="-78"/>
                        </a:rPr>
                        <a:t>مبالغ به میلیون ریال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699297"/>
                  </a:ext>
                </a:extLst>
              </a:tr>
              <a:tr h="4718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سهـامـداران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تعـداد سهـام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مبـلـغ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مالکیت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449000"/>
                  </a:ext>
                </a:extLst>
              </a:tr>
              <a:tr h="4905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بـانـک سـپـه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21,074,498,297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21,074,498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70.25%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600271"/>
                  </a:ext>
                </a:extLst>
              </a:tr>
              <a:tr h="4905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صندوق بازنشستگی وظیفه و ازکارافتادگی بانک‌ها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4,990,629,430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4,990,629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16.64%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662736"/>
                  </a:ext>
                </a:extLst>
              </a:tr>
              <a:tr h="4905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مؤسسه رفاه و تأمین آتیه کارکنان بانک سپه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1,228,426,000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1,228,426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4.09%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35233"/>
                  </a:ext>
                </a:extLst>
              </a:tr>
              <a:tr h="53774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 گذاری </a:t>
                      </a:r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سپه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473,858,498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473,858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1.58%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670453"/>
                  </a:ext>
                </a:extLst>
              </a:tr>
              <a:tr h="49055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 سهامداران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2,232,587,775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2,232,588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7.44%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653913"/>
                  </a:ext>
                </a:extLst>
              </a:tr>
              <a:tr h="5298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جــمـــع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982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3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05" y="0"/>
            <a:ext cx="10311928" cy="1280890"/>
          </a:xfrm>
        </p:spPr>
        <p:txBody>
          <a:bodyPr/>
          <a:lstStyle/>
          <a:p>
            <a:pPr algn="ctr" rtl="1"/>
            <a:r>
              <a:rPr lang="fa-IR" sz="4400" dirty="0">
                <a:solidFill>
                  <a:srgbClr val="822B00"/>
                </a:solidFill>
                <a:latin typeface="Calibri Light"/>
                <a:cs typeface="B Titr"/>
              </a:rPr>
              <a:t>اعضای هیئت </a:t>
            </a:r>
            <a:r>
              <a:rPr lang="fa-IR" sz="4400" dirty="0" smtClean="0">
                <a:solidFill>
                  <a:srgbClr val="822B00"/>
                </a:solidFill>
                <a:latin typeface="Calibri Light"/>
                <a:cs typeface="B Titr"/>
              </a:rPr>
              <a:t>مدیره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z="1800" b="1" smtClean="0">
                <a:latin typeface="Thuluth 1" panose="05000000000000000000" pitchFamily="2" charset="2"/>
              </a:rPr>
              <a:pPr/>
              <a:t>11</a:t>
            </a:fld>
            <a:endParaRPr lang="en-US" sz="1800" b="1" dirty="0">
              <a:latin typeface="Thuluth 1" panose="05000000000000000000" pitchFamily="2" charset="2"/>
            </a:endParaRPr>
          </a:p>
        </p:txBody>
      </p:sp>
      <p:graphicFrame>
        <p:nvGraphicFramePr>
          <p:cNvPr id="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098440"/>
              </p:ext>
            </p:extLst>
          </p:nvPr>
        </p:nvGraphicFramePr>
        <p:xfrm>
          <a:off x="1187307" y="992817"/>
          <a:ext cx="10768650" cy="510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133" y="1152543"/>
            <a:ext cx="1422401" cy="138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422" y="101600"/>
            <a:ext cx="9946535" cy="784712"/>
          </a:xfrm>
        </p:spPr>
        <p:txBody>
          <a:bodyPr/>
          <a:lstStyle/>
          <a:p>
            <a:pPr algn="ctr" rtl="1"/>
            <a:r>
              <a:rPr lang="fa-IR" dirty="0">
                <a:solidFill>
                  <a:srgbClr val="822B00"/>
                </a:solidFill>
                <a:latin typeface="Calibri Light"/>
                <a:cs typeface="B Titr"/>
              </a:rPr>
              <a:t> سرمایه شرکت از بدو تأسیس تاکنون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12</a:t>
            </a:fld>
            <a:endParaRPr lang="en-US" b="1" dirty="0">
              <a:latin typeface="Thuluth 1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78" y="6096902"/>
            <a:ext cx="2705714" cy="746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151243"/>
              </p:ext>
            </p:extLst>
          </p:nvPr>
        </p:nvGraphicFramePr>
        <p:xfrm>
          <a:off x="2009422" y="891822"/>
          <a:ext cx="9946535" cy="5097970"/>
        </p:xfrm>
        <a:graphic>
          <a:graphicData uri="http://schemas.openxmlformats.org/drawingml/2006/table">
            <a:tbl>
              <a:tblPr rtl="1"/>
              <a:tblGrid>
                <a:gridCol w="2637182">
                  <a:extLst>
                    <a:ext uri="{9D8B030D-6E8A-4147-A177-3AD203B41FA5}">
                      <a16:colId xmlns:a16="http://schemas.microsoft.com/office/drawing/2014/main" val="1968597337"/>
                    </a:ext>
                  </a:extLst>
                </a:gridCol>
                <a:gridCol w="1183616">
                  <a:extLst>
                    <a:ext uri="{9D8B030D-6E8A-4147-A177-3AD203B41FA5}">
                      <a16:colId xmlns:a16="http://schemas.microsoft.com/office/drawing/2014/main" val="1644794877"/>
                    </a:ext>
                  </a:extLst>
                </a:gridCol>
                <a:gridCol w="996731">
                  <a:extLst>
                    <a:ext uri="{9D8B030D-6E8A-4147-A177-3AD203B41FA5}">
                      <a16:colId xmlns:a16="http://schemas.microsoft.com/office/drawing/2014/main" val="3714972442"/>
                    </a:ext>
                  </a:extLst>
                </a:gridCol>
                <a:gridCol w="1183616">
                  <a:extLst>
                    <a:ext uri="{9D8B030D-6E8A-4147-A177-3AD203B41FA5}">
                      <a16:colId xmlns:a16="http://schemas.microsoft.com/office/drawing/2014/main" val="70946931"/>
                    </a:ext>
                  </a:extLst>
                </a:gridCol>
                <a:gridCol w="3945390">
                  <a:extLst>
                    <a:ext uri="{9D8B030D-6E8A-4147-A177-3AD203B41FA5}">
                      <a16:colId xmlns:a16="http://schemas.microsoft.com/office/drawing/2014/main" val="3859192932"/>
                    </a:ext>
                  </a:extLst>
                </a:gridCol>
              </a:tblGrid>
              <a:tr h="413060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افزایش سرمایه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افزايش سرمايه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سـرمـايـه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محـل افـزايـش سـرمـايـه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8669"/>
                  </a:ext>
                </a:extLst>
              </a:tr>
              <a:tr h="433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(میلیون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953430"/>
                  </a:ext>
                </a:extLst>
              </a:tr>
              <a:tr h="47502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 اوليـه به تاريخ </a:t>
                      </a:r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1380/11/31</a:t>
                      </a:r>
                      <a:endParaRPr lang="fa-IR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واريـز نـقــدي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58874"/>
                  </a:ext>
                </a:extLst>
              </a:tr>
              <a:tr h="4543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1384/12/29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1,450,000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مطالبات حال شده سهامداران و سود انباشته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5640"/>
                  </a:ext>
                </a:extLst>
              </a:tr>
              <a:tr h="4543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1385/05/30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1,050,000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3,150,000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مطالبات حال شده سهامداران و سود انباشته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416303"/>
                  </a:ext>
                </a:extLst>
              </a:tr>
              <a:tr h="4543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1386/06/24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مطالبات حال شده سهامداران و سود انباشته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939995"/>
                  </a:ext>
                </a:extLst>
              </a:tr>
              <a:tr h="4543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1388/03/09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اندوختـه سرمایه‌ای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553950"/>
                  </a:ext>
                </a:extLst>
              </a:tr>
              <a:tr h="4543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1390/02/28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سلب حق تقدم از سهامداران قبلی و فروش به سهامداران جدید با صرف سهام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083622"/>
                  </a:ext>
                </a:extLst>
              </a:tr>
              <a:tr h="4543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1392/01/08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10.000.000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20.000.000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مطالبات حال شده و آورده نقدی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490637"/>
                  </a:ext>
                </a:extLst>
              </a:tr>
              <a:tr h="4543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1393/07/22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20.000.000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مطالبات حال شده و آورده نقدی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016354"/>
                  </a:ext>
                </a:extLst>
              </a:tr>
              <a:tr h="4543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1399/12/20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96,979,742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مطالبات حال </a:t>
                      </a:r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شده، </a:t>
                      </a:r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آورده </a:t>
                      </a:r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نقدی و اندوخته سرمایه‌ای </a:t>
                      </a:r>
                    </a:p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 (به </a:t>
                      </a:r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ثبت نرسیده است)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527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1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751" y="355425"/>
            <a:ext cx="10311928" cy="669132"/>
          </a:xfrm>
        </p:spPr>
        <p:txBody>
          <a:bodyPr/>
          <a:lstStyle/>
          <a:p>
            <a:pPr algn="ctr" rtl="1"/>
            <a:r>
              <a:rPr lang="fa-IR" dirty="0">
                <a:solidFill>
                  <a:srgbClr val="822B00"/>
                </a:solidFill>
                <a:latin typeface="Calibri Light"/>
                <a:cs typeface="B Titr"/>
              </a:rPr>
              <a:t> سرمایه شرکت از بدو تأسیس </a:t>
            </a:r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تاکنون- </a:t>
            </a:r>
            <a:r>
              <a:rPr lang="fa-IR" sz="2800" dirty="0" smtClean="0">
                <a:solidFill>
                  <a:srgbClr val="822B00"/>
                </a:solidFill>
                <a:latin typeface="Calibri Light"/>
                <a:cs typeface="B Titr"/>
              </a:rPr>
              <a:t>میلیارد ریال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13</a:t>
            </a:fld>
            <a:endParaRPr lang="en-US" b="1" dirty="0">
              <a:latin typeface="Thuluth 1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78" y="6096902"/>
            <a:ext cx="2705714" cy="746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378438"/>
              </p:ext>
            </p:extLst>
          </p:nvPr>
        </p:nvGraphicFramePr>
        <p:xfrm>
          <a:off x="891350" y="1106311"/>
          <a:ext cx="11064607" cy="432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307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484" y="260302"/>
            <a:ext cx="9081576" cy="1280890"/>
          </a:xfrm>
        </p:spPr>
        <p:txBody>
          <a:bodyPr/>
          <a:lstStyle/>
          <a:p>
            <a:pPr algn="ctr" rtl="1"/>
            <a:r>
              <a:rPr lang="fa-IR" dirty="0">
                <a:solidFill>
                  <a:srgbClr val="822B00"/>
                </a:solidFill>
                <a:latin typeface="Calibri Light"/>
                <a:cs typeface="B Titr"/>
              </a:rPr>
              <a:t> </a:t>
            </a:r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ترکیب نیروی انسانی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14</a:t>
            </a:fld>
            <a:endParaRPr lang="en-US" b="1" dirty="0">
              <a:latin typeface="Thuluth 1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78" y="6096902"/>
            <a:ext cx="2705714" cy="746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6" name="Rectangle 5"/>
          <p:cNvSpPr/>
          <p:nvPr/>
        </p:nvSpPr>
        <p:spPr>
          <a:xfrm>
            <a:off x="2094614" y="4500270"/>
            <a:ext cx="9335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توجه : </a:t>
            </a:r>
            <a:r>
              <a:rPr lang="fa-I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بخش </a:t>
            </a:r>
            <a:r>
              <a:rPr lang="fa-IR" b="1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عمده افزایش نیروی انسانی در سال مالی منتهی به </a:t>
            </a:r>
            <a:r>
              <a:rPr lang="fa-I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1399/10/30 </a:t>
            </a:r>
            <a:r>
              <a:rPr lang="fa-IR" b="1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مربوط به انتقال قرارداد نیروهای شرکتی </a:t>
            </a:r>
            <a:r>
              <a:rPr lang="fa-I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    به </a:t>
            </a:r>
            <a:r>
              <a:rPr lang="fa-IR" b="1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شرکت گروه مدیریت سرمایه­گذاری امید است.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0" y="4867463"/>
            <a:ext cx="2585156" cy="200191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6" y="5135424"/>
            <a:ext cx="2041524" cy="1556960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6449536"/>
              </p:ext>
            </p:extLst>
          </p:nvPr>
        </p:nvGraphicFramePr>
        <p:xfrm>
          <a:off x="2094614" y="1167910"/>
          <a:ext cx="9081577" cy="2798034"/>
        </p:xfrm>
        <a:graphic>
          <a:graphicData uri="http://schemas.openxmlformats.org/drawingml/2006/table">
            <a:tbl>
              <a:tblPr rtl="1" firstRow="1" firstCol="1" bandRow="1"/>
              <a:tblGrid>
                <a:gridCol w="3027192">
                  <a:extLst>
                    <a:ext uri="{9D8B030D-6E8A-4147-A177-3AD203B41FA5}">
                      <a16:colId xmlns:a16="http://schemas.microsoft.com/office/drawing/2014/main" val="3311578003"/>
                    </a:ext>
                  </a:extLst>
                </a:gridCol>
                <a:gridCol w="2024853">
                  <a:extLst>
                    <a:ext uri="{9D8B030D-6E8A-4147-A177-3AD203B41FA5}">
                      <a16:colId xmlns:a16="http://schemas.microsoft.com/office/drawing/2014/main" val="715142990"/>
                    </a:ext>
                  </a:extLst>
                </a:gridCol>
                <a:gridCol w="1923982">
                  <a:extLst>
                    <a:ext uri="{9D8B030D-6E8A-4147-A177-3AD203B41FA5}">
                      <a16:colId xmlns:a16="http://schemas.microsoft.com/office/drawing/2014/main" val="1615667930"/>
                    </a:ext>
                  </a:extLst>
                </a:gridCol>
                <a:gridCol w="2105550">
                  <a:extLst>
                    <a:ext uri="{9D8B030D-6E8A-4147-A177-3AD203B41FA5}">
                      <a16:colId xmlns:a16="http://schemas.microsoft.com/office/drawing/2014/main" val="4241294930"/>
                    </a:ext>
                  </a:extLst>
                </a:gridCol>
              </a:tblGrid>
              <a:tr h="46633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مدرک تحصیلی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1399/10/30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1397/10/30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04191"/>
                  </a:ext>
                </a:extLst>
              </a:tr>
              <a:tr h="46633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دکترا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884148"/>
                  </a:ext>
                </a:extLst>
              </a:tr>
              <a:tr h="46633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کارشناسی ارشد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1458"/>
                  </a:ext>
                </a:extLst>
              </a:tr>
              <a:tr h="46633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کارشناسی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985167"/>
                  </a:ext>
                </a:extLst>
              </a:tr>
              <a:tr h="46633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سایر سطوح تحصیلی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54528"/>
                  </a:ext>
                </a:extLst>
              </a:tr>
              <a:tr h="46633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517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5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219" y="180175"/>
            <a:ext cx="11327738" cy="850766"/>
          </a:xfrm>
        </p:spPr>
        <p:txBody>
          <a:bodyPr/>
          <a:lstStyle/>
          <a:p>
            <a:pPr algn="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فصل دوم: اقتصاد جهان و ایران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15</a:t>
            </a:fld>
            <a:endParaRPr lang="en-US" b="1" dirty="0">
              <a:latin typeface="Thuluth 1" panose="05000000000000000000" pitchFamily="2" charset="2"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090149"/>
              </p:ext>
            </p:extLst>
          </p:nvPr>
        </p:nvGraphicFramePr>
        <p:xfrm>
          <a:off x="1296562" y="1150624"/>
          <a:ext cx="10553065" cy="4712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8396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graphicEl>
                                              <a:dgm id="{DF8D0AE7-C30C-40F0-8D07-2222D6EA2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graphicEl>
                                              <a:dgm id="{0410FA95-E0A0-42AC-A6DF-EF5A445FCD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graphicEl>
                                              <a:dgm id="{5EEA191B-A514-4B57-B410-F33EC2C694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dgm id="{B83B6D98-CB9B-4E2B-BC70-30E786B34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AA0833CF-0EB6-4A8C-9602-4273DF921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graphicEl>
                                              <a:dgm id="{812243F8-A0CE-4035-8D20-AD1B7BA07B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graphicEl>
                                              <a:dgm id="{6476CD85-E24C-4E50-B64B-E766CEC853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graphicEl>
                                              <a:dgm id="{558E1829-5435-45BD-A49E-0D9C46E2B5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graphicEl>
                                              <a:dgm id="{2A561B04-5993-49CA-A514-6EC06A572B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graphicEl>
                                              <a:dgm id="{AD948B6B-E5A8-4217-A8D8-BECF2E1C8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E649B54C-3816-4C9F-8597-B0624C4081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graphicEl>
                                              <a:dgm id="{F07A8DA4-BC4E-4073-9327-D43010B637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751" y="154455"/>
            <a:ext cx="10311928" cy="669132"/>
          </a:xfrm>
        </p:spPr>
        <p:txBody>
          <a:bodyPr/>
          <a:lstStyle/>
          <a:p>
            <a:pPr algn="ctr" rtl="1"/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اقتصاد جهان در سال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16</a:t>
            </a:fld>
            <a:endParaRPr lang="en-US" b="1" dirty="0">
              <a:latin typeface="Thuluth 1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78" y="6096902"/>
            <a:ext cx="2705714" cy="746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54" y="861646"/>
            <a:ext cx="10618325" cy="4510453"/>
          </a:xfrm>
        </p:spPr>
        <p:txBody>
          <a:bodyPr>
            <a:noAutofit/>
          </a:bodyPr>
          <a:lstStyle/>
          <a:p>
            <a:pPr algn="r" rtl="1"/>
            <a:endParaRPr lang="fa-IR" sz="2000" b="1" dirty="0" smtClean="0">
              <a:cs typeface="B Nazanin" panose="00000400000000000000" pitchFamily="2" charset="-78"/>
            </a:endParaRPr>
          </a:p>
          <a:p>
            <a:pPr algn="r" rtl="1"/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24354" y="851422"/>
            <a:ext cx="10618325" cy="52454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تجربه عمیق‌ترین رکود دهه‌های اخیر توسط کشورهای مختلف جهان به دنبال تلاش برای مهار شیوع ویروس کرونا؛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تشدید ریسک‎های مرتبط با موج انباشت بدهی‌های جهانی به دلیل همه‌گیری کرونا؛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کاهش 9 درصدی حجم تجارت جهانی به دلیل شیوع ویروس کرونا؛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رشد منفی 3.3 درصدی اقتصاد جهان؛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کاهش 42 درصدی سرمایه‌گذاری خارجی در جهان (از ۱.۵ تریلیون دلار در سال 2019 به حدود ۸۵۹ میلیارد دلار در سال ۲۰۲۰)؛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ثبت پایین‌ترین رشد اقتصادی برای چین در سال 2020 طی 44 سال گذشته؛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کاهش تقاضا برای نفت و به تبع آن کاهش قیمت نفت؛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کاهش ارزش </a:t>
            </a:r>
            <a:r>
              <a:rPr lang="fa-IR" altLang="en-US" sz="1800" b="1" dirty="0" smtClean="0">
                <a:cs typeface="B Nazanin" panose="00000400000000000000" pitchFamily="2" charset="-78"/>
              </a:rPr>
              <a:t>دلاردر مقابل سایر ارزها </a:t>
            </a:r>
            <a:r>
              <a:rPr lang="fa-IR" altLang="en-US" sz="1800" b="1" dirty="0" smtClean="0">
                <a:cs typeface="B Nazanin" panose="00000400000000000000" pitchFamily="2" charset="-78"/>
              </a:rPr>
              <a:t>در نیمه دوم سال 2020؛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تسریع در روند دیجیتالی شدن و تصمیم بانک‌های مرکزی برای راه‌اندازی ارزهای مجازی به دنبال همه‌گیری کرونا؛</a:t>
            </a:r>
          </a:p>
          <a:p>
            <a:pPr algn="just" rtl="1">
              <a:lnSpc>
                <a:spcPct val="150000"/>
              </a:lnSpc>
            </a:pPr>
            <a:r>
              <a:rPr lang="fa-IR" altLang="en-US" sz="1800" b="1" dirty="0" smtClean="0">
                <a:cs typeface="B Nazanin" panose="00000400000000000000" pitchFamily="2" charset="-78"/>
              </a:rPr>
              <a:t>رشد شاخص‌های بازار سهام آمریکا به ویژه شاخص نزدک به عنوان شاخص دربردارنده سهام شرکت‌های تکنولوژی محور؛</a:t>
            </a:r>
          </a:p>
        </p:txBody>
      </p:sp>
    </p:spTree>
    <p:extLst>
      <p:ext uri="{BB962C8B-B14F-4D97-AF65-F5344CB8AC3E}">
        <p14:creationId xmlns:p14="http://schemas.microsoft.com/office/powerpoint/2010/main" val="396296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751" y="154455"/>
            <a:ext cx="10311928" cy="669132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رشد اقتصادی کشورهای منتخب در سال 2020 و </a:t>
            </a:r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پیش‌بینی سال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17</a:t>
            </a:fld>
            <a:endParaRPr lang="en-US" b="1" dirty="0">
              <a:latin typeface="Thuluth 1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78" y="6096902"/>
            <a:ext cx="2705714" cy="746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54" y="876340"/>
            <a:ext cx="10618325" cy="4510453"/>
          </a:xfrm>
        </p:spPr>
        <p:txBody>
          <a:bodyPr>
            <a:noAutofit/>
          </a:bodyPr>
          <a:lstStyle/>
          <a:p>
            <a:pPr algn="r" rtl="1"/>
            <a:endParaRPr lang="fa-IR" sz="2000" b="1" dirty="0" smtClean="0">
              <a:cs typeface="B Nazanin" panose="00000400000000000000" pitchFamily="2" charset="-78"/>
            </a:endParaRPr>
          </a:p>
          <a:p>
            <a:pPr algn="r" rtl="1"/>
            <a:endParaRPr lang="en-US" sz="2000" b="1" dirty="0">
              <a:cs typeface="B Nazanin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07272"/>
              </p:ext>
            </p:extLst>
          </p:nvPr>
        </p:nvGraphicFramePr>
        <p:xfrm>
          <a:off x="2358012" y="1189067"/>
          <a:ext cx="8818178" cy="3319282"/>
        </p:xfrm>
        <a:graphic>
          <a:graphicData uri="http://schemas.openxmlformats.org/drawingml/2006/table">
            <a:tbl>
              <a:tblPr rtl="1"/>
              <a:tblGrid>
                <a:gridCol w="4173943">
                  <a:extLst>
                    <a:ext uri="{9D8B030D-6E8A-4147-A177-3AD203B41FA5}">
                      <a16:colId xmlns:a16="http://schemas.microsoft.com/office/drawing/2014/main" val="3522628314"/>
                    </a:ext>
                  </a:extLst>
                </a:gridCol>
                <a:gridCol w="2459421">
                  <a:extLst>
                    <a:ext uri="{9D8B030D-6E8A-4147-A177-3AD203B41FA5}">
                      <a16:colId xmlns:a16="http://schemas.microsoft.com/office/drawing/2014/main" val="274132290"/>
                    </a:ext>
                  </a:extLst>
                </a:gridCol>
                <a:gridCol w="2184814">
                  <a:extLst>
                    <a:ext uri="{9D8B030D-6E8A-4147-A177-3AD203B41FA5}">
                      <a16:colId xmlns:a16="http://schemas.microsoft.com/office/drawing/2014/main" val="1887402491"/>
                    </a:ext>
                  </a:extLst>
                </a:gridCol>
              </a:tblGrid>
              <a:tr h="46809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رشد اقتصادی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2020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پیش‌بینی سال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083459"/>
                  </a:ext>
                </a:extLst>
              </a:tr>
              <a:tr h="36629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جهان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3.3-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949189"/>
                  </a:ext>
                </a:extLst>
              </a:tr>
              <a:tr h="34301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آمریکا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3.5-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720470"/>
                  </a:ext>
                </a:extLst>
              </a:tr>
              <a:tr h="386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منطقه یورو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6.6-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98083"/>
                  </a:ext>
                </a:extLst>
              </a:tr>
              <a:tr h="49108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خاورمیانه و آسیای مرکزی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2.9-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02530"/>
                  </a:ext>
                </a:extLst>
              </a:tr>
              <a:tr h="38680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اقتصادهای نوظهور و در حال توسعه آسیا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503443"/>
                  </a:ext>
                </a:extLst>
              </a:tr>
              <a:tr h="38680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اقتصادهای پیشرفته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4.7-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265250"/>
                  </a:ext>
                </a:extLst>
              </a:tr>
              <a:tr h="49038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چین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53274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294792" y="4776190"/>
            <a:ext cx="9040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*با افزایش واکسیناسیون جهانی و کاهش ریسک‌های ناشی از همه‌گیری کرونا، بهبود رشد اقتصادی در سال 2021 در نقاط مختلف جهان پیش‌بینی شده است.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87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291" y="211401"/>
            <a:ext cx="9932782" cy="949591"/>
          </a:xfrm>
        </p:spPr>
        <p:txBody>
          <a:bodyPr>
            <a:normAutofit/>
          </a:bodyPr>
          <a:lstStyle/>
          <a:p>
            <a:pPr algn="ctr" rtl="1"/>
            <a:r>
              <a:rPr lang="fa-IR" sz="2400" dirty="0" smtClean="0">
                <a:solidFill>
                  <a:srgbClr val="822B00"/>
                </a:solidFill>
                <a:latin typeface="Calibri Light"/>
                <a:cs typeface="B Titr"/>
              </a:rPr>
              <a:t>اقتصاد ایران در سال 1399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18</a:t>
            </a:fld>
            <a:endParaRPr lang="en-US" b="1" dirty="0">
              <a:latin typeface="Thuluth 1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78" y="6096902"/>
            <a:ext cx="2705714" cy="746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24" y="0"/>
            <a:ext cx="1900094" cy="123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2" descr="اقتصاد ایران در مسیر ریکاوری - ایسنا"/>
          <p:cNvSpPr>
            <a:spLocks noChangeAspect="1" noChangeArrowheads="1"/>
          </p:cNvSpPr>
          <p:nvPr/>
        </p:nvSpPr>
        <p:spPr bwMode="auto">
          <a:xfrm>
            <a:off x="1026457" y="3892220"/>
            <a:ext cx="2828925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723912" y="1160992"/>
            <a:ext cx="11071559" cy="4548692"/>
          </a:xfrm>
        </p:spPr>
        <p:txBody>
          <a:bodyPr>
            <a:normAutofit fontScale="85000" lnSpcReduction="10000"/>
          </a:bodyPr>
          <a:lstStyle/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r>
              <a:rPr lang="fa-IR" altLang="en-US" sz="1800" b="1" dirty="0" smtClean="0">
                <a:cs typeface="B Nazanin" panose="00000400000000000000" pitchFamily="2" charset="-78"/>
              </a:rPr>
              <a:t>رکود شدید در کسب و کارها به ویژه در بخش خدمات به دلیل محدودیت‌های ناشی از همه‌گیری کرونا؛</a:t>
            </a: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r>
              <a:rPr lang="fa-IR" altLang="en-US" sz="1800" b="1" dirty="0" smtClean="0">
                <a:cs typeface="B Nazanin" panose="00000400000000000000" pitchFamily="2" charset="-78"/>
              </a:rPr>
              <a:t>کاهش تقاضای مصرف خانوار به علت کاهش درآمد ناشی از همه‌گیری کرونا و افزایش نرخ ارز</a:t>
            </a:r>
            <a:r>
              <a:rPr lang="fa-IR" altLang="en-US" sz="1800" b="1" dirty="0" smtClean="0">
                <a:cs typeface="B Nazanin" panose="00000400000000000000" pitchFamily="2" charset="-78"/>
              </a:rPr>
              <a:t>؛</a:t>
            </a:r>
            <a:endParaRPr lang="en-US" altLang="en-US" sz="1800" b="1" dirty="0" smtClean="0">
              <a:cs typeface="B Nazanin" panose="00000400000000000000" pitchFamily="2" charset="-78"/>
            </a:endParaRP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endParaRPr lang="fa-IR" altLang="en-US" sz="1800" b="1" dirty="0" smtClean="0">
              <a:cs typeface="B Nazanin" panose="00000400000000000000" pitchFamily="2" charset="-78"/>
            </a:endParaRP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r>
              <a:rPr lang="fa-IR" altLang="en-US" sz="1800" b="1" dirty="0" smtClean="0">
                <a:cs typeface="B Nazanin" panose="00000400000000000000" pitchFamily="2" charset="-78"/>
              </a:rPr>
              <a:t>کاهش حجم تجارت کشور از 85 میلیارد دلار در سال 1398 به 73 میلیارد دلار در سال 1399 و افزایش کسری تراز تجاری کشور به دلیل تحریم‌ها و همه‌گیری کرونا؛</a:t>
            </a: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r>
              <a:rPr lang="fa-IR" altLang="en-US" sz="1800" b="1" dirty="0" smtClean="0">
                <a:cs typeface="B Nazanin" panose="00000400000000000000" pitchFamily="2" charset="-78"/>
              </a:rPr>
              <a:t>افزایش رشد نقدینگی کشور از 30.9 درصد در سال 1398 به 34.5 درصد در سال 1399؛</a:t>
            </a: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r>
              <a:rPr lang="fa-IR" altLang="en-US" sz="1800" b="1" dirty="0" smtClean="0">
                <a:cs typeface="B Nazanin" panose="00000400000000000000" pitchFamily="2" charset="-78"/>
              </a:rPr>
              <a:t>تورم 36.5 درصدی؛</a:t>
            </a: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r>
              <a:rPr lang="fa-IR" altLang="en-US" sz="1800" b="1" dirty="0" smtClean="0">
                <a:cs typeface="B Nazanin" panose="00000400000000000000" pitchFamily="2" charset="-78"/>
              </a:rPr>
              <a:t>بازدهی 155 درصدی بازار سهام در سال 1399 نسبت به سال 1398 به عنوان پرسودترین حوزه سرمایه‌گذاری در سال 1399؛</a:t>
            </a: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r>
              <a:rPr lang="fa-IR" altLang="en-US" sz="1800" b="1" dirty="0" smtClean="0">
                <a:cs typeface="B Nazanin" panose="00000400000000000000" pitchFamily="2" charset="-78"/>
              </a:rPr>
              <a:t>افزایش 55.7 درصدی قیمت دلار در سال 1399 نسبت به سال 1398 و به تبع آن افزایش هزینه‌های تولید؛</a:t>
            </a: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r>
              <a:rPr lang="fa-IR" altLang="en-US" sz="1800" b="1" dirty="0" smtClean="0">
                <a:cs typeface="B Nazanin" panose="00000400000000000000" pitchFamily="2" charset="-78"/>
              </a:rPr>
              <a:t>رشد اقتصادی 1.5 درصدی؛</a:t>
            </a:r>
          </a:p>
          <a:p>
            <a:pPr algn="just" rtl="1" eaLnBrk="1" hangingPunct="1">
              <a:lnSpc>
                <a:spcPct val="200000"/>
              </a:lnSpc>
              <a:spcBef>
                <a:spcPct val="0"/>
              </a:spcBef>
            </a:pPr>
            <a:endParaRPr lang="fa-IR" altLang="en-US" sz="1800" b="1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85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19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191911" y="438877"/>
            <a:ext cx="11764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dirty="0" smtClean="0">
                <a:solidFill>
                  <a:srgbClr val="822B00"/>
                </a:solidFill>
                <a:latin typeface="Calibri Light"/>
                <a:ea typeface="+mj-ea"/>
                <a:cs typeface="B Titr"/>
              </a:rPr>
              <a:t>درصد تغییرات قیمت نفت، طلا و فلزات اساسی طی سال مالی منتهی به 1399/10/30 </a:t>
            </a:r>
            <a:endParaRPr lang="en-US" sz="1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068427"/>
              </p:ext>
            </p:extLst>
          </p:nvPr>
        </p:nvGraphicFramePr>
        <p:xfrm>
          <a:off x="1268073" y="1100320"/>
          <a:ext cx="10560293" cy="4363452"/>
        </p:xfrm>
        <a:graphic>
          <a:graphicData uri="http://schemas.openxmlformats.org/drawingml/2006/table">
            <a:tbl>
              <a:tblPr rtl="1"/>
              <a:tblGrid>
                <a:gridCol w="3780845">
                  <a:extLst>
                    <a:ext uri="{9D8B030D-6E8A-4147-A177-3AD203B41FA5}">
                      <a16:colId xmlns:a16="http://schemas.microsoft.com/office/drawing/2014/main" val="2028111024"/>
                    </a:ext>
                  </a:extLst>
                </a:gridCol>
                <a:gridCol w="2259816">
                  <a:extLst>
                    <a:ext uri="{9D8B030D-6E8A-4147-A177-3AD203B41FA5}">
                      <a16:colId xmlns:a16="http://schemas.microsoft.com/office/drawing/2014/main" val="638458213"/>
                    </a:ext>
                  </a:extLst>
                </a:gridCol>
                <a:gridCol w="2259816">
                  <a:extLst>
                    <a:ext uri="{9D8B030D-6E8A-4147-A177-3AD203B41FA5}">
                      <a16:colId xmlns:a16="http://schemas.microsoft.com/office/drawing/2014/main" val="2534004446"/>
                    </a:ext>
                  </a:extLst>
                </a:gridCol>
                <a:gridCol w="2259816">
                  <a:extLst>
                    <a:ext uri="{9D8B030D-6E8A-4147-A177-3AD203B41FA5}">
                      <a16:colId xmlns:a16="http://schemas.microsoft.com/office/drawing/2014/main" val="3480651567"/>
                    </a:ext>
                  </a:extLst>
                </a:gridCol>
              </a:tblGrid>
              <a:tr h="484828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نام محصول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قیمت (دلار بر تن)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درصد تغییر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648418"/>
                  </a:ext>
                </a:extLst>
              </a:tr>
              <a:tr h="484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1399/10/30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265419"/>
                  </a:ext>
                </a:extLst>
              </a:tr>
              <a:tr h="48482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سنگ آهن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500375"/>
                  </a:ext>
                </a:extLst>
              </a:tr>
              <a:tr h="48482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آلومینیوم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1,796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1,980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05580"/>
                  </a:ext>
                </a:extLst>
              </a:tr>
              <a:tr h="48482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مس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6,277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7,973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803910"/>
                  </a:ext>
                </a:extLst>
              </a:tr>
              <a:tr h="48482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روی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2,434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2,665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438912"/>
                  </a:ext>
                </a:extLst>
              </a:tr>
              <a:tr h="48482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طلا (انس)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1,561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1,836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45097"/>
                  </a:ext>
                </a:extLst>
              </a:tr>
              <a:tr h="48482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نفت 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WTI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-10%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138591"/>
                  </a:ext>
                </a:extLst>
              </a:tr>
              <a:tr h="48482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نفت اوپک ( دلار به ازای هر بشکه)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65.6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54.68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-17%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68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3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2</a:t>
            </a:fld>
            <a:endParaRPr lang="en-US" dirty="0">
              <a:latin typeface="Thuluth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529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663" y="211401"/>
            <a:ext cx="10234435" cy="669132"/>
          </a:xfrm>
        </p:spPr>
        <p:txBody>
          <a:bodyPr>
            <a:normAutofit/>
          </a:bodyPr>
          <a:lstStyle/>
          <a:p>
            <a:pPr algn="ctr" rtl="1"/>
            <a:r>
              <a:rPr lang="fa-IR" sz="2400" dirty="0" smtClean="0">
                <a:solidFill>
                  <a:srgbClr val="822B00"/>
                </a:solidFill>
                <a:latin typeface="Calibri Light"/>
                <a:cs typeface="B Titr"/>
              </a:rPr>
              <a:t>روند قیمت برخی از فلزات اساسی طی سال‌های 2020-</a:t>
            </a:r>
            <a:r>
              <a:rPr lang="en-US" sz="2400" dirty="0" smtClean="0">
                <a:solidFill>
                  <a:srgbClr val="822B00"/>
                </a:solidFill>
                <a:latin typeface="Calibri Light"/>
                <a:cs typeface="B Titr"/>
              </a:rPr>
              <a:t> </a:t>
            </a:r>
            <a:r>
              <a:rPr lang="fa-IR" sz="2400" dirty="0" smtClean="0">
                <a:solidFill>
                  <a:srgbClr val="822B00"/>
                </a:solidFill>
                <a:latin typeface="Calibri Light"/>
                <a:cs typeface="B Titr"/>
              </a:rPr>
              <a:t>2000</a:t>
            </a:r>
            <a:r>
              <a:rPr lang="en-US" sz="2400" dirty="0" smtClean="0">
                <a:solidFill>
                  <a:srgbClr val="822B00"/>
                </a:solidFill>
                <a:latin typeface="Calibri Light"/>
                <a:cs typeface="B Titr"/>
              </a:rPr>
              <a:t> </a:t>
            </a:r>
            <a:r>
              <a:rPr lang="fa-IR" sz="2000" dirty="0" smtClean="0">
                <a:solidFill>
                  <a:srgbClr val="822B00"/>
                </a:solidFill>
                <a:latin typeface="Calibri Light"/>
                <a:cs typeface="B Titr"/>
              </a:rPr>
              <a:t>(دلار به ازای هر تن)</a:t>
            </a:r>
            <a:r>
              <a:rPr lang="fa-IR" sz="2400" dirty="0">
                <a:solidFill>
                  <a:srgbClr val="822B00"/>
                </a:solidFill>
                <a:latin typeface="Calibri Light"/>
                <a:cs typeface="B Titr"/>
              </a:rPr>
              <a:t> 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20</a:t>
            </a:fld>
            <a:endParaRPr lang="en-US" b="1" dirty="0">
              <a:latin typeface="Thuluth 1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78" y="6096902"/>
            <a:ext cx="2705714" cy="746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657168638"/>
              </p:ext>
            </p:extLst>
          </p:nvPr>
        </p:nvGraphicFramePr>
        <p:xfrm>
          <a:off x="1264356" y="880533"/>
          <a:ext cx="10374488" cy="502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70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21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191911" y="438877"/>
            <a:ext cx="11764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dirty="0">
                <a:solidFill>
                  <a:srgbClr val="822B00"/>
                </a:solidFill>
                <a:latin typeface="Calibri Light"/>
                <a:cs typeface="B Titr"/>
              </a:rPr>
              <a:t>فصل سوم : بررسی بازار </a:t>
            </a:r>
            <a:r>
              <a:rPr lang="fa-IR" sz="2800" dirty="0" smtClean="0">
                <a:solidFill>
                  <a:srgbClr val="822B00"/>
                </a:solidFill>
                <a:latin typeface="Calibri Light"/>
                <a:cs typeface="B Titr"/>
              </a:rPr>
              <a:t>سرمایه</a:t>
            </a:r>
            <a:endParaRPr lang="en-US" sz="1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4322" y="1479598"/>
            <a:ext cx="9395609" cy="41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22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1843249" y="101197"/>
            <a:ext cx="10348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200" dirty="0" smtClean="0">
                <a:solidFill>
                  <a:srgbClr val="822B00"/>
                </a:solidFill>
                <a:latin typeface="Calibri Light"/>
                <a:ea typeface="+mj-ea"/>
                <a:cs typeface="B Titr"/>
              </a:rPr>
              <a:t>وضعیت بورس اوراق بهادار تهران در سال مالی منتهی به 1399/10/30</a:t>
            </a:r>
            <a:endParaRPr lang="en-US" sz="1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610253"/>
              </p:ext>
            </p:extLst>
          </p:nvPr>
        </p:nvGraphicFramePr>
        <p:xfrm>
          <a:off x="2569213" y="1226773"/>
          <a:ext cx="9500947" cy="3966100"/>
        </p:xfrm>
        <a:graphic>
          <a:graphicData uri="http://schemas.openxmlformats.org/drawingml/2006/table">
            <a:tbl>
              <a:tblPr rtl="1"/>
              <a:tblGrid>
                <a:gridCol w="5178539">
                  <a:extLst>
                    <a:ext uri="{9D8B030D-6E8A-4147-A177-3AD203B41FA5}">
                      <a16:colId xmlns:a16="http://schemas.microsoft.com/office/drawing/2014/main" val="3730684832"/>
                    </a:ext>
                  </a:extLst>
                </a:gridCol>
                <a:gridCol w="1649616">
                  <a:extLst>
                    <a:ext uri="{9D8B030D-6E8A-4147-A177-3AD203B41FA5}">
                      <a16:colId xmlns:a16="http://schemas.microsoft.com/office/drawing/2014/main" val="3318265466"/>
                    </a:ext>
                  </a:extLst>
                </a:gridCol>
                <a:gridCol w="1336396">
                  <a:extLst>
                    <a:ext uri="{9D8B030D-6E8A-4147-A177-3AD203B41FA5}">
                      <a16:colId xmlns:a16="http://schemas.microsoft.com/office/drawing/2014/main" val="1533668652"/>
                    </a:ext>
                  </a:extLst>
                </a:gridCol>
                <a:gridCol w="1336396">
                  <a:extLst>
                    <a:ext uri="{9D8B030D-6E8A-4147-A177-3AD203B41FA5}">
                      <a16:colId xmlns:a16="http://schemas.microsoft.com/office/drawing/2014/main" val="2615771372"/>
                    </a:ext>
                  </a:extLst>
                </a:gridCol>
              </a:tblGrid>
              <a:tr h="637196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</a:t>
                      </a:r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تغییرات</a:t>
                      </a:r>
                      <a:endParaRPr lang="fa-IR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یکساله منتهی به 30 دی1399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یکساله منتهی به 30 دی1398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541148"/>
                  </a:ext>
                </a:extLst>
              </a:tr>
              <a:tr h="680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شاخص کل بورس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1,150,718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409,808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47107"/>
                  </a:ext>
                </a:extLst>
              </a:tr>
              <a:tr h="488239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شاخص شناور آزاد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1,674,774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486,314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35669"/>
                  </a:ext>
                </a:extLst>
              </a:tr>
              <a:tr h="562215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بازار </a:t>
                      </a:r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بورس</a:t>
                      </a:r>
                      <a:r>
                        <a:rPr lang="fa-IR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اوراق بهادار و فرابورس ایران</a:t>
                      </a:r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(ميليارد </a:t>
                      </a:r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64,757,256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20,486,056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76599"/>
                  </a:ext>
                </a:extLst>
              </a:tr>
              <a:tr h="562215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کل معاملات بازار اول و دوم (ميليارد 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623%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21,931,924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3,032,479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75703"/>
                  </a:ext>
                </a:extLst>
              </a:tr>
              <a:tr h="562215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حجم معاملات بازار اول و دوم (ميليون سهم)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1,891,863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828,707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484361"/>
                  </a:ext>
                </a:extLst>
              </a:tr>
              <a:tr h="47344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نسبت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cs typeface="B Nazanin" panose="00000400000000000000" pitchFamily="2" charset="-78"/>
                        </a:rPr>
                        <a:t>P/E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۱۳.۴۰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۸.۲۲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387146"/>
                  </a:ext>
                </a:extLst>
              </a:tr>
            </a:tbl>
          </a:graphicData>
        </a:graphic>
      </p:graphicFrame>
      <p:sp>
        <p:nvSpPr>
          <p:cNvPr id="6" name="Hexagon 5"/>
          <p:cNvSpPr/>
          <p:nvPr/>
        </p:nvSpPr>
        <p:spPr>
          <a:xfrm>
            <a:off x="237155" y="101197"/>
            <a:ext cx="1606095" cy="138853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3" y="220259"/>
            <a:ext cx="1176318" cy="11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23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1843249" y="245452"/>
            <a:ext cx="10235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200" dirty="0" smtClean="0">
                <a:solidFill>
                  <a:srgbClr val="822B00"/>
                </a:solidFill>
                <a:latin typeface="Calibri Light"/>
                <a:ea typeface="+mj-ea"/>
                <a:cs typeface="B Titr"/>
              </a:rPr>
              <a:t>وضعیت بورس اوراق بهادار تهران در سال مالی منتهی به 1399/10/30</a:t>
            </a:r>
            <a:endParaRPr lang="en-US" sz="1600" dirty="0"/>
          </a:p>
        </p:txBody>
      </p:sp>
      <p:sp>
        <p:nvSpPr>
          <p:cNvPr id="6" name="Hexagon 5"/>
          <p:cNvSpPr/>
          <p:nvPr/>
        </p:nvSpPr>
        <p:spPr>
          <a:xfrm>
            <a:off x="237155" y="101197"/>
            <a:ext cx="1606095" cy="138853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3" y="220259"/>
            <a:ext cx="1176318" cy="1150408"/>
          </a:xfrm>
          <a:prstGeom prst="rect">
            <a:avLst/>
          </a:prstGeom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323737"/>
              </p:ext>
            </p:extLst>
          </p:nvPr>
        </p:nvGraphicFramePr>
        <p:xfrm>
          <a:off x="2530548" y="1489731"/>
          <a:ext cx="9154634" cy="3826545"/>
        </p:xfrm>
        <a:graphic>
          <a:graphicData uri="http://schemas.openxmlformats.org/drawingml/2006/table">
            <a:tbl>
              <a:tblPr rtl="1"/>
              <a:tblGrid>
                <a:gridCol w="4989778">
                  <a:extLst>
                    <a:ext uri="{9D8B030D-6E8A-4147-A177-3AD203B41FA5}">
                      <a16:colId xmlns:a16="http://schemas.microsoft.com/office/drawing/2014/main" val="2497368347"/>
                    </a:ext>
                  </a:extLst>
                </a:gridCol>
                <a:gridCol w="1589486">
                  <a:extLst>
                    <a:ext uri="{9D8B030D-6E8A-4147-A177-3AD203B41FA5}">
                      <a16:colId xmlns:a16="http://schemas.microsoft.com/office/drawing/2014/main" val="60618648"/>
                    </a:ext>
                  </a:extLst>
                </a:gridCol>
                <a:gridCol w="1287685">
                  <a:extLst>
                    <a:ext uri="{9D8B030D-6E8A-4147-A177-3AD203B41FA5}">
                      <a16:colId xmlns:a16="http://schemas.microsoft.com/office/drawing/2014/main" val="539931369"/>
                    </a:ext>
                  </a:extLst>
                </a:gridCol>
                <a:gridCol w="1287685">
                  <a:extLst>
                    <a:ext uri="{9D8B030D-6E8A-4147-A177-3AD203B41FA5}">
                      <a16:colId xmlns:a16="http://schemas.microsoft.com/office/drawing/2014/main" val="1255081671"/>
                    </a:ext>
                  </a:extLst>
                </a:gridCol>
              </a:tblGrid>
              <a:tr h="7547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 </a:t>
                      </a:r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 </a:t>
                      </a:r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مبالغ </a:t>
                      </a:r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 میلیارد ریال </a:t>
                      </a:r>
                      <a:endParaRPr lang="fa-IR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</a:t>
                      </a:r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تغییرات</a:t>
                      </a:r>
                      <a:endParaRPr lang="fa-IR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یکساله منتهی به 30 دی1399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یکساله منتهی به 30 دی1398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920832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بازار بورس اوراق بهادار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64,757,256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20,486,056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655478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حجم نقدینگی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31,300,200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22,623,100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51189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نسبت حجم نقدینگی به ارزش بازار بورس اوراق بهادار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(56%)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988389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تولید ناخالص داخلی(نه ماهه ابتدای سال)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24,729,029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17,977,236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935748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نسبت تولید ناخالص داخلی به ارزش بازار بورس اوراق بهادار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(57%)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755310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سپرده‌های ریالی پس از کسر سپرده‌ قانونی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31,673,031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22,163,966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403144"/>
                  </a:ext>
                </a:extLst>
              </a:tr>
              <a:tr h="4388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نسبت سپرده‌های بانکی به ارزش بازار بورس اوراق بهادار</a:t>
                      </a:r>
                      <a:endParaRPr lang="fa-IR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(55%)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162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7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24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2068076" y="65672"/>
            <a:ext cx="7478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600" dirty="0" smtClean="0">
                <a:solidFill>
                  <a:srgbClr val="822B00"/>
                </a:solidFill>
                <a:latin typeface="Calibri Light"/>
                <a:ea typeface="+mj-ea"/>
                <a:cs typeface="B Titr"/>
              </a:rPr>
              <a:t>روند بازدهی شاخص کل در سال 1399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01156" y="883622"/>
            <a:ext cx="538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بازده بورس اوراق بهادار تهران </a:t>
            </a:r>
            <a:r>
              <a:rPr lang="fa-IR" b="1" dirty="0" smtClean="0">
                <a:cs typeface="B Nazanin" panose="00000400000000000000" pitchFamily="2" charset="-78"/>
              </a:rPr>
              <a:t>از ابتدا تا پایان سال 1399= </a:t>
            </a:r>
            <a:r>
              <a:rPr lang="fa-IR" sz="20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155%</a:t>
            </a:r>
            <a:endParaRPr lang="fa-IR" sz="20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264790"/>
              </p:ext>
            </p:extLst>
          </p:nvPr>
        </p:nvGraphicFramePr>
        <p:xfrm>
          <a:off x="587023" y="1378406"/>
          <a:ext cx="11127670" cy="4819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4859866" y="4004733"/>
            <a:ext cx="1563512" cy="65475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400" b="1" dirty="0" smtClean="0">
                <a:cs typeface="B Nazanin" panose="00000400000000000000" pitchFamily="2" charset="-78"/>
              </a:rPr>
              <a:t>بازدهی بورس در سه ماه دوم سال 26%</a:t>
            </a:r>
            <a:endParaRPr lang="en-US" sz="1400" b="1" dirty="0">
              <a:cs typeface="B Nazanin" panose="00000400000000000000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434297" y="3990620"/>
            <a:ext cx="1653823" cy="6547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400" b="1" dirty="0" smtClean="0">
                <a:cs typeface="B Nazanin" panose="00000400000000000000" pitchFamily="2" charset="-78"/>
              </a:rPr>
              <a:t>بازدهی بورس در سه ماه سوم سال منفی 10%</a:t>
            </a:r>
            <a:endParaRPr lang="en-US" sz="1400" b="1" dirty="0">
              <a:cs typeface="B Nazanin" panose="00000400000000000000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32623" y="4004732"/>
            <a:ext cx="1687336" cy="6547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400" b="1" dirty="0" smtClean="0">
                <a:cs typeface="B Nazanin" panose="00000400000000000000" pitchFamily="2" charset="-78"/>
              </a:rPr>
              <a:t>بازدهی بورس در سه ماه چهارم سال منفی 9%</a:t>
            </a:r>
            <a:endParaRPr lang="en-US" sz="1400" b="1" dirty="0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4169" y="1341338"/>
            <a:ext cx="5521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بازده بورس اوراق بهادار </a:t>
            </a:r>
            <a:r>
              <a:rPr lang="fa-IR" b="1" dirty="0" smtClean="0">
                <a:cs typeface="B Nazanin" panose="00000400000000000000" pitchFamily="2" charset="-78"/>
              </a:rPr>
              <a:t>تهران از 1398/11/01 تا 1399/10/30 = </a:t>
            </a:r>
            <a:r>
              <a:rPr lang="fa-IR" sz="20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181%</a:t>
            </a:r>
            <a:endParaRPr lang="fa-IR" sz="20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68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25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-959557" y="-12597"/>
            <a:ext cx="1195512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500" dirty="0" smtClean="0">
                <a:solidFill>
                  <a:srgbClr val="822B00"/>
                </a:solidFill>
                <a:latin typeface="Calibri Light"/>
                <a:ea typeface="+mj-ea"/>
                <a:cs typeface="B Titr"/>
              </a:rPr>
              <a:t>مقایسه درصد بازدهی سهام شرکت سرمایه‌گذاری امید و شاخص کل در سال 1399</a:t>
            </a:r>
            <a:endParaRPr lang="en-US" sz="2500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415511"/>
              </p:ext>
            </p:extLst>
          </p:nvPr>
        </p:nvGraphicFramePr>
        <p:xfrm>
          <a:off x="617362" y="666044"/>
          <a:ext cx="11450461" cy="5182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748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26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2609374" y="225802"/>
            <a:ext cx="8012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600" dirty="0" smtClean="0">
                <a:solidFill>
                  <a:srgbClr val="822B00"/>
                </a:solidFill>
                <a:latin typeface="Calibri Light"/>
                <a:ea typeface="+mj-ea"/>
                <a:cs typeface="B Titr"/>
              </a:rPr>
              <a:t>وضعیت سهام شرکت در بورس اوراق بهادار تهران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685135"/>
              </p:ext>
            </p:extLst>
          </p:nvPr>
        </p:nvGraphicFramePr>
        <p:xfrm>
          <a:off x="1275645" y="1377245"/>
          <a:ext cx="10680312" cy="2518365"/>
        </p:xfrm>
        <a:graphic>
          <a:graphicData uri="http://schemas.openxmlformats.org/drawingml/2006/table">
            <a:tbl>
              <a:tblPr rtl="1"/>
              <a:tblGrid>
                <a:gridCol w="2145913">
                  <a:extLst>
                    <a:ext uri="{9D8B030D-6E8A-4147-A177-3AD203B41FA5}">
                      <a16:colId xmlns:a16="http://schemas.microsoft.com/office/drawing/2014/main" val="35905981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40945588"/>
                    </a:ext>
                  </a:extLst>
                </a:gridCol>
                <a:gridCol w="1636888">
                  <a:extLst>
                    <a:ext uri="{9D8B030D-6E8A-4147-A177-3AD203B41FA5}">
                      <a16:colId xmlns:a16="http://schemas.microsoft.com/office/drawing/2014/main" val="889142309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740888162"/>
                    </a:ext>
                  </a:extLst>
                </a:gridCol>
                <a:gridCol w="1298222">
                  <a:extLst>
                    <a:ext uri="{9D8B030D-6E8A-4147-A177-3AD203B41FA5}">
                      <a16:colId xmlns:a16="http://schemas.microsoft.com/office/drawing/2014/main" val="2411673931"/>
                    </a:ext>
                  </a:extLst>
                </a:gridCol>
                <a:gridCol w="1049867">
                  <a:extLst>
                    <a:ext uri="{9D8B030D-6E8A-4147-A177-3AD203B41FA5}">
                      <a16:colId xmlns:a16="http://schemas.microsoft.com/office/drawing/2014/main" val="3652479251"/>
                    </a:ext>
                  </a:extLst>
                </a:gridCol>
                <a:gridCol w="1365955">
                  <a:extLst>
                    <a:ext uri="{9D8B030D-6E8A-4147-A177-3AD203B41FA5}">
                      <a16:colId xmlns:a16="http://schemas.microsoft.com/office/drawing/2014/main" val="301964296"/>
                    </a:ext>
                  </a:extLst>
                </a:gridCol>
              </a:tblGrid>
              <a:tr h="94649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مالی منتهی به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تعداد سهام معامله‌شده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سهام معامله‌شده  (میلیون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تعداد روزهایی که نماد معامله‌شده است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</a:t>
                      </a:r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بـازار    </a:t>
                      </a:r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قیمت سهم (ریال)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سـرمـایـه </a:t>
                      </a:r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    (</a:t>
                      </a:r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83974"/>
                  </a:ext>
                </a:extLst>
              </a:tr>
              <a:tr h="51469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99/10/30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1,718,699,969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52,560,788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1,206,300,000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40,210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253181"/>
                  </a:ext>
                </a:extLst>
              </a:tr>
              <a:tr h="47627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98/10/30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1,596,665,705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9,619,986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253,050,000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8,435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640618"/>
                  </a:ext>
                </a:extLst>
              </a:tr>
              <a:tr h="58091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97/10/30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2,106,728,248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8,210,011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132,750,000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4,425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39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73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27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106326" y="176916"/>
            <a:ext cx="119938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200" dirty="0">
                <a:solidFill>
                  <a:srgbClr val="822B00"/>
                </a:solidFill>
                <a:latin typeface="Calibri Light"/>
                <a:cs typeface="B Titr"/>
              </a:rPr>
              <a:t>مقایسه ارزش بازار شرکت گروه مدیریت سرمایه‌گذاری امید با بورس اوراق بهادار</a:t>
            </a: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0275" y="881523"/>
            <a:ext cx="11071559" cy="3777622"/>
          </a:xfrm>
        </p:spPr>
        <p:txBody>
          <a:bodyPr/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ارزش بازار شرکت گروه مدیریت سرمایه‌گذاری امید در پایان سال مالی 99 با رشد 377 درصدی به 1.206.256 میلیارد ریال رسیده است</a:t>
            </a:r>
            <a:r>
              <a:rPr lang="en-US" dirty="0">
                <a:solidFill>
                  <a:schemeClr val="tx1"/>
                </a:solidFill>
                <a:cs typeface="B Mitra" panose="00000400000000000000" pitchFamily="2" charset="-78"/>
              </a:rPr>
              <a:t>.</a:t>
            </a:r>
            <a:r>
              <a:rPr lang="fa-IR" dirty="0">
                <a:solidFill>
                  <a:schemeClr val="tx1"/>
                </a:solidFill>
                <a:cs typeface="B Mitra" panose="00000400000000000000" pitchFamily="2" charset="-78"/>
              </a:rPr>
              <a:t> لازم به ذکر است طی دوره فوق ارزش بورس اوراق بهادار تهران و فرابورس ایران با رشد 216 همراه بوده است.</a:t>
            </a:r>
          </a:p>
          <a:p>
            <a:pPr marL="0" indent="0" algn="justLow">
              <a:lnSpc>
                <a:spcPct val="150000"/>
              </a:lnSpc>
              <a:buNone/>
            </a:pPr>
            <a:endParaRPr lang="fa-IR" dirty="0" smtClean="0">
              <a:solidFill>
                <a:srgbClr val="FFC000"/>
              </a:solidFill>
              <a:cs typeface="B Mitra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90" y="2429805"/>
            <a:ext cx="10771744" cy="22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28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2312552" y="122954"/>
            <a:ext cx="7959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200" dirty="0" smtClean="0">
                <a:solidFill>
                  <a:srgbClr val="822B00"/>
                </a:solidFill>
                <a:latin typeface="Calibri Light"/>
                <a:ea typeface="+mj-ea"/>
                <a:cs typeface="B Titr"/>
              </a:rPr>
              <a:t>جایگاه شرکت در بین شرکت‌های چند رشته‌ای صنعتی</a:t>
            </a:r>
            <a:endParaRPr lang="en-US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01511" y="1147791"/>
            <a:ext cx="11154446" cy="3782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>
              <a:lnSpc>
                <a:spcPct val="150000"/>
              </a:lnSpc>
              <a:buFont typeface="Wingdings 3" charset="2"/>
              <a:buNone/>
            </a:pPr>
            <a:endParaRPr lang="fa-IR" dirty="0" smtClean="0">
              <a:solidFill>
                <a:srgbClr val="FFC000"/>
              </a:solidFill>
              <a:cs typeface="B Mitra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587721"/>
              </p:ext>
            </p:extLst>
          </p:nvPr>
        </p:nvGraphicFramePr>
        <p:xfrm>
          <a:off x="1400844" y="1147791"/>
          <a:ext cx="10555113" cy="3981722"/>
        </p:xfrm>
        <a:graphic>
          <a:graphicData uri="http://schemas.openxmlformats.org/drawingml/2006/table">
            <a:tbl>
              <a:tblPr rtl="1" firstRow="1" firstCol="1" bandRow="1"/>
              <a:tblGrid>
                <a:gridCol w="2951134">
                  <a:extLst>
                    <a:ext uri="{9D8B030D-6E8A-4147-A177-3AD203B41FA5}">
                      <a16:colId xmlns:a16="http://schemas.microsoft.com/office/drawing/2014/main" val="1350045376"/>
                    </a:ext>
                  </a:extLst>
                </a:gridCol>
                <a:gridCol w="1383110">
                  <a:extLst>
                    <a:ext uri="{9D8B030D-6E8A-4147-A177-3AD203B41FA5}">
                      <a16:colId xmlns:a16="http://schemas.microsoft.com/office/drawing/2014/main" val="450765715"/>
                    </a:ext>
                  </a:extLst>
                </a:gridCol>
                <a:gridCol w="858352">
                  <a:extLst>
                    <a:ext uri="{9D8B030D-6E8A-4147-A177-3AD203B41FA5}">
                      <a16:colId xmlns:a16="http://schemas.microsoft.com/office/drawing/2014/main" val="2616183365"/>
                    </a:ext>
                  </a:extLst>
                </a:gridCol>
                <a:gridCol w="1179454">
                  <a:extLst>
                    <a:ext uri="{9D8B030D-6E8A-4147-A177-3AD203B41FA5}">
                      <a16:colId xmlns:a16="http://schemas.microsoft.com/office/drawing/2014/main" val="679428367"/>
                    </a:ext>
                  </a:extLst>
                </a:gridCol>
                <a:gridCol w="965803">
                  <a:extLst>
                    <a:ext uri="{9D8B030D-6E8A-4147-A177-3AD203B41FA5}">
                      <a16:colId xmlns:a16="http://schemas.microsoft.com/office/drawing/2014/main" val="3865742770"/>
                    </a:ext>
                  </a:extLst>
                </a:gridCol>
                <a:gridCol w="858352">
                  <a:extLst>
                    <a:ext uri="{9D8B030D-6E8A-4147-A177-3AD203B41FA5}">
                      <a16:colId xmlns:a16="http://schemas.microsoft.com/office/drawing/2014/main" val="3334601324"/>
                    </a:ext>
                  </a:extLst>
                </a:gridCol>
                <a:gridCol w="1179454">
                  <a:extLst>
                    <a:ext uri="{9D8B030D-6E8A-4147-A177-3AD203B41FA5}">
                      <a16:colId xmlns:a16="http://schemas.microsoft.com/office/drawing/2014/main" val="3683709646"/>
                    </a:ext>
                  </a:extLst>
                </a:gridCol>
                <a:gridCol w="1179454">
                  <a:extLst>
                    <a:ext uri="{9D8B030D-6E8A-4147-A177-3AD203B41FA5}">
                      <a16:colId xmlns:a16="http://schemas.microsoft.com/office/drawing/2014/main" val="1988250212"/>
                    </a:ext>
                  </a:extLst>
                </a:gridCol>
              </a:tblGrid>
              <a:tr h="101391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شــركــــت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ارزش روز پرتفوی (میلیارد ريال)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قیمـت (ریال)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EPS99-TTM  (</a:t>
                      </a: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ریال</a:t>
                      </a: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P/E (TTM)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سـال مالـی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سـرمـایــه (میلیارد ريال)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 دارایــی (میلیارد ریال)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208058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گروه مدیریت سرمایه‌گذاری اميد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1,447,808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40,210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2.574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15.62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10/30</a:t>
                      </a:r>
                      <a:r>
                        <a:rPr lang="ar-SA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/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30,000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163,752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888868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سرمایه‌گذاری تأمین اجتماعی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1,322,100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19.330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3.364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5.62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03/31</a:t>
                      </a:r>
                      <a:r>
                        <a:rPr lang="ar-SA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/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80,000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334,779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719963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سرمایه‌گذاری  توسعه معادن و فلزات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989,834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10,050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788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16.73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12/29</a:t>
                      </a:r>
                      <a:r>
                        <a:rPr lang="ar-SA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/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54,900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125,398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512455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سرمایه‌گذاری غدير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949,396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9650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1.023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12.07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09/30</a:t>
                      </a:r>
                      <a:r>
                        <a:rPr lang="ar-SA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/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72,000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195,893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28495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سرمایه‌گذاری صندوق بازنشستگي كشوري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428,847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11900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1.123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12.97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12/29</a:t>
                      </a:r>
                      <a:r>
                        <a:rPr lang="ar-SA" sz="14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/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27,000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1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93,617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0728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سرمایه‌گذاری گروه توسعه ملّي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311,191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7,380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805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10.61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12/29</a:t>
                      </a:r>
                      <a:r>
                        <a:rPr lang="ar-SA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/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27,250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67,284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191697"/>
                  </a:ext>
                </a:extLst>
              </a:tr>
              <a:tr h="42397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جــمـــع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5,449,177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ـــ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ـــ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ـــ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ـــ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291.150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980,723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168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3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61" y="6006322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05376970"/>
              </p:ext>
            </p:extLst>
          </p:nvPr>
        </p:nvGraphicFramePr>
        <p:xfrm>
          <a:off x="731370" y="29699"/>
          <a:ext cx="11460630" cy="1579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829269"/>
              </p:ext>
            </p:extLst>
          </p:nvPr>
        </p:nvGraphicFramePr>
        <p:xfrm>
          <a:off x="1275230" y="1571624"/>
          <a:ext cx="9983319" cy="400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2387600" y="3726962"/>
            <a:ext cx="8044962" cy="1758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10559563" y="3313723"/>
            <a:ext cx="1632437" cy="8264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300" b="1" dirty="0" smtClean="0">
                <a:cs typeface="B Nazanin" panose="00000400000000000000" pitchFamily="2" charset="-78"/>
              </a:rPr>
              <a:t>بـازدهی شاخص کـل بورس 181 درصد در سال مالی منتهی به 30دیماه 1399 </a:t>
            </a:r>
            <a:endParaRPr lang="en-US" sz="1300" b="1" dirty="0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326" y="176916"/>
            <a:ext cx="11993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3200" dirty="0">
                <a:solidFill>
                  <a:srgbClr val="822B00"/>
                </a:solidFill>
                <a:latin typeface="Calibri Light"/>
                <a:cs typeface="B Titr"/>
              </a:rPr>
              <a:t>مقایسه </a:t>
            </a:r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در بازدهی شرکت </a:t>
            </a:r>
            <a:r>
              <a:rPr lang="fa-IR" sz="3200" dirty="0">
                <a:solidFill>
                  <a:srgbClr val="822B00"/>
                </a:solidFill>
                <a:latin typeface="Calibri Light"/>
                <a:cs typeface="B Titr"/>
              </a:rPr>
              <a:t>مدیریت سرمایه‌گذاری امید با </a:t>
            </a:r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شرکت‌های صنعت چند رشته‌ای از 1398/11/01 تا1399/10/30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08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715" y="179763"/>
            <a:ext cx="9415618" cy="1280890"/>
          </a:xfrm>
        </p:spPr>
        <p:txBody>
          <a:bodyPr/>
          <a:lstStyle/>
          <a:p>
            <a:pPr algn="r" rtl="1"/>
            <a:r>
              <a:rPr lang="fa-IR" sz="4400" dirty="0">
                <a:solidFill>
                  <a:srgbClr val="822B00"/>
                </a:solidFill>
                <a:latin typeface="Calibri Light"/>
                <a:cs typeface="B Titr"/>
              </a:rPr>
              <a:t>دستور جلسه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18" y="1106311"/>
            <a:ext cx="10197394" cy="5141926"/>
          </a:xfrm>
        </p:spPr>
        <p:txBody>
          <a:bodyPr>
            <a:normAutofit fontScale="70000" lnSpcReduction="20000"/>
          </a:bodyPr>
          <a:lstStyle/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000" dirty="0">
                <a:solidFill>
                  <a:schemeClr val="tx1"/>
                </a:solidFill>
                <a:ea typeface="+mj-ea"/>
                <a:cs typeface="B Titr" pitchFamily="2" charset="-78"/>
              </a:rPr>
              <a:t> </a:t>
            </a: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استماع گزارش هیئت‌ مدیره و بازرس </a:t>
            </a: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قانونی؛</a:t>
            </a:r>
            <a:endParaRPr lang="fa-IR" sz="3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تصویب صورت‌های مالی برای سال مالی منتهی به </a:t>
            </a: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1399/10/30؛</a:t>
            </a:r>
            <a:endParaRPr lang="fa-IR" sz="3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انتخاب حسابرس و بازرس </a:t>
            </a: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قانونی؛</a:t>
            </a:r>
            <a:endParaRPr lang="fa-IR" sz="3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انتخاب روزنامة </a:t>
            </a: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کثیر‌الانتشار</a:t>
            </a: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؛</a:t>
            </a:r>
            <a:endParaRPr lang="fa-IR" sz="3200" b="1" dirty="0" smtClean="0">
              <a:solidFill>
                <a:prstClr val="black"/>
              </a:solidFill>
              <a:cs typeface="B Nazanin" pitchFamily="2" charset="-78"/>
            </a:endParaRPr>
          </a:p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انتخاب اعضای هیئت مدیره؛</a:t>
            </a:r>
            <a:endParaRPr lang="fa-IR" sz="3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تعیین حق حضور اعضای غیر موظف هیئت </a:t>
            </a: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مدیره؛</a:t>
            </a:r>
            <a:endParaRPr lang="fa-IR" sz="3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تعیین پاداش هیئت </a:t>
            </a: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مدیره؛</a:t>
            </a:r>
            <a:endParaRPr lang="fa-IR" sz="3200" b="1" dirty="0">
              <a:solidFill>
                <a:prstClr val="black"/>
              </a:solidFill>
              <a:cs typeface="B Nazanin" pitchFamily="2" charset="-78"/>
            </a:endParaRPr>
          </a:p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بررسي و اتخاذ تصميم نسبت به معاملات مشمول ماده 129 لايحه اصلاحي قانون تجارت؛</a:t>
            </a:r>
          </a:p>
          <a:p>
            <a:pPr lvl="0" algn="just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defRPr/>
            </a:pP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 </a:t>
            </a: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ساير مواردي که در صلاحيت مجمع عمومي عادي </a:t>
            </a:r>
            <a:r>
              <a:rPr lang="fa-IR" sz="3200" b="1" dirty="0" smtClean="0">
                <a:solidFill>
                  <a:prstClr val="black"/>
                </a:solidFill>
                <a:cs typeface="B Nazanin" pitchFamily="2" charset="-78"/>
              </a:rPr>
              <a:t>باشد؛</a:t>
            </a:r>
            <a:endParaRPr lang="fa-IR" sz="3200" b="1" dirty="0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z="2400" b="1" smtClean="0">
                <a:latin typeface="Thuluth 1" panose="05000000000000000000" pitchFamily="2" charset="2"/>
              </a:rPr>
              <a:pPr/>
              <a:t>3</a:t>
            </a:fld>
            <a:endParaRPr lang="en-US" sz="2400" b="1" dirty="0">
              <a:latin typeface="Thuluth 1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902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94816845"/>
              </p:ext>
            </p:extLst>
          </p:nvPr>
        </p:nvGraphicFramePr>
        <p:xfrm>
          <a:off x="856130" y="141009"/>
          <a:ext cx="10515600" cy="872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574548"/>
              </p:ext>
            </p:extLst>
          </p:nvPr>
        </p:nvGraphicFramePr>
        <p:xfrm>
          <a:off x="690196" y="1580296"/>
          <a:ext cx="11071225" cy="3776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2909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219" y="180175"/>
            <a:ext cx="11327738" cy="850766"/>
          </a:xfrm>
        </p:spPr>
        <p:txBody>
          <a:bodyPr/>
          <a:lstStyle/>
          <a:p>
            <a:pPr algn="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فصل چهارم : بررسی سبد دارایی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31</a:t>
            </a:fld>
            <a:endParaRPr lang="en-US" b="1" dirty="0">
              <a:latin typeface="Thuluth 1" panose="05000000000000000000" pitchFamily="2" charset="2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690819"/>
              </p:ext>
            </p:extLst>
          </p:nvPr>
        </p:nvGraphicFramePr>
        <p:xfrm>
          <a:off x="463120" y="1198700"/>
          <a:ext cx="11327737" cy="5128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2705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24" y="210300"/>
            <a:ext cx="11168123" cy="645174"/>
          </a:xfrm>
        </p:spPr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ترکیب سرمایه‌گذاری‌ها در صنایع – </a:t>
            </a:r>
            <a:r>
              <a:rPr lang="fa-IR" sz="2400" dirty="0" smtClean="0">
                <a:solidFill>
                  <a:srgbClr val="822B00"/>
                </a:solidFill>
                <a:latin typeface="Calibri Light"/>
                <a:cs typeface="B Titr"/>
              </a:rPr>
              <a:t>پرتفوی 1399/10/30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086335"/>
              </p:ext>
            </p:extLst>
          </p:nvPr>
        </p:nvGraphicFramePr>
        <p:xfrm>
          <a:off x="1450429" y="1299839"/>
          <a:ext cx="9827138" cy="4591570"/>
        </p:xfrm>
        <a:graphic>
          <a:graphicData uri="http://schemas.openxmlformats.org/drawingml/2006/table">
            <a:tbl>
              <a:tblPr rtl="1" firstRow="1" firstCol="1" bandRow="1"/>
              <a:tblGrid>
                <a:gridCol w="3419737">
                  <a:extLst>
                    <a:ext uri="{9D8B030D-6E8A-4147-A177-3AD203B41FA5}">
                      <a16:colId xmlns:a16="http://schemas.microsoft.com/office/drawing/2014/main" val="1576273832"/>
                    </a:ext>
                  </a:extLst>
                </a:gridCol>
                <a:gridCol w="1284880">
                  <a:extLst>
                    <a:ext uri="{9D8B030D-6E8A-4147-A177-3AD203B41FA5}">
                      <a16:colId xmlns:a16="http://schemas.microsoft.com/office/drawing/2014/main" val="4081809525"/>
                    </a:ext>
                  </a:extLst>
                </a:gridCol>
                <a:gridCol w="1425126">
                  <a:extLst>
                    <a:ext uri="{9D8B030D-6E8A-4147-A177-3AD203B41FA5}">
                      <a16:colId xmlns:a16="http://schemas.microsoft.com/office/drawing/2014/main" val="2174791413"/>
                    </a:ext>
                  </a:extLst>
                </a:gridCol>
                <a:gridCol w="1425126">
                  <a:extLst>
                    <a:ext uri="{9D8B030D-6E8A-4147-A177-3AD203B41FA5}">
                      <a16:colId xmlns:a16="http://schemas.microsoft.com/office/drawing/2014/main" val="2899502995"/>
                    </a:ext>
                  </a:extLst>
                </a:gridCol>
                <a:gridCol w="906640">
                  <a:extLst>
                    <a:ext uri="{9D8B030D-6E8A-4147-A177-3AD203B41FA5}">
                      <a16:colId xmlns:a16="http://schemas.microsoft.com/office/drawing/2014/main" val="3376545033"/>
                    </a:ext>
                  </a:extLst>
                </a:gridCol>
                <a:gridCol w="1365629">
                  <a:extLst>
                    <a:ext uri="{9D8B030D-6E8A-4147-A177-3AD203B41FA5}">
                      <a16:colId xmlns:a16="http://schemas.microsoft.com/office/drawing/2014/main" val="2839978185"/>
                    </a:ext>
                  </a:extLst>
                </a:gridCol>
              </a:tblGrid>
              <a:tr h="285686">
                <a:tc rowSpan="3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صنعت (مبالغ به میلیون ريال)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30/10/1399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104347"/>
                  </a:ext>
                </a:extLst>
              </a:tr>
              <a:tr h="3067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بهای تمام‌شده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ارزش روز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نسبت ارزش بازار به بهای تمام شده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46007"/>
                  </a:ext>
                </a:extLst>
              </a:tr>
              <a:tr h="4510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مبلغ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درصد به‌کل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مبلغ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درصد به‌کل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346351"/>
                  </a:ext>
                </a:extLst>
              </a:tr>
              <a:tr h="41299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سنگ‌آهن و فولاد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68,131,992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65%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1,115,333,749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77%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1637%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4561"/>
                  </a:ext>
                </a:extLst>
              </a:tr>
              <a:tr h="3859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شرکت</a:t>
                      </a:r>
                      <a:r>
                        <a:rPr lang="ar-SA" sz="1400" b="1" u="sng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‏</a:t>
                      </a: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های سرمایه‌گذاری و واسطه‌گری مالی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16,799,911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113,324,723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8%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675%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771955"/>
                  </a:ext>
                </a:extLst>
              </a:tr>
              <a:tr h="37690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نیروگاه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4,825,558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128,118,384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2655%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852709"/>
                  </a:ext>
                </a:extLst>
              </a:tr>
              <a:tr h="3498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سیمان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3,963,753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45,578,026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1150%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614602"/>
                  </a:ext>
                </a:extLst>
              </a:tr>
              <a:tr h="39494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لاستیک و پلاستیک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2,112,317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26,026,834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1232%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325407"/>
                  </a:ext>
                </a:extLst>
              </a:tr>
              <a:tr h="43103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ساختمان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4,002,048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4,002,048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0.3%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934245"/>
                  </a:ext>
                </a:extLst>
              </a:tr>
              <a:tr h="39494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تجهیزات نفت و گاز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3,052,617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3,052,617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0.2%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084704"/>
                  </a:ext>
                </a:extLst>
              </a:tr>
              <a:tr h="34984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سایر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1,547,421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12,273,341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793%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371280"/>
                  </a:ext>
                </a:extLst>
              </a:tr>
              <a:tr h="40397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104,435,617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1,447,709,722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1386%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658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0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34" y="149593"/>
            <a:ext cx="11168123" cy="645174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بهای تمام شده سرمایه‌گذاری در صنایع</a:t>
            </a:r>
            <a:r>
              <a:rPr lang="fa-IR" dirty="0">
                <a:solidFill>
                  <a:srgbClr val="822B00"/>
                </a:solidFill>
                <a:latin typeface="Calibri Light"/>
                <a:cs typeface="B Titr"/>
              </a:rPr>
              <a:t> </a:t>
            </a:r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مورخ </a:t>
            </a:r>
            <a:r>
              <a:rPr lang="fa-IR" sz="2400" dirty="0" smtClean="0">
                <a:solidFill>
                  <a:srgbClr val="822B00"/>
                </a:solidFill>
                <a:latin typeface="Calibri Light"/>
                <a:cs typeface="B Titr"/>
              </a:rPr>
              <a:t>1399/10/30- درصد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589393"/>
              </p:ext>
            </p:extLst>
          </p:nvPr>
        </p:nvGraphicFramePr>
        <p:xfrm>
          <a:off x="1334366" y="1044290"/>
          <a:ext cx="10075058" cy="4633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67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639" y="149593"/>
            <a:ext cx="11168123" cy="645174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ارزش بازار سرمایه‌گذاری در صنایع</a:t>
            </a:r>
            <a:r>
              <a:rPr lang="fa-IR" dirty="0">
                <a:solidFill>
                  <a:srgbClr val="822B00"/>
                </a:solidFill>
                <a:latin typeface="Calibri Light"/>
                <a:cs typeface="B Titr"/>
              </a:rPr>
              <a:t> </a:t>
            </a:r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مورخ </a:t>
            </a:r>
            <a:r>
              <a:rPr lang="fa-IR" sz="2400" dirty="0" smtClean="0">
                <a:solidFill>
                  <a:srgbClr val="822B00"/>
                </a:solidFill>
                <a:latin typeface="Calibri Light"/>
                <a:cs typeface="B Titr"/>
              </a:rPr>
              <a:t>1399/10/30 - درصد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628650" y="882502"/>
          <a:ext cx="11071225" cy="4711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157127143"/>
              </p:ext>
            </p:extLst>
          </p:nvPr>
        </p:nvGraphicFramePr>
        <p:xfrm>
          <a:off x="1010458" y="882502"/>
          <a:ext cx="10795000" cy="4975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47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055" y="101049"/>
            <a:ext cx="11168123" cy="645174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ترکیب سرمایه‌گذاری‌ها درشرکت‌های بورسی– </a:t>
            </a:r>
            <a:r>
              <a:rPr lang="fa-IR" sz="2000" dirty="0" smtClean="0">
                <a:solidFill>
                  <a:srgbClr val="822B00"/>
                </a:solidFill>
                <a:latin typeface="Calibri Light"/>
                <a:cs typeface="B Titr"/>
              </a:rPr>
              <a:t>پرتفوی 1399/10/30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001354"/>
              </p:ext>
            </p:extLst>
          </p:nvPr>
        </p:nvGraphicFramePr>
        <p:xfrm>
          <a:off x="1339703" y="861244"/>
          <a:ext cx="10494334" cy="5369435"/>
        </p:xfrm>
        <a:graphic>
          <a:graphicData uri="http://schemas.openxmlformats.org/drawingml/2006/table">
            <a:tbl>
              <a:tblPr rtl="1"/>
              <a:tblGrid>
                <a:gridCol w="410775">
                  <a:extLst>
                    <a:ext uri="{9D8B030D-6E8A-4147-A177-3AD203B41FA5}">
                      <a16:colId xmlns:a16="http://schemas.microsoft.com/office/drawing/2014/main" val="10803500"/>
                    </a:ext>
                  </a:extLst>
                </a:gridCol>
                <a:gridCol w="2249484">
                  <a:extLst>
                    <a:ext uri="{9D8B030D-6E8A-4147-A177-3AD203B41FA5}">
                      <a16:colId xmlns:a16="http://schemas.microsoft.com/office/drawing/2014/main" val="2138137051"/>
                    </a:ext>
                  </a:extLst>
                </a:gridCol>
                <a:gridCol w="1481725">
                  <a:extLst>
                    <a:ext uri="{9D8B030D-6E8A-4147-A177-3AD203B41FA5}">
                      <a16:colId xmlns:a16="http://schemas.microsoft.com/office/drawing/2014/main" val="1444399784"/>
                    </a:ext>
                  </a:extLst>
                </a:gridCol>
                <a:gridCol w="1217656">
                  <a:extLst>
                    <a:ext uri="{9D8B030D-6E8A-4147-A177-3AD203B41FA5}">
                      <a16:colId xmlns:a16="http://schemas.microsoft.com/office/drawing/2014/main" val="134770116"/>
                    </a:ext>
                  </a:extLst>
                </a:gridCol>
                <a:gridCol w="1569749">
                  <a:extLst>
                    <a:ext uri="{9D8B030D-6E8A-4147-A177-3AD203B41FA5}">
                      <a16:colId xmlns:a16="http://schemas.microsoft.com/office/drawing/2014/main" val="4276754651"/>
                    </a:ext>
                  </a:extLst>
                </a:gridCol>
                <a:gridCol w="1804478">
                  <a:extLst>
                    <a:ext uri="{9D8B030D-6E8A-4147-A177-3AD203B41FA5}">
                      <a16:colId xmlns:a16="http://schemas.microsoft.com/office/drawing/2014/main" val="3022891595"/>
                    </a:ext>
                  </a:extLst>
                </a:gridCol>
                <a:gridCol w="1760467">
                  <a:extLst>
                    <a:ext uri="{9D8B030D-6E8A-4147-A177-3AD203B41FA5}">
                      <a16:colId xmlns:a16="http://schemas.microsoft.com/office/drawing/2014/main" val="3186108420"/>
                    </a:ext>
                  </a:extLst>
                </a:gridCol>
              </a:tblGrid>
              <a:tr h="335653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ردیف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  (مبالغ به 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1399/10/30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572936"/>
                  </a:ext>
                </a:extLst>
              </a:tr>
              <a:tr h="335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درصد مالکیت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بهاي تمام شده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بازار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افزوده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823089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معدنی و صنعتی گل گهر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74,400,000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31,471,368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441,673,219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410,201,851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824623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معدني و صنعتي چادرملو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55,500,000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23,735,883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393,801,895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370,066,012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029859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سنگ آهن گهر زمين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7,395,222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274,329,116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266,933,894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077310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مدیریت انرژی امید تابان هور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4,825,558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128,118,384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123,292,826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910828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سرمايه گذاري سپه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6,691,000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4,965,342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60,397,207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55,431,865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928132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سیمان هرمزگان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1,084,000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3,097,341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22,967,918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19,870,577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758656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تامین سرمایه امید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9,500,000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2,552,699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17,743,643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15,190,941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392991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مديريت توسعه گوهران اميد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2,400,000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2,323,242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15,237,765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12,914,523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347370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کویر تایر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2,180,000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2,112,317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26,026,834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23,914,517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04509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تامین سرمایه امین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847,875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8,843,336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7,995,461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490724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کردستان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2,200,000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768,654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6,210,499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5,441,845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84772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ايلام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1,200,000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570,535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3,299,544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2,729,009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31872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بجنورد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392,000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153,848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5,290,074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5,136,226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71063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شرکت فرا بورس ايران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2,800,000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124,731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5,116,750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4,992,019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88744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سیمان ساوه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650,000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105,179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5,122,695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5,017,516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457647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مرجان کار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39,525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3,782,133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3,742,608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043513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سيمان خاش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125,000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36,850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2,687,296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2,650,446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514548"/>
                  </a:ext>
                </a:extLst>
              </a:tr>
              <a:tr h="243059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سایر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80,120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7,664,096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7,583,976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527826"/>
                  </a:ext>
                </a:extLst>
              </a:tr>
              <a:tr h="323067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85,206,289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1,428,312,404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1,343,106,112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535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7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32" y="91441"/>
            <a:ext cx="11168123" cy="645174"/>
          </a:xfrm>
        </p:spPr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ترکیب سرمایه‌گذاری‌های شرکت‌های بورسی در </a:t>
            </a:r>
            <a:r>
              <a:rPr lang="fa-IR" sz="2400" dirty="0" smtClean="0">
                <a:solidFill>
                  <a:srgbClr val="822B00"/>
                </a:solidFill>
                <a:latin typeface="Calibri Light"/>
                <a:cs typeface="B Titr"/>
              </a:rPr>
              <a:t>1399/10/30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604865"/>
              </p:ext>
            </p:extLst>
          </p:nvPr>
        </p:nvGraphicFramePr>
        <p:xfrm>
          <a:off x="6583680" y="1028699"/>
          <a:ext cx="5608320" cy="566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939808" y="894195"/>
            <a:ext cx="4930805" cy="4178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cs typeface="B Titr" panose="00000700000000000000" pitchFamily="2" charset="-78"/>
              </a:rPr>
              <a:t>از نظر بهای تمام شده 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70721" y="885421"/>
            <a:ext cx="4930805" cy="4178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cs typeface="B Titr" panose="00000700000000000000" pitchFamily="2" charset="-78"/>
              </a:rPr>
              <a:t>از نظر ارزش بازار</a:t>
            </a:r>
            <a:endParaRPr lang="en-US" b="1" dirty="0">
              <a:cs typeface="B Titr" panose="00000700000000000000" pitchFamily="2" charset="-78"/>
            </a:endParaRPr>
          </a:p>
        </p:txBody>
      </p:sp>
      <p:graphicFrame>
        <p:nvGraphicFramePr>
          <p:cNvPr id="10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5768363"/>
              </p:ext>
            </p:extLst>
          </p:nvPr>
        </p:nvGraphicFramePr>
        <p:xfrm>
          <a:off x="563532" y="1887408"/>
          <a:ext cx="5885130" cy="394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443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861" y="0"/>
            <a:ext cx="10161139" cy="645174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ترکیب سرمایه‌گذاری‌ها در شرکت‌های غیر بورسی– </a:t>
            </a:r>
            <a:r>
              <a:rPr lang="fa-IR" sz="2000" dirty="0" smtClean="0">
                <a:solidFill>
                  <a:srgbClr val="822B00"/>
                </a:solidFill>
                <a:latin typeface="Calibri Light"/>
                <a:cs typeface="B Titr"/>
              </a:rPr>
              <a:t>پرتفوی 1399/10/30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439566"/>
              </p:ext>
            </p:extLst>
          </p:nvPr>
        </p:nvGraphicFramePr>
        <p:xfrm>
          <a:off x="2030861" y="566273"/>
          <a:ext cx="10023231" cy="6286500"/>
        </p:xfrm>
        <a:graphic>
          <a:graphicData uri="http://schemas.openxmlformats.org/drawingml/2006/table">
            <a:tbl>
              <a:tblPr rtl="1" firstRow="1" firstCol="1" bandRow="1"/>
              <a:tblGrid>
                <a:gridCol w="422073">
                  <a:extLst>
                    <a:ext uri="{9D8B030D-6E8A-4147-A177-3AD203B41FA5}">
                      <a16:colId xmlns:a16="http://schemas.microsoft.com/office/drawing/2014/main" val="1920319716"/>
                    </a:ext>
                  </a:extLst>
                </a:gridCol>
                <a:gridCol w="3324126">
                  <a:extLst>
                    <a:ext uri="{9D8B030D-6E8A-4147-A177-3AD203B41FA5}">
                      <a16:colId xmlns:a16="http://schemas.microsoft.com/office/drawing/2014/main" val="2443403301"/>
                    </a:ext>
                  </a:extLst>
                </a:gridCol>
                <a:gridCol w="1563448">
                  <a:extLst>
                    <a:ext uri="{9D8B030D-6E8A-4147-A177-3AD203B41FA5}">
                      <a16:colId xmlns:a16="http://schemas.microsoft.com/office/drawing/2014/main" val="2816302414"/>
                    </a:ext>
                  </a:extLst>
                </a:gridCol>
                <a:gridCol w="1563448">
                  <a:extLst>
                    <a:ext uri="{9D8B030D-6E8A-4147-A177-3AD203B41FA5}">
                      <a16:colId xmlns:a16="http://schemas.microsoft.com/office/drawing/2014/main" val="3619747124"/>
                    </a:ext>
                  </a:extLst>
                </a:gridCol>
                <a:gridCol w="1575068">
                  <a:extLst>
                    <a:ext uri="{9D8B030D-6E8A-4147-A177-3AD203B41FA5}">
                      <a16:colId xmlns:a16="http://schemas.microsoft.com/office/drawing/2014/main" val="3465970584"/>
                    </a:ext>
                  </a:extLst>
                </a:gridCol>
                <a:gridCol w="1575068">
                  <a:extLst>
                    <a:ext uri="{9D8B030D-6E8A-4147-A177-3AD203B41FA5}">
                      <a16:colId xmlns:a16="http://schemas.microsoft.com/office/drawing/2014/main" val="3967040186"/>
                    </a:ext>
                  </a:extLst>
                </a:gridCol>
              </a:tblGrid>
              <a:tr h="267321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ردیف</a:t>
                      </a:r>
                      <a:r>
                        <a:rPr lang="ar-SA" sz="1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نام شركت (مبالغ به میلیون ریال)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سرمایه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درصد مالکیت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بهای تمام شده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614737"/>
                  </a:ext>
                </a:extLst>
              </a:tr>
              <a:tr h="2450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1399/10/30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755069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 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صندوق اختصاصی بازارگردانی گوهر فام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۷,۱۲۸,۶۵۱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۶۳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۴,۸۲۲,۹۱۱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۱۵۰,۹۹۶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03318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 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شرکت توسعه آهن و فولاد گل گهر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۴۵,۰۰۰,۰۰۰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۴,۲۰۴,۰۰۰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۲,۲۰۴,۰۰۰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837865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سرمایه‌گذاری ساختماني سپه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۴,۰۰۰,۰۰۰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۴,۰۰۲,۰۴۸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۴,۰۰۲,۰۴۸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485542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پترواميدآسيا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۲,۰۰۰,۰۰۰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۱,۹۹۹,۹۸۴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۱,۹۹۹,۹۸۴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666653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توليدي مخازن گاز طبيعي آسيا ناما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۱,۰۰۴,۹۲۹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۱,۰۵۲,۶۳۳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۱,۰۵۲,۶۳۳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221836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6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کاوند نهان زمين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۱۰,۰۰۰,۰۰۰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۱,۰۰۰,۸۰۰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۲۰۰,۸۰۰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57824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 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صندوق سرمایه‌گذاری مشترک توسعه بازار سرمايه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۱۲,۴۰۰,۰۰۰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۵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۷۵۰,۰۹۹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۷۵۰,۰۹۹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684020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8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توسعه تجارت بین‌المللی زرين پرشياي اميد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۳۰۰,۰۰۰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۲۹۹,۹۶۶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۲۹۹,۹۶۶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657801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احداث صنايع و معادن سرزمين پارس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۱,۶۴۳,۰۰۰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۲۵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۲۶۲,۵۰۰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۱۷۵,۰۰۰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197933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10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ليزينگ اميد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۳۰۰,۰۰۰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۷۰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۲۰۸,۶۲۴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۲۰۸,۶۲۴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211674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11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مدیریت بین‌الملل همراه جاده ریل دریا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۱,۱۰۰,۰۰۰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۱۷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۱۸۳,۳۳۴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۱۶,۶۶۷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168869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صندوق سرمایه‌گذاری امید ایرانیان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۲۰,۰۰۰,۰۰۰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۰.۲۳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۱۴۴,۰۲۶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۴۲,۲۶۵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33270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گروه صنایع دارویی و شیمیایی و غذایی شهید مدرس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۴۵۹,۰۰۰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۳۰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۱۶,۱۰۴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۱۶,۱۰۴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388414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14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اميد تابان آسيا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۱۰۰,۰۰۰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۹۹,۹۹۶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۹۹,۹۹۶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76314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15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فولاد عمران مکران منطقع آزاد چابهار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۳,۰۰۰,۰۰۰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۲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۶۲,۲۱۹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۳۱,۷۲۰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21695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16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کارگزاري بانک سپه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۳۴۰,۰۰۰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۳۰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۶۰,۳۶۲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۶۰,۳۶۲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141428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17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کمپرسور سازی پادنا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۳۴۲,۵۷۶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۷۵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۶۰,۰۰۰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۶۰,۰۰۰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073908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18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یزد سفالین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۱۵۵,۰۰۰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۹۶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۴۹,۳۱۱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۱۰,۹۳۷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125458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19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تولیدی ساگار و قطعات نسوز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78011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72.56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۴۲,۷۴۵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۴۲,۷۴۵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988169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20 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سایر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ـ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ـ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۷۵,۶۵۶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۷۴۴,۰۴۷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190427"/>
                  </a:ext>
                </a:extLst>
              </a:tr>
              <a:tr h="26732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ـ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ـ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ـ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19,397,318 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12,168,993 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480" marR="574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7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8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Rectangle 7"/>
          <p:cNvSpPr/>
          <p:nvPr/>
        </p:nvSpPr>
        <p:spPr>
          <a:xfrm>
            <a:off x="1574339" y="196486"/>
            <a:ext cx="1003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a-IR" sz="3600" dirty="0">
                <a:solidFill>
                  <a:srgbClr val="822B00"/>
                </a:solidFill>
                <a:latin typeface="Calibri Light"/>
                <a:cs typeface="B Titr"/>
              </a:rPr>
              <a:t>ترکیب سرمایه‌گذاری‌های </a:t>
            </a:r>
            <a:r>
              <a:rPr lang="fa-IR" sz="3600" dirty="0" smtClean="0">
                <a:solidFill>
                  <a:srgbClr val="822B00"/>
                </a:solidFill>
                <a:latin typeface="Calibri Light"/>
                <a:cs typeface="B Titr"/>
              </a:rPr>
              <a:t>شرکت‌های</a:t>
            </a:r>
            <a:r>
              <a:rPr lang="fa-IR" sz="3600" dirty="0">
                <a:solidFill>
                  <a:srgbClr val="822B00"/>
                </a:solidFill>
                <a:latin typeface="Calibri Light"/>
                <a:cs typeface="B Titr"/>
              </a:rPr>
              <a:t> </a:t>
            </a:r>
            <a:r>
              <a:rPr lang="fa-IR" sz="3600" dirty="0" smtClean="0">
                <a:solidFill>
                  <a:srgbClr val="822B00"/>
                </a:solidFill>
                <a:latin typeface="Calibri Light"/>
                <a:cs typeface="B Titr"/>
              </a:rPr>
              <a:t>غیر </a:t>
            </a:r>
            <a:r>
              <a:rPr lang="fa-IR" sz="3600" dirty="0">
                <a:solidFill>
                  <a:srgbClr val="822B00"/>
                </a:solidFill>
                <a:latin typeface="Calibri Light"/>
                <a:cs typeface="B Titr"/>
              </a:rPr>
              <a:t>بورسی در </a:t>
            </a:r>
            <a:r>
              <a:rPr lang="fa-IR" sz="2400" dirty="0">
                <a:solidFill>
                  <a:srgbClr val="822B00"/>
                </a:solidFill>
                <a:latin typeface="Calibri Light"/>
                <a:cs typeface="B Titr"/>
              </a:rPr>
              <a:t>1399/10/30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479385"/>
              </p:ext>
            </p:extLst>
          </p:nvPr>
        </p:nvGraphicFramePr>
        <p:xfrm>
          <a:off x="777972" y="1025552"/>
          <a:ext cx="11071225" cy="410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456660" y="5310876"/>
            <a:ext cx="10019028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ارزش روز برآوردی پرتفوی غیر بورسی</a:t>
            </a:r>
            <a:r>
              <a:rPr lang="fa-IR" sz="1400" dirty="0"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گروه مدیریت سرمایه‌گذاری امید حدود </a:t>
            </a:r>
            <a:r>
              <a:rPr lang="fa-IR" dirty="0" smtClean="0"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200 هزار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میلیارد ریال</a:t>
            </a:r>
            <a:r>
              <a:rPr lang="fa-IR" sz="1400" dirty="0"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r>
              <a:rPr lang="fa-IR" dirty="0">
                <a:latin typeface="Times New Roman" panose="02020603050405020304" pitchFamily="18" charset="0"/>
                <a:ea typeface="Calibri" panose="020F0502020204030204" pitchFamily="34" charset="0"/>
                <a:cs typeface="B Titr" panose="00000700000000000000" pitchFamily="2" charset="-78"/>
              </a:rPr>
              <a:t> برآورد شده است.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28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691" y="0"/>
            <a:ext cx="11892953" cy="677333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ترکیب بهای تمام شده سرمایه‌گذاری‌های بورسی و غیر بورسی – </a:t>
            </a:r>
            <a:r>
              <a:rPr lang="fa-IR" sz="2000" dirty="0" smtClean="0">
                <a:solidFill>
                  <a:srgbClr val="822B00"/>
                </a:solidFill>
                <a:latin typeface="Calibri Light"/>
                <a:cs typeface="B Titr"/>
              </a:rPr>
              <a:t>مبالغ به میلیون ریال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43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853498"/>
              </p:ext>
            </p:extLst>
          </p:nvPr>
        </p:nvGraphicFramePr>
        <p:xfrm>
          <a:off x="1785055" y="791636"/>
          <a:ext cx="10026383" cy="2403120"/>
        </p:xfrm>
        <a:graphic>
          <a:graphicData uri="http://schemas.openxmlformats.org/drawingml/2006/table">
            <a:tbl>
              <a:tblPr rtl="1"/>
              <a:tblGrid>
                <a:gridCol w="4381416">
                  <a:extLst>
                    <a:ext uri="{9D8B030D-6E8A-4147-A177-3AD203B41FA5}">
                      <a16:colId xmlns:a16="http://schemas.microsoft.com/office/drawing/2014/main" val="1011017284"/>
                    </a:ext>
                  </a:extLst>
                </a:gridCol>
                <a:gridCol w="1597219">
                  <a:extLst>
                    <a:ext uri="{9D8B030D-6E8A-4147-A177-3AD203B41FA5}">
                      <a16:colId xmlns:a16="http://schemas.microsoft.com/office/drawing/2014/main" val="3750794024"/>
                    </a:ext>
                  </a:extLst>
                </a:gridCol>
                <a:gridCol w="1247144">
                  <a:extLst>
                    <a:ext uri="{9D8B030D-6E8A-4147-A177-3AD203B41FA5}">
                      <a16:colId xmlns:a16="http://schemas.microsoft.com/office/drawing/2014/main" val="4009922518"/>
                    </a:ext>
                  </a:extLst>
                </a:gridCol>
                <a:gridCol w="1553460">
                  <a:extLst>
                    <a:ext uri="{9D8B030D-6E8A-4147-A177-3AD203B41FA5}">
                      <a16:colId xmlns:a16="http://schemas.microsoft.com/office/drawing/2014/main" val="4020922867"/>
                    </a:ext>
                  </a:extLst>
                </a:gridCol>
                <a:gridCol w="1247144">
                  <a:extLst>
                    <a:ext uri="{9D8B030D-6E8A-4147-A177-3AD203B41FA5}">
                      <a16:colId xmlns:a16="http://schemas.microsoft.com/office/drawing/2014/main" val="2742585366"/>
                    </a:ext>
                  </a:extLst>
                </a:gridCol>
              </a:tblGrid>
              <a:tr h="60943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 (مبالغ به میلیون ريال)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از کل</a:t>
                      </a:r>
                      <a:endParaRPr lang="fa-IR" sz="20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از کل</a:t>
                      </a:r>
                      <a:endParaRPr lang="fa-IR" sz="20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463209"/>
                  </a:ext>
                </a:extLst>
              </a:tr>
              <a:tr h="54757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سرمایه‌گذاری‌های بورسی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85,206,289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58,091,720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001943"/>
                  </a:ext>
                </a:extLst>
              </a:tr>
              <a:tr h="47385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سرمایه‌گذاری‌های غیر بورسی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19,229,328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12,168,993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919134"/>
                  </a:ext>
                </a:extLst>
              </a:tr>
              <a:tr h="77226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104,435,617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70,260,713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176631"/>
                  </a:ext>
                </a:extLst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342933"/>
              </p:ext>
            </p:extLst>
          </p:nvPr>
        </p:nvGraphicFramePr>
        <p:xfrm>
          <a:off x="3956538" y="3472116"/>
          <a:ext cx="4651539" cy="257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50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4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70" y="5860039"/>
            <a:ext cx="3697886" cy="9344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822B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22B00"/>
                </a:solidFill>
                <a:effectLst/>
                <a:uLnTx/>
                <a:uFillTx/>
                <a:latin typeface="Calibri Light"/>
                <a:ea typeface="+mj-ea"/>
                <a:cs typeface="B Titr"/>
              </a:rPr>
              <a:t>فصل اول </a:t>
            </a:r>
            <a:endParaRPr kumimoji="0" lang="fa-IR" sz="4400" b="0" i="0" u="none" strike="noStrike" kern="1200" cap="none" spc="0" normalizeH="0" baseline="0" noProof="0" dirty="0">
              <a:ln>
                <a:noFill/>
              </a:ln>
              <a:solidFill>
                <a:srgbClr val="822B00"/>
              </a:solidFill>
              <a:effectLst/>
              <a:uLnTx/>
              <a:uFillTx/>
              <a:latin typeface="Calibri Light"/>
              <a:ea typeface="+mj-ea"/>
              <a:cs typeface="B Titr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2828259" y="1743739"/>
            <a:ext cx="7506587" cy="2573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معرفی شرکت گروه مدیریت سرمایه‌گذاری امید (سهامی عام)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9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927" y="-41124"/>
            <a:ext cx="10918651" cy="284000"/>
          </a:xfrm>
        </p:spPr>
        <p:txBody>
          <a:bodyPr>
            <a:noAutofit/>
          </a:bodyPr>
          <a:lstStyle/>
          <a:p>
            <a:pPr algn="ctr"/>
            <a:r>
              <a:rPr lang="fa-IR" sz="2700" dirty="0" smtClean="0">
                <a:solidFill>
                  <a:srgbClr val="822B00"/>
                </a:solidFill>
                <a:latin typeface="Calibri Light"/>
                <a:cs typeface="B Titr"/>
              </a:rPr>
              <a:t>مشارکت در افزایش سرمایه‌ شرکت‌های سرمایه‌پذیر در سال 1399- میلیون ریال</a:t>
            </a:r>
            <a:endParaRPr lang="en-US" sz="2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311733"/>
              </p:ext>
            </p:extLst>
          </p:nvPr>
        </p:nvGraphicFramePr>
        <p:xfrm>
          <a:off x="169333" y="408492"/>
          <a:ext cx="12022667" cy="6492102"/>
        </p:xfrm>
        <a:graphic>
          <a:graphicData uri="http://schemas.openxmlformats.org/drawingml/2006/table">
            <a:tbl>
              <a:tblPr rtl="1" firstRow="1" firstCol="1" bandRow="1"/>
              <a:tblGrid>
                <a:gridCol w="683977">
                  <a:extLst>
                    <a:ext uri="{9D8B030D-6E8A-4147-A177-3AD203B41FA5}">
                      <a16:colId xmlns:a16="http://schemas.microsoft.com/office/drawing/2014/main" val="3488626479"/>
                    </a:ext>
                  </a:extLst>
                </a:gridCol>
                <a:gridCol w="2704202">
                  <a:extLst>
                    <a:ext uri="{9D8B030D-6E8A-4147-A177-3AD203B41FA5}">
                      <a16:colId xmlns:a16="http://schemas.microsoft.com/office/drawing/2014/main" val="2728936958"/>
                    </a:ext>
                  </a:extLst>
                </a:gridCol>
                <a:gridCol w="1172532">
                  <a:extLst>
                    <a:ext uri="{9D8B030D-6E8A-4147-A177-3AD203B41FA5}">
                      <a16:colId xmlns:a16="http://schemas.microsoft.com/office/drawing/2014/main" val="424508255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88344634"/>
                    </a:ext>
                  </a:extLst>
                </a:gridCol>
                <a:gridCol w="1064369">
                  <a:extLst>
                    <a:ext uri="{9D8B030D-6E8A-4147-A177-3AD203B41FA5}">
                      <a16:colId xmlns:a16="http://schemas.microsoft.com/office/drawing/2014/main" val="3464229332"/>
                    </a:ext>
                  </a:extLst>
                </a:gridCol>
                <a:gridCol w="712327">
                  <a:extLst>
                    <a:ext uri="{9D8B030D-6E8A-4147-A177-3AD203B41FA5}">
                      <a16:colId xmlns:a16="http://schemas.microsoft.com/office/drawing/2014/main" val="1577594174"/>
                    </a:ext>
                  </a:extLst>
                </a:gridCol>
                <a:gridCol w="1953826">
                  <a:extLst>
                    <a:ext uri="{9D8B030D-6E8A-4147-A177-3AD203B41FA5}">
                      <a16:colId xmlns:a16="http://schemas.microsoft.com/office/drawing/2014/main" val="59767883"/>
                    </a:ext>
                  </a:extLst>
                </a:gridCol>
                <a:gridCol w="1256117">
                  <a:extLst>
                    <a:ext uri="{9D8B030D-6E8A-4147-A177-3AD203B41FA5}">
                      <a16:colId xmlns:a16="http://schemas.microsoft.com/office/drawing/2014/main" val="4022073073"/>
                    </a:ext>
                  </a:extLst>
                </a:gridCol>
                <a:gridCol w="1256117">
                  <a:extLst>
                    <a:ext uri="{9D8B030D-6E8A-4147-A177-3AD203B41FA5}">
                      <a16:colId xmlns:a16="http://schemas.microsoft.com/office/drawing/2014/main" val="1117824184"/>
                    </a:ext>
                  </a:extLst>
                </a:gridCol>
              </a:tblGrid>
              <a:tr h="283465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ردیف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نام شرکت- مبالغ به میلیو ن ریال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مبلغ سرمایه فعلی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مبلغ افزایش سرمایه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مبلغ سرمایه پس از افزایش سرمایه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درصد افزایش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سهم گروه مدیریت سرمایه گذاری امید در افزایش سرمایه شرکت‌های سرمایه پذیر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394868"/>
                  </a:ext>
                </a:extLst>
              </a:tr>
              <a:tr h="554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مطالبات حال شده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پرداخت بابت افزایش سرمایه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جمع مبلغ مشارکت در افزایش سرمایه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131297"/>
                  </a:ext>
                </a:extLst>
              </a:tr>
              <a:tr h="28346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معدنی و صنعتی گل گهر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48,000,000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26,400,000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74,400,000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55%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10,004,119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963985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10,968,104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611636"/>
                  </a:ext>
                </a:extLst>
              </a:tr>
              <a:tr h="28346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معدنی و صنعتی چادرملو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44,000,000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11,500,000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55,500,000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26%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4,515,817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4,515,817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92423"/>
                  </a:ext>
                </a:extLst>
              </a:tr>
              <a:tr h="28346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سنگ آهن گهر زمین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12,300,000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12,700,000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25,000,000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103%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3,306,992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54,496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3,361,488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661373"/>
                  </a:ext>
                </a:extLst>
              </a:tr>
              <a:tr h="28346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توسعه آهن و فولاد گل گهر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25,000,000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20,000,000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45,000,000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80%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2,000,000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12088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کویر تایر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1,480,000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2,180,000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211%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997,341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527,002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1,524,342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158916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تأمین سرمایه امید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2,500,000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9,500,000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36%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511,645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22,074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533,719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29341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کاوند نهان زمین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400%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57671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تأمین سرمایه امین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3,500,000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3,500,000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100%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285,000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285,000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854248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سیمان ایلام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412,500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787,500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1,200,000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191%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264,646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108,605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373,251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37712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مدیریت بین‌الملل حمل و نقل ریل دریا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1,100,000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1000%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158,666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166,666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495033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احداث صنایع معدنی پامیدکو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943,000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1,643,000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135%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87,500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87,500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38037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یزد سفالین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65,810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89,190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155,000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136%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38,373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38,373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14676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فولاد مکران منطقه چابهار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1,500,000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1,500,000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100%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30,423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76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30,500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7185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آهن و فولاد ارفع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9,000,000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12,000,000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33%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1,666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1,666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805880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بورس کالای ایران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1,860,000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640,000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2,500,000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34%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374488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بورس اوراق بهادار تهران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4,000,000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100%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687489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فرا بورس ایران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1,400,000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1,400,000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2,800,000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100%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050727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سرمایه ‌گذاری ملی ایران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7,000,000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10,500,000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17,500,000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150%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801965"/>
                  </a:ext>
                </a:extLst>
              </a:tr>
              <a:tr h="27700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کارگزاری بانک سپه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200,000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140,000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340,000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70%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0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161671"/>
                  </a:ext>
                </a:extLst>
              </a:tr>
              <a:tr h="32316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ـ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جمع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166,738,310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108,079,690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274,818,000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ـ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22,851,523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1,834,903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24,686,426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028" marR="4402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291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8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682" y="374733"/>
            <a:ext cx="10918651" cy="643465"/>
          </a:xfrm>
        </p:spPr>
        <p:txBody>
          <a:bodyPr>
            <a:noAutofit/>
          </a:bodyPr>
          <a:lstStyle/>
          <a:p>
            <a:pPr algn="ctr"/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بتای شرکت گروه مدیریت سرمایه‌گذاری امید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Content Placeholder 6" descr="Description: Description: 20%"/>
          <p:cNvSpPr>
            <a:spLocks noGrp="1" noChangeArrowheads="1"/>
          </p:cNvSpPr>
          <p:nvPr>
            <p:ph idx="1"/>
          </p:nvPr>
        </p:nvSpPr>
        <p:spPr bwMode="auto">
          <a:xfrm>
            <a:off x="3851176" y="2025650"/>
            <a:ext cx="7714897" cy="2286705"/>
          </a:xfrm>
          <a:prstGeom prst="roundRect">
            <a:avLst>
              <a:gd name="adj" fmla="val 16667"/>
            </a:avLst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indent="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-1270" algn="l"/>
                <a:tab pos="5309235" algn="l"/>
              </a:tabLst>
            </a:pPr>
            <a:r>
              <a:rPr lang="fa-IR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بتای پرتفوی گروه مدیریت سرمایه‏گذاری امید در سال مالی منتهی به 30ام دی‌ماه 99 نسبت به سال مالی 98  از </a:t>
            </a:r>
            <a:r>
              <a:rPr lang="fa-IR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0/99 </a:t>
            </a:r>
            <a:r>
              <a:rPr lang="fa-IR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واحد به </a:t>
            </a:r>
            <a:r>
              <a:rPr lang="fa-IR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0/79 </a:t>
            </a:r>
            <a:r>
              <a:rPr lang="fa-IR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واحد کاهش پیداکرده است. این کاهش در مقدار بتا بیانگر کاهش ریسک سیستماتیک سهام موجود پرتفوی شرکت می‌باشد</a:t>
            </a:r>
            <a:r>
              <a:rPr lang="fa-IR" sz="28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2" y="0"/>
            <a:ext cx="2737842" cy="1592580"/>
          </a:xfrm>
          <a:prstGeom prst="rect">
            <a:avLst/>
          </a:prstGeom>
        </p:spPr>
      </p:pic>
      <p:sp>
        <p:nvSpPr>
          <p:cNvPr id="11" name="Flowchart: Alternate Process 10"/>
          <p:cNvSpPr/>
          <p:nvPr/>
        </p:nvSpPr>
        <p:spPr>
          <a:xfrm>
            <a:off x="166511" y="1313215"/>
            <a:ext cx="863600" cy="298074"/>
          </a:xfrm>
          <a:prstGeom prst="flowChartAlternate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Omid Investment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754160"/>
              </p:ext>
            </p:extLst>
          </p:nvPr>
        </p:nvGraphicFramePr>
        <p:xfrm>
          <a:off x="98425" y="98425"/>
          <a:ext cx="13128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" name="Packager Shell Object" showAsIcon="1" r:id="rId5" imgW="1313280" imgH="432000" progId="Package">
                  <p:embed/>
                </p:oleObj>
              </mc:Choice>
              <mc:Fallback>
                <p:oleObj name="Packager Shell Object" showAsIcon="1" r:id="rId5" imgW="1313280" imgH="432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31286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690616"/>
              </p:ext>
            </p:extLst>
          </p:nvPr>
        </p:nvGraphicFramePr>
        <p:xfrm>
          <a:off x="98425" y="98425"/>
          <a:ext cx="13128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" name="Packager Shell Object" showAsIcon="1" r:id="rId7" imgW="1313280" imgH="432000" progId="Package">
                  <p:embed/>
                </p:oleObj>
              </mc:Choice>
              <mc:Fallback>
                <p:oleObj name="Packager Shell Object" showAsIcon="1" r:id="rId7" imgW="1313280" imgH="432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31286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8" y="2232255"/>
            <a:ext cx="2778125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0" y="4656529"/>
            <a:ext cx="2780272" cy="22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4" name="Horizontal Scroll 3"/>
          <p:cNvSpPr/>
          <p:nvPr/>
        </p:nvSpPr>
        <p:spPr>
          <a:xfrm>
            <a:off x="4061637" y="1605810"/>
            <a:ext cx="5070705" cy="30512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cs typeface="B Titr" panose="00000700000000000000" pitchFamily="2" charset="-78"/>
              </a:rPr>
              <a:t> فصل چهارم </a:t>
            </a:r>
          </a:p>
          <a:p>
            <a:pPr algn="ctr"/>
            <a:r>
              <a:rPr lang="fa-IR" sz="3600" dirty="0" smtClean="0">
                <a:cs typeface="B Titr" panose="00000700000000000000" pitchFamily="2" charset="-78"/>
              </a:rPr>
              <a:t>عملکرد مالی </a:t>
            </a:r>
            <a:endParaRPr lang="en-US" sz="3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426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30944760"/>
              </p:ext>
            </p:extLst>
          </p:nvPr>
        </p:nvGraphicFramePr>
        <p:xfrm>
          <a:off x="1724002" y="141010"/>
          <a:ext cx="9904438" cy="709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330934"/>
              </p:ext>
            </p:extLst>
          </p:nvPr>
        </p:nvGraphicFramePr>
        <p:xfrm>
          <a:off x="2046505" y="961845"/>
          <a:ext cx="9259431" cy="5194389"/>
        </p:xfrm>
        <a:graphic>
          <a:graphicData uri="http://schemas.openxmlformats.org/drawingml/2006/table">
            <a:tbl>
              <a:tblPr rtl="1" firstRow="1" firstCol="1" bandRow="1"/>
              <a:tblGrid>
                <a:gridCol w="3058347">
                  <a:extLst>
                    <a:ext uri="{9D8B030D-6E8A-4147-A177-3AD203B41FA5}">
                      <a16:colId xmlns:a16="http://schemas.microsoft.com/office/drawing/2014/main" val="3851909923"/>
                    </a:ext>
                  </a:extLst>
                </a:gridCol>
                <a:gridCol w="2067028">
                  <a:extLst>
                    <a:ext uri="{9D8B030D-6E8A-4147-A177-3AD203B41FA5}">
                      <a16:colId xmlns:a16="http://schemas.microsoft.com/office/drawing/2014/main" val="1822432144"/>
                    </a:ext>
                  </a:extLst>
                </a:gridCol>
                <a:gridCol w="2067028">
                  <a:extLst>
                    <a:ext uri="{9D8B030D-6E8A-4147-A177-3AD203B41FA5}">
                      <a16:colId xmlns:a16="http://schemas.microsoft.com/office/drawing/2014/main" val="3600721042"/>
                    </a:ext>
                  </a:extLst>
                </a:gridCol>
                <a:gridCol w="2067028">
                  <a:extLst>
                    <a:ext uri="{9D8B030D-6E8A-4147-A177-3AD203B41FA5}">
                      <a16:colId xmlns:a16="http://schemas.microsoft.com/office/drawing/2014/main" val="2224470406"/>
                    </a:ext>
                  </a:extLst>
                </a:gridCol>
              </a:tblGrid>
              <a:tr h="303532">
                <a:tc>
                  <a:txBody>
                    <a:bodyPr/>
                    <a:lstStyle/>
                    <a:p>
                      <a:pPr rtl="1"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32" marR="515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(مبالغ به میلیون ریال)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016028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الف) اطلاعات عملکرد مالی طی دوره: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1399/10/30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1397/10/30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6657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سود عملیاتی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46,711,129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14,721,409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14,701,522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90968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درآمد (هزینه) های غیر عملیاتی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3,549,105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723,439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379,101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047028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سود خالص- پس از کسر مالیات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159,934,979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45,241,559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27,566,048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08444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وجوه نقد حاصل از فعالیتهای عملیاتی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43,836,819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18,625,956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13,795,397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387525"/>
                  </a:ext>
                </a:extLst>
              </a:tr>
              <a:tr h="321670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ب) اطلاعات وضعیت مالی در پایان سال:</a:t>
                      </a: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780955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 دارایی­ها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331,884,924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190,343,327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157,856,000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274882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 بدهی­ها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74,039,793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73,511,157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76,851,219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511273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سرمایه ثبت‌شده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30,000,000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30,000,000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30.000.000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218900"/>
                  </a:ext>
                </a:extLst>
              </a:tr>
              <a:tr h="39215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 حقوق صاحبان سهام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257,845,131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115,832,170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81,004,781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154843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پ) نرخ بازده (درصد):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350442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نرخ بازده دارایی­ها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48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17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643914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نرخ بازده حقوق صاحبان سهام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62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39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947761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ت) سایر اطلاعات: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816681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تعداد کارکنان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2,894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2,883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2,491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1532" marR="5153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425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6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68780269"/>
              </p:ext>
            </p:extLst>
          </p:nvPr>
        </p:nvGraphicFramePr>
        <p:xfrm>
          <a:off x="1206500" y="141009"/>
          <a:ext cx="10165230" cy="77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146618"/>
              </p:ext>
            </p:extLst>
          </p:nvPr>
        </p:nvGraphicFramePr>
        <p:xfrm>
          <a:off x="1969125" y="1127044"/>
          <a:ext cx="9005775" cy="4486946"/>
        </p:xfrm>
        <a:graphic>
          <a:graphicData uri="http://schemas.openxmlformats.org/drawingml/2006/table">
            <a:tbl>
              <a:tblPr rtl="1"/>
              <a:tblGrid>
                <a:gridCol w="3276974">
                  <a:extLst>
                    <a:ext uri="{9D8B030D-6E8A-4147-A177-3AD203B41FA5}">
                      <a16:colId xmlns:a16="http://schemas.microsoft.com/office/drawing/2014/main" val="3573806382"/>
                    </a:ext>
                  </a:extLst>
                </a:gridCol>
                <a:gridCol w="2155669">
                  <a:extLst>
                    <a:ext uri="{9D8B030D-6E8A-4147-A177-3AD203B41FA5}">
                      <a16:colId xmlns:a16="http://schemas.microsoft.com/office/drawing/2014/main" val="572979884"/>
                    </a:ext>
                  </a:extLst>
                </a:gridCol>
                <a:gridCol w="1777480">
                  <a:extLst>
                    <a:ext uri="{9D8B030D-6E8A-4147-A177-3AD203B41FA5}">
                      <a16:colId xmlns:a16="http://schemas.microsoft.com/office/drawing/2014/main" val="3110353771"/>
                    </a:ext>
                  </a:extLst>
                </a:gridCol>
                <a:gridCol w="1795652">
                  <a:extLst>
                    <a:ext uri="{9D8B030D-6E8A-4147-A177-3AD203B41FA5}">
                      <a16:colId xmlns:a16="http://schemas.microsoft.com/office/drawing/2014/main" val="2450750851"/>
                    </a:ext>
                  </a:extLst>
                </a:gridCol>
              </a:tblGrid>
              <a:tr h="28110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a-IR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(مبالغ به میلیون ریال)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587757"/>
                  </a:ext>
                </a:extLst>
              </a:tr>
              <a:tr h="389229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الف)اطلاعات عملکرد مالی طی دوره: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1399/10/30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1397/10/30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809595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درآمد‌های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82,616,770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37,032,098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25,489,283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01206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78,825,149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35,376,472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25,532,618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072245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(هزینه)های غیر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263,540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48,402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37,215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660045"/>
                  </a:ext>
                </a:extLst>
              </a:tr>
              <a:tr h="335169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خالص- پس از کسر مالیات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77,186,196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23,859,373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14,857,606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099769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وجوه نقد حاصل از فعالیت‌های عملیاتی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26,447,792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11,964,148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5,075,636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53289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ب) اطلاعات وضعیت مالی در پایان سال: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387815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دارایی‌ها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181,357,229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123,107,246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107,140,967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556429"/>
                  </a:ext>
                </a:extLst>
              </a:tr>
              <a:tr h="270297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بدهی‌ها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50,684,778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54,620,991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53,514,086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12585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 ثبت‌شده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46718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حقوق صاحبان سهام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130,672,451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68,486,255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53,626,881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713388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پ) نرخ بازده (درصد):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7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708457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نرخ بازده دارایی­ها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656825"/>
                  </a:ext>
                </a:extLst>
              </a:tr>
              <a:tr h="291922">
                <a:tc>
                  <a:txBody>
                    <a:bodyPr/>
                    <a:lstStyle/>
                    <a:p>
                      <a:pPr algn="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نرخ بازده حقوق صاحبان سهام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213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9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3931674"/>
              </p:ext>
            </p:extLst>
          </p:nvPr>
        </p:nvGraphicFramePr>
        <p:xfrm>
          <a:off x="1890346" y="0"/>
          <a:ext cx="10171118" cy="1031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469505"/>
              </p:ext>
            </p:extLst>
          </p:nvPr>
        </p:nvGraphicFramePr>
        <p:xfrm>
          <a:off x="1902372" y="1293565"/>
          <a:ext cx="10053585" cy="4382024"/>
        </p:xfrm>
        <a:graphic>
          <a:graphicData uri="http://schemas.openxmlformats.org/drawingml/2006/table">
            <a:tbl>
              <a:tblPr rtl="1"/>
              <a:tblGrid>
                <a:gridCol w="4971855">
                  <a:extLst>
                    <a:ext uri="{9D8B030D-6E8A-4147-A177-3AD203B41FA5}">
                      <a16:colId xmlns:a16="http://schemas.microsoft.com/office/drawing/2014/main" val="3630941332"/>
                    </a:ext>
                  </a:extLst>
                </a:gridCol>
                <a:gridCol w="1675598">
                  <a:extLst>
                    <a:ext uri="{9D8B030D-6E8A-4147-A177-3AD203B41FA5}">
                      <a16:colId xmlns:a16="http://schemas.microsoft.com/office/drawing/2014/main" val="1663418112"/>
                    </a:ext>
                  </a:extLst>
                </a:gridCol>
                <a:gridCol w="1812941">
                  <a:extLst>
                    <a:ext uri="{9D8B030D-6E8A-4147-A177-3AD203B41FA5}">
                      <a16:colId xmlns:a16="http://schemas.microsoft.com/office/drawing/2014/main" val="1744782205"/>
                    </a:ext>
                  </a:extLst>
                </a:gridCol>
                <a:gridCol w="1593191">
                  <a:extLst>
                    <a:ext uri="{9D8B030D-6E8A-4147-A177-3AD203B41FA5}">
                      <a16:colId xmlns:a16="http://schemas.microsoft.com/office/drawing/2014/main" val="2743912042"/>
                    </a:ext>
                  </a:extLst>
                </a:gridCol>
              </a:tblGrid>
              <a:tr h="82368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 - مبالغ به میلیون ریال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تغییرات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مالی 1399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مالی 1398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93496"/>
                  </a:ext>
                </a:extLst>
              </a:tr>
              <a:tr h="4447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مدیریت انرژی امید تابان هور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660%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11,023,266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1,451,297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618224"/>
                  </a:ext>
                </a:extLst>
              </a:tr>
              <a:tr h="4447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کویرتایر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801%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2,116,688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234,897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3320"/>
                  </a:ext>
                </a:extLst>
              </a:tr>
              <a:tr h="4447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پترو امید آسیا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413%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7,054,454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1,374,424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19945"/>
                  </a:ext>
                </a:extLst>
              </a:tr>
              <a:tr h="4447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سیمان هرمزگان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1,740,530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708,268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712495"/>
                  </a:ext>
                </a:extLst>
              </a:tr>
              <a:tr h="4447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معدنی و صنعتی چادرملو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157,290,672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45,911,139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990388"/>
                  </a:ext>
                </a:extLst>
              </a:tr>
              <a:tr h="4447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سپه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10,580,807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4,740,623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16779"/>
                  </a:ext>
                </a:extLst>
              </a:tr>
              <a:tr h="4447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معدنی و صنعتی گل گهر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140,000,000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65,310,058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582031"/>
                  </a:ext>
                </a:extLst>
              </a:tr>
              <a:tr h="44479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سنگ آهن گهر زمین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43,268,712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22,864,329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94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0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27492267"/>
              </p:ext>
            </p:extLst>
          </p:nvPr>
        </p:nvGraphicFramePr>
        <p:xfrm>
          <a:off x="202019" y="0"/>
          <a:ext cx="11989981" cy="758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207357"/>
              </p:ext>
            </p:extLst>
          </p:nvPr>
        </p:nvGraphicFramePr>
        <p:xfrm>
          <a:off x="1323065" y="1123254"/>
          <a:ext cx="10283825" cy="3839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Rectangle 1"/>
          <p:cNvSpPr/>
          <p:nvPr/>
        </p:nvSpPr>
        <p:spPr>
          <a:xfrm>
            <a:off x="1839433" y="5445717"/>
            <a:ext cx="9251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>
                <a:cs typeface="B Titr" panose="00000700000000000000" pitchFamily="2" charset="-78"/>
              </a:rPr>
              <a:t>درآمد حاصل از سود سهام طی سال مالی منتهی به 1399/10/30 مبلغ 65.133 میلیارد ریال شناسایی شده است.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47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41918251"/>
              </p:ext>
            </p:extLst>
          </p:nvPr>
        </p:nvGraphicFramePr>
        <p:xfrm>
          <a:off x="2599579" y="-39847"/>
          <a:ext cx="8576611" cy="633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753616"/>
              </p:ext>
            </p:extLst>
          </p:nvPr>
        </p:nvGraphicFramePr>
        <p:xfrm>
          <a:off x="2822330" y="1085663"/>
          <a:ext cx="8274081" cy="4473027"/>
        </p:xfrm>
        <a:graphic>
          <a:graphicData uri="http://schemas.openxmlformats.org/drawingml/2006/table">
            <a:tbl>
              <a:tblPr rtl="1"/>
              <a:tblGrid>
                <a:gridCol w="4275345">
                  <a:extLst>
                    <a:ext uri="{9D8B030D-6E8A-4147-A177-3AD203B41FA5}">
                      <a16:colId xmlns:a16="http://schemas.microsoft.com/office/drawing/2014/main" val="2178784337"/>
                    </a:ext>
                  </a:extLst>
                </a:gridCol>
                <a:gridCol w="1905857">
                  <a:extLst>
                    <a:ext uri="{9D8B030D-6E8A-4147-A177-3AD203B41FA5}">
                      <a16:colId xmlns:a16="http://schemas.microsoft.com/office/drawing/2014/main" val="4246320143"/>
                    </a:ext>
                  </a:extLst>
                </a:gridCol>
                <a:gridCol w="2092879">
                  <a:extLst>
                    <a:ext uri="{9D8B030D-6E8A-4147-A177-3AD203B41FA5}">
                      <a16:colId xmlns:a16="http://schemas.microsoft.com/office/drawing/2014/main" val="1711352768"/>
                    </a:ext>
                  </a:extLst>
                </a:gridCol>
              </a:tblGrid>
              <a:tr h="531489">
                <a:tc rowSpan="3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مالی منتهی به </a:t>
                      </a:r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1399/10/30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065319"/>
                  </a:ext>
                </a:extLst>
              </a:tr>
              <a:tr h="370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مبلغ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002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از کل سود عملیاتی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59900"/>
                  </a:ext>
                </a:extLst>
              </a:tr>
              <a:tr h="370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0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(میلیون 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021819"/>
                  </a:ext>
                </a:extLst>
              </a:tr>
              <a:tr h="4000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حاصل از سرمایه­گذاری­ها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65,133,015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502038"/>
                  </a:ext>
                </a:extLst>
              </a:tr>
              <a:tr h="4000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حاصل از فروش سرمایه­گذاری­ها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11,561,701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997223"/>
                  </a:ext>
                </a:extLst>
              </a:tr>
              <a:tr h="4000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فروش املاک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5,809,221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89442"/>
                  </a:ext>
                </a:extLst>
              </a:tr>
              <a:tr h="4000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حاصل از اوراق مشارکت و سود سپرده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112,833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0.14%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517194"/>
                  </a:ext>
                </a:extLst>
              </a:tr>
              <a:tr h="4000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درآمد عملیاتی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82,616,771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068234"/>
                  </a:ext>
                </a:extLst>
              </a:tr>
              <a:tr h="4000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خالص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77,186,196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812475"/>
                  </a:ext>
                </a:extLst>
              </a:tr>
              <a:tr h="4000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سود هر سهم - ریال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2,573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91155"/>
                  </a:ext>
                </a:extLst>
              </a:tr>
              <a:tr h="40008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تعداد سهام (میلیون سهم)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013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3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54102445"/>
              </p:ext>
            </p:extLst>
          </p:nvPr>
        </p:nvGraphicFramePr>
        <p:xfrm>
          <a:off x="1711841" y="0"/>
          <a:ext cx="9854233" cy="80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724369"/>
              </p:ext>
            </p:extLst>
          </p:nvPr>
        </p:nvGraphicFramePr>
        <p:xfrm>
          <a:off x="1711841" y="1074864"/>
          <a:ext cx="9854232" cy="1764030"/>
        </p:xfrm>
        <a:graphic>
          <a:graphicData uri="http://schemas.openxmlformats.org/drawingml/2006/table">
            <a:tbl>
              <a:tblPr rtl="1" firstRow="1" firstCol="1" bandRow="1"/>
              <a:tblGrid>
                <a:gridCol w="2251952">
                  <a:extLst>
                    <a:ext uri="{9D8B030D-6E8A-4147-A177-3AD203B41FA5}">
                      <a16:colId xmlns:a16="http://schemas.microsoft.com/office/drawing/2014/main" val="2479669624"/>
                    </a:ext>
                  </a:extLst>
                </a:gridCol>
                <a:gridCol w="1562986">
                  <a:extLst>
                    <a:ext uri="{9D8B030D-6E8A-4147-A177-3AD203B41FA5}">
                      <a16:colId xmlns:a16="http://schemas.microsoft.com/office/drawing/2014/main" val="3205986806"/>
                    </a:ext>
                  </a:extLst>
                </a:gridCol>
                <a:gridCol w="1201479">
                  <a:extLst>
                    <a:ext uri="{9D8B030D-6E8A-4147-A177-3AD203B41FA5}">
                      <a16:colId xmlns:a16="http://schemas.microsoft.com/office/drawing/2014/main" val="2625611176"/>
                    </a:ext>
                  </a:extLst>
                </a:gridCol>
                <a:gridCol w="1288714">
                  <a:extLst>
                    <a:ext uri="{9D8B030D-6E8A-4147-A177-3AD203B41FA5}">
                      <a16:colId xmlns:a16="http://schemas.microsoft.com/office/drawing/2014/main" val="477462472"/>
                    </a:ext>
                  </a:extLst>
                </a:gridCol>
                <a:gridCol w="3549101">
                  <a:extLst>
                    <a:ext uri="{9D8B030D-6E8A-4147-A177-3AD203B41FA5}">
                      <a16:colId xmlns:a16="http://schemas.microsoft.com/office/drawing/2014/main" val="1095244963"/>
                    </a:ext>
                  </a:extLst>
                </a:gridCol>
              </a:tblGrid>
              <a:tr h="37363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شرح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درصد </a:t>
                      </a:r>
                      <a:r>
                        <a:rPr lang="ar-SA" sz="12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تغییرات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1399/10/30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تشريح تغييرات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228765"/>
                  </a:ext>
                </a:extLst>
              </a:tr>
              <a:tr h="34759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 درآمدها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123%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82,616,770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37,032,098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افزایش سود حاصل از سرمایه‌گذاری‌ها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29871"/>
                  </a:ext>
                </a:extLst>
              </a:tr>
              <a:tr h="34759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هزينه­هاي عملياتي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129%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(3,791,621)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(1,655,626)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بهای</a:t>
                      </a:r>
                      <a:r>
                        <a:rPr lang="fa-IR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تمام شده واحدهای ساختمانی فروش رفته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187961"/>
                  </a:ext>
                </a:extLst>
              </a:tr>
              <a:tr h="34759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سود (زيان) عملياتي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123%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78,825,149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35,376,472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افزایش سود حاصل از سرمایه‌گذاری‌ها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860506"/>
                  </a:ext>
                </a:extLst>
              </a:tr>
              <a:tr h="34759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سود خالص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224%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77,186,196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23,859,374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افزایش سود حاصل از سرمایه‌گذاری‌ها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99262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647063"/>
              </p:ext>
            </p:extLst>
          </p:nvPr>
        </p:nvGraphicFramePr>
        <p:xfrm>
          <a:off x="1711842" y="3105683"/>
          <a:ext cx="9854231" cy="2620639"/>
        </p:xfrm>
        <a:graphic>
          <a:graphicData uri="http://schemas.openxmlformats.org/drawingml/2006/table">
            <a:tbl>
              <a:tblPr rtl="1" firstRow="1" firstCol="1" bandRow="1"/>
              <a:tblGrid>
                <a:gridCol w="2283850">
                  <a:extLst>
                    <a:ext uri="{9D8B030D-6E8A-4147-A177-3AD203B41FA5}">
                      <a16:colId xmlns:a16="http://schemas.microsoft.com/office/drawing/2014/main" val="1561033074"/>
                    </a:ext>
                  </a:extLst>
                </a:gridCol>
                <a:gridCol w="1562986">
                  <a:extLst>
                    <a:ext uri="{9D8B030D-6E8A-4147-A177-3AD203B41FA5}">
                      <a16:colId xmlns:a16="http://schemas.microsoft.com/office/drawing/2014/main" val="2162920099"/>
                    </a:ext>
                  </a:extLst>
                </a:gridCol>
                <a:gridCol w="1105786">
                  <a:extLst>
                    <a:ext uri="{9D8B030D-6E8A-4147-A177-3AD203B41FA5}">
                      <a16:colId xmlns:a16="http://schemas.microsoft.com/office/drawing/2014/main" val="3252708254"/>
                    </a:ext>
                  </a:extLst>
                </a:gridCol>
                <a:gridCol w="1318437">
                  <a:extLst>
                    <a:ext uri="{9D8B030D-6E8A-4147-A177-3AD203B41FA5}">
                      <a16:colId xmlns:a16="http://schemas.microsoft.com/office/drawing/2014/main" val="4176290002"/>
                    </a:ext>
                  </a:extLst>
                </a:gridCol>
                <a:gridCol w="3583172">
                  <a:extLst>
                    <a:ext uri="{9D8B030D-6E8A-4147-A177-3AD203B41FA5}">
                      <a16:colId xmlns:a16="http://schemas.microsoft.com/office/drawing/2014/main" val="3449448600"/>
                    </a:ext>
                  </a:extLst>
                </a:gridCol>
              </a:tblGrid>
              <a:tr h="37044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شرح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درصد </a:t>
                      </a:r>
                      <a:r>
                        <a:rPr lang="ar-SA" sz="12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تغییرات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1399/10/30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1398/10/30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تشريح تغييرات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463500"/>
                  </a:ext>
                </a:extLst>
              </a:tr>
              <a:tr h="453366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 دارایی‌ها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47%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181,357,229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123,107,246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1- افزایش مانده حساب‌های دریافتنی از شرکت‌های فرعی و وابسته مربوط به سود سهام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84111"/>
                  </a:ext>
                </a:extLst>
              </a:tr>
              <a:tr h="322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2-  افزایش در سرمایه‌گذاری‌های بلند مدت  و موجودی نقد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069077"/>
                  </a:ext>
                </a:extLst>
              </a:tr>
              <a:tr h="370449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 بدهی‌ها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(7%)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50,684,778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54,620,991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1-افزایش 21 درصدی حساب‌های پرداختنی بابت جریمه تأخیر تأدیه بدهی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408031"/>
                  </a:ext>
                </a:extLst>
              </a:tr>
              <a:tr h="188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2- کاهش 28 در صدی سود سهام پرداختنی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010399"/>
                  </a:ext>
                </a:extLst>
              </a:tr>
              <a:tr h="55567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جمع حقوق صاحبان سهام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91</a:t>
                      </a:r>
                      <a:r>
                        <a:rPr lang="ar-SA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%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130,672,451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68,486,255 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1- افزایش سود انباشته ناشی از افزایش درآمد سرمایه‌گذاری و افزایش اندوخته سرمایه‌ای ناشی از فروش سهام شرکت‌ها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595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3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26316775"/>
              </p:ext>
            </p:extLst>
          </p:nvPr>
        </p:nvGraphicFramePr>
        <p:xfrm>
          <a:off x="1908230" y="141008"/>
          <a:ext cx="9535982" cy="794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308046"/>
              </p:ext>
            </p:extLst>
          </p:nvPr>
        </p:nvGraphicFramePr>
        <p:xfrm>
          <a:off x="1908230" y="1228251"/>
          <a:ext cx="9535982" cy="4344178"/>
        </p:xfrm>
        <a:graphic>
          <a:graphicData uri="http://schemas.openxmlformats.org/drawingml/2006/table">
            <a:tbl>
              <a:tblPr rtl="1"/>
              <a:tblGrid>
                <a:gridCol w="4824890">
                  <a:extLst>
                    <a:ext uri="{9D8B030D-6E8A-4147-A177-3AD203B41FA5}">
                      <a16:colId xmlns:a16="http://schemas.microsoft.com/office/drawing/2014/main" val="714651013"/>
                    </a:ext>
                  </a:extLst>
                </a:gridCol>
                <a:gridCol w="1570364">
                  <a:extLst>
                    <a:ext uri="{9D8B030D-6E8A-4147-A177-3AD203B41FA5}">
                      <a16:colId xmlns:a16="http://schemas.microsoft.com/office/drawing/2014/main" val="4281355069"/>
                    </a:ext>
                  </a:extLst>
                </a:gridCol>
                <a:gridCol w="1570364">
                  <a:extLst>
                    <a:ext uri="{9D8B030D-6E8A-4147-A177-3AD203B41FA5}">
                      <a16:colId xmlns:a16="http://schemas.microsoft.com/office/drawing/2014/main" val="2784531363"/>
                    </a:ext>
                  </a:extLst>
                </a:gridCol>
                <a:gridCol w="1570364">
                  <a:extLst>
                    <a:ext uri="{9D8B030D-6E8A-4147-A177-3AD203B41FA5}">
                      <a16:colId xmlns:a16="http://schemas.microsoft.com/office/drawing/2014/main" val="2182079876"/>
                    </a:ext>
                  </a:extLst>
                </a:gridCol>
              </a:tblGrid>
              <a:tr h="56865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شرح- مبالغ به میلیون ریال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1399/10/30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1398/10/30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1397/10/30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02602"/>
                  </a:ext>
                </a:extLst>
              </a:tr>
              <a:tr h="4689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 روز پرتفوی بورسی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1,428,312,404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427,340,186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215,787,507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793155"/>
                  </a:ext>
                </a:extLst>
              </a:tr>
              <a:tr h="40881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کسر می‌شود: بهای تمام‌شده پرتفوی بورسی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85,206,289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58,091,720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51,083,392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072391"/>
                  </a:ext>
                </a:extLst>
              </a:tr>
              <a:tr h="4569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ارزش‌افزوده پرتفوی بورسی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1,343,106,115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369,248,466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164,704,115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73353"/>
                  </a:ext>
                </a:extLst>
              </a:tr>
              <a:tr h="40881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جمع حقوق صاحبان سهام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130,672,451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68,486,255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53,476,083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805127"/>
                  </a:ext>
                </a:extLst>
              </a:tr>
              <a:tr h="39679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خالص ارزش دارایی‌های شرکت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1,473,778,566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437,734,721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218,180,198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397736"/>
                  </a:ext>
                </a:extLst>
              </a:tr>
              <a:tr h="37274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30,000,000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68081"/>
                  </a:ext>
                </a:extLst>
              </a:tr>
              <a:tr h="43286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خالص ارزش دارایی‌های بورسی هر سهم (ريال)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49,126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14,591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7,273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866370"/>
                  </a:ext>
                </a:extLst>
              </a:tr>
              <a:tr h="42083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قیمت - (ریال)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40,210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8,435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4,425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35216"/>
                  </a:ext>
                </a:extLst>
              </a:tr>
              <a:tr h="40881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نسبت قیمت به خالص ارزش دارایی‌های بورسی </a:t>
                      </a:r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(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P/NAV</a:t>
                      </a:r>
                      <a:r>
                        <a:rPr lang="fa-I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anose="02020603060405020304" pitchFamily="18" charset="0"/>
                          <a:cs typeface="B Nazanin" panose="00000400000000000000" pitchFamily="2" charset="-78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 Mitra" panose="00000400000000000000" pitchFamily="2" charset="-78"/>
                          <a:cs typeface="B Mitra" panose="00000400000000000000" pitchFamily="2" charset="-78"/>
                        </a:rPr>
                        <a:t>82%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6752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08230" y="5626803"/>
            <a:ext cx="8447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NAV </a:t>
            </a:r>
            <a:r>
              <a:rPr lang="fa-IR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شرکت با سرمایه جدید 18.171 ریال و نسبت 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NAV</a:t>
            </a:r>
            <a:r>
              <a:rPr lang="fa-IR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P/</a:t>
            </a:r>
            <a:r>
              <a:rPr lang="fa-IR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آن معادل 69  درصد است.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61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4" y="89452"/>
            <a:ext cx="11740445" cy="1280890"/>
          </a:xfrm>
        </p:spPr>
        <p:txBody>
          <a:bodyPr>
            <a:noAutofit/>
          </a:bodyPr>
          <a:lstStyle/>
          <a:p>
            <a:pPr algn="r" rtl="1"/>
            <a:r>
              <a:rPr lang="fa-IR" dirty="0" smtClean="0">
                <a:solidFill>
                  <a:srgbClr val="822B00"/>
                </a:solidFill>
                <a:latin typeface="Calibri Light"/>
                <a:cs typeface="B Titr"/>
              </a:rPr>
              <a:t>سهم بازار شرکت‌های زیر مجموعه گروه مدیریت سرمایه‌گذاری امید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z="2400" b="1" smtClean="0">
                <a:latin typeface="Thuluth 1" panose="05000000000000000000" pitchFamily="2" charset="2"/>
              </a:rPr>
              <a:pPr/>
              <a:t>5</a:t>
            </a:fld>
            <a:endParaRPr lang="en-US" sz="2400" b="1" dirty="0">
              <a:latin typeface="Thuluth 1" panose="05000000000000000000" pitchFamily="2" charset="2"/>
            </a:endParaRPr>
          </a:p>
        </p:txBody>
      </p:sp>
      <p:graphicFrame>
        <p:nvGraphicFramePr>
          <p:cNvPr id="7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25734"/>
              </p:ext>
            </p:extLst>
          </p:nvPr>
        </p:nvGraphicFramePr>
        <p:xfrm>
          <a:off x="349954" y="995919"/>
          <a:ext cx="11090275" cy="5141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548123" y="5773684"/>
            <a:ext cx="7892106" cy="736137"/>
            <a:chOff x="3161868" y="1978126"/>
            <a:chExt cx="7892106" cy="736137"/>
          </a:xfrm>
        </p:grpSpPr>
        <p:sp>
          <p:nvSpPr>
            <p:cNvPr id="9" name="Rounded Rectangle 8"/>
            <p:cNvSpPr/>
            <p:nvPr/>
          </p:nvSpPr>
          <p:spPr>
            <a:xfrm>
              <a:off x="3161868" y="1978126"/>
              <a:ext cx="7892106" cy="736137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ed Rectangle 4"/>
            <p:cNvSpPr txBox="1"/>
            <p:nvPr/>
          </p:nvSpPr>
          <p:spPr>
            <a:xfrm>
              <a:off x="3197803" y="2014061"/>
              <a:ext cx="7820236" cy="664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u="sng" dirty="0" smtClean="0">
                  <a:cs typeface="B Nazanin" panose="00000400000000000000" pitchFamily="2" charset="-78"/>
                </a:rPr>
                <a:t>1.5</a:t>
              </a:r>
              <a:r>
                <a:rPr lang="fa-IR" sz="1600" b="1" kern="1200" dirty="0" smtClean="0">
                  <a:cs typeface="B Nazanin" panose="00000400000000000000" pitchFamily="2" charset="-78"/>
                </a:rPr>
                <a:t> درصد سهم بازار برق تولیدی کشور متعلق به شرکت گروه مدیریت سرمایه‌گذاری امید است.</a:t>
              </a:r>
              <a:endParaRPr lang="en-US" sz="1600" b="1" kern="1200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6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41" y="56918"/>
            <a:ext cx="11911659" cy="977021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روند خالص ارزش دارایی‌های بورسی</a:t>
            </a:r>
            <a:r>
              <a:rPr lang="en-US" sz="4000" b="1" dirty="0">
                <a:solidFill>
                  <a:srgbClr val="822B00"/>
                </a:solidFill>
                <a:latin typeface="Times" panose="02020603060405020304" pitchFamily="18" charset="0"/>
                <a:cs typeface="B Titr"/>
              </a:rPr>
              <a:t>(</a:t>
            </a:r>
            <a:r>
              <a:rPr lang="en-US" sz="4000" b="1" dirty="0" smtClean="0">
                <a:solidFill>
                  <a:srgbClr val="822B00"/>
                </a:solidFill>
                <a:latin typeface="Times" panose="02020603060405020304" pitchFamily="18" charset="0"/>
                <a:cs typeface="B Titr"/>
              </a:rPr>
              <a:t>NAV)</a:t>
            </a:r>
            <a:r>
              <a:rPr lang="fa-IR" sz="4000" b="1" dirty="0" smtClean="0">
                <a:solidFill>
                  <a:srgbClr val="822B00"/>
                </a:solidFill>
                <a:latin typeface="Times" panose="02020603060405020304" pitchFamily="18" charset="0"/>
                <a:cs typeface="B Titr"/>
              </a:rPr>
              <a:t> شرکت- میلیارد ریال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592088"/>
              </p:ext>
            </p:extLst>
          </p:nvPr>
        </p:nvGraphicFramePr>
        <p:xfrm>
          <a:off x="628650" y="1033939"/>
          <a:ext cx="11071225" cy="456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28933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83220557"/>
              </p:ext>
            </p:extLst>
          </p:nvPr>
        </p:nvGraphicFramePr>
        <p:xfrm>
          <a:off x="1418421" y="141008"/>
          <a:ext cx="10515600" cy="872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473037"/>
              </p:ext>
            </p:extLst>
          </p:nvPr>
        </p:nvGraphicFramePr>
        <p:xfrm>
          <a:off x="1562985" y="1501069"/>
          <a:ext cx="10100931" cy="377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712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52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31" y="6509821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70689" y="11289"/>
            <a:ext cx="9844935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فصل پنجم : طرح‌های توسعه شرکت‌های زیر مجموعه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155998"/>
              </p:ext>
            </p:extLst>
          </p:nvPr>
        </p:nvGraphicFramePr>
        <p:xfrm>
          <a:off x="1288771" y="1485731"/>
          <a:ext cx="11071225" cy="4526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37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53</a:t>
            </a:fld>
            <a:endParaRPr lang="en-US" dirty="0">
              <a:latin typeface="Thuluth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7973" y="32136"/>
            <a:ext cx="10776496" cy="62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r"/>
            <a:r>
              <a:rPr lang="fa-IR" sz="3200" dirty="0" smtClean="0">
                <a:cs typeface="B Titr" pitchFamily="2" charset="-78"/>
              </a:rPr>
              <a:t>اهم پروژه‌های در دست اجرای شرکت گروه مدیریت سرمایه‌گذاری امید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558501"/>
              </p:ext>
            </p:extLst>
          </p:nvPr>
        </p:nvGraphicFramePr>
        <p:xfrm>
          <a:off x="1512089" y="931808"/>
          <a:ext cx="10443868" cy="5011792"/>
        </p:xfrm>
        <a:graphic>
          <a:graphicData uri="http://schemas.openxmlformats.org/drawingml/2006/table">
            <a:tbl>
              <a:tblPr rtl="1"/>
              <a:tblGrid>
                <a:gridCol w="580215">
                  <a:extLst>
                    <a:ext uri="{9D8B030D-6E8A-4147-A177-3AD203B41FA5}">
                      <a16:colId xmlns:a16="http://schemas.microsoft.com/office/drawing/2014/main" val="559942329"/>
                    </a:ext>
                  </a:extLst>
                </a:gridCol>
                <a:gridCol w="4412687">
                  <a:extLst>
                    <a:ext uri="{9D8B030D-6E8A-4147-A177-3AD203B41FA5}">
                      <a16:colId xmlns:a16="http://schemas.microsoft.com/office/drawing/2014/main" val="3575085788"/>
                    </a:ext>
                  </a:extLst>
                </a:gridCol>
                <a:gridCol w="2702580">
                  <a:extLst>
                    <a:ext uri="{9D8B030D-6E8A-4147-A177-3AD203B41FA5}">
                      <a16:colId xmlns:a16="http://schemas.microsoft.com/office/drawing/2014/main" val="121856127"/>
                    </a:ext>
                  </a:extLst>
                </a:gridCol>
                <a:gridCol w="1145161">
                  <a:extLst>
                    <a:ext uri="{9D8B030D-6E8A-4147-A177-3AD203B41FA5}">
                      <a16:colId xmlns:a16="http://schemas.microsoft.com/office/drawing/2014/main" val="3642519880"/>
                    </a:ext>
                  </a:extLst>
                </a:gridCol>
                <a:gridCol w="1603225">
                  <a:extLst>
                    <a:ext uri="{9D8B030D-6E8A-4147-A177-3AD203B41FA5}">
                      <a16:colId xmlns:a16="http://schemas.microsoft.com/office/drawing/2014/main" val="2626035393"/>
                    </a:ext>
                  </a:extLst>
                </a:gridCol>
              </a:tblGrid>
              <a:tr h="62647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ردیف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عنوان پروژه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شرکت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تاریخ اتمام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377719"/>
                  </a:ext>
                </a:extLst>
              </a:tr>
              <a:tr h="62647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مخازن ذخیره‌سازی نفت خام در بندر جاسک به ظرفیت 10 میلیون بشکه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پترو امید آسیا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1400/09/11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100974"/>
                  </a:ext>
                </a:extLst>
              </a:tr>
              <a:tr h="62647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تأمین انرژی الکتریکی پروژه احداث مخازن ذخیره نفت خام در بندر جاسک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مدیریت انرژی امید تابان هور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1399/10/18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450442"/>
                  </a:ext>
                </a:extLst>
              </a:tr>
              <a:tr h="62647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فاز دوم نیروگاه جاسک به ظرفیت16 مگاوات به صورت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B Nazanin" panose="00000400000000000000" pitchFamily="2" charset="-78"/>
                        </a:rPr>
                        <a:t>B.O.T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مدیریت انرژی امید تابان هور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46419"/>
                  </a:ext>
                </a:extLst>
              </a:tr>
              <a:tr h="62647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افزایش ظرفیت تولید مخازن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B Nazanin" panose="00000400000000000000" pitchFamily="2" charset="-78"/>
                        </a:rPr>
                        <a:t>CNG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ب</a:t>
                      </a:r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ه </a:t>
                      </a:r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200.000 عدد مخزن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مخازن گاز طبیعی آسیا ناما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1400/02/30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579316"/>
                  </a:ext>
                </a:extLst>
              </a:tr>
              <a:tr h="62647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بازار خودرو - تهران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ساختمانی سپه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1401/12/15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866469"/>
                  </a:ext>
                </a:extLst>
              </a:tr>
              <a:tr h="62647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تجاری اقامتی امام رضا(ع)- مشهد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ساختمانی سپه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1400/01/31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86778"/>
                  </a:ext>
                </a:extLst>
              </a:tr>
              <a:tr h="626474"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تجاری مسکونی ابریشم - لاهیجان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ساختمانی سپه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1400/04/31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76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2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54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6906" y="82829"/>
            <a:ext cx="9089437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814769"/>
              </p:ext>
            </p:extLst>
          </p:nvPr>
        </p:nvGraphicFramePr>
        <p:xfrm>
          <a:off x="1356083" y="801262"/>
          <a:ext cx="10331082" cy="4540415"/>
        </p:xfrm>
        <a:graphic>
          <a:graphicData uri="http://schemas.openxmlformats.org/drawingml/2006/table">
            <a:tbl>
              <a:tblPr rtl="1"/>
              <a:tblGrid>
                <a:gridCol w="3410994">
                  <a:extLst>
                    <a:ext uri="{9D8B030D-6E8A-4147-A177-3AD203B41FA5}">
                      <a16:colId xmlns:a16="http://schemas.microsoft.com/office/drawing/2014/main" val="1359410010"/>
                    </a:ext>
                  </a:extLst>
                </a:gridCol>
                <a:gridCol w="2596444">
                  <a:extLst>
                    <a:ext uri="{9D8B030D-6E8A-4147-A177-3AD203B41FA5}">
                      <a16:colId xmlns:a16="http://schemas.microsoft.com/office/drawing/2014/main" val="1609685673"/>
                    </a:ext>
                  </a:extLst>
                </a:gridCol>
                <a:gridCol w="1124820">
                  <a:extLst>
                    <a:ext uri="{9D8B030D-6E8A-4147-A177-3AD203B41FA5}">
                      <a16:colId xmlns:a16="http://schemas.microsoft.com/office/drawing/2014/main" val="563494265"/>
                    </a:ext>
                  </a:extLst>
                </a:gridCol>
                <a:gridCol w="903767">
                  <a:extLst>
                    <a:ext uri="{9D8B030D-6E8A-4147-A177-3AD203B41FA5}">
                      <a16:colId xmlns:a16="http://schemas.microsoft.com/office/drawing/2014/main" val="789840481"/>
                    </a:ext>
                  </a:extLst>
                </a:gridCol>
                <a:gridCol w="914223">
                  <a:extLst>
                    <a:ext uri="{9D8B030D-6E8A-4147-A177-3AD203B41FA5}">
                      <a16:colId xmlns:a16="http://schemas.microsoft.com/office/drawing/2014/main" val="3044987768"/>
                    </a:ext>
                  </a:extLst>
                </a:gridCol>
                <a:gridCol w="1380834">
                  <a:extLst>
                    <a:ext uri="{9D8B030D-6E8A-4147-A177-3AD203B41FA5}">
                      <a16:colId xmlns:a16="http://schemas.microsoft.com/office/drawing/2014/main" val="3465888203"/>
                    </a:ext>
                  </a:extLst>
                </a:gridCol>
              </a:tblGrid>
              <a:tr h="493886">
                <a:tc gridSpan="6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طرح‌های شرکت پترو امید آسیا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156382"/>
                  </a:ext>
                </a:extLst>
              </a:tr>
              <a:tr h="85079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مخارج برآوردی (میلیاردریال)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مدت اجرا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پیشرفت در تاریخ 99/07/01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 تا پایان سال 99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295057"/>
                  </a:ext>
                </a:extLst>
              </a:tr>
              <a:tr h="5326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مخازن 10 میلیون بشکه ای نفت </a:t>
                      </a:r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خام جاسک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10 میلیون بشکه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ماه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44%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46734"/>
                  </a:ext>
                </a:extLst>
              </a:tr>
              <a:tr h="5326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تکمیل پروژه 4 میلیون بشکه گوره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4 میلیون بشکه و 80% پیشرفت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مرحله مذاکره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504122"/>
                  </a:ext>
                </a:extLst>
              </a:tr>
              <a:tr h="5326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پیشبرد و تکمیل پروژه دارخوین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14.000 بشکه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23,750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مرحله مذاکره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008184"/>
                  </a:ext>
                </a:extLst>
              </a:tr>
              <a:tr h="5326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مخازن 1 میلیون بشکه‌ای امیدیه(بتنی)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(فاز سوم، مرحله1)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494214"/>
                  </a:ext>
                </a:extLst>
              </a:tr>
              <a:tr h="5326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مخازن یک میلیون بشکه‌ای محرم (فلزی)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15 درصد پیشرفت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6256"/>
                  </a:ext>
                </a:extLst>
              </a:tr>
              <a:tr h="53262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فازهای بعدی پروژه جاسک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 میلیون بشکه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9372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348080" y="5594235"/>
            <a:ext cx="8828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dirty="0" smtClean="0">
                <a:solidFill>
                  <a:srgbClr val="9D0A1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پیشرفت فیزیکی پروژه  10 میلیون بشکه‌ای مخازن نفت خام جاسک در سال 1398  معادل 5 درصد بوده است.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55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07541" y="11289"/>
            <a:ext cx="9089437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704696"/>
              </p:ext>
            </p:extLst>
          </p:nvPr>
        </p:nvGraphicFramePr>
        <p:xfrm>
          <a:off x="812799" y="846842"/>
          <a:ext cx="11236668" cy="5369289"/>
        </p:xfrm>
        <a:graphic>
          <a:graphicData uri="http://schemas.openxmlformats.org/drawingml/2006/table">
            <a:tbl>
              <a:tblPr rtl="1"/>
              <a:tblGrid>
                <a:gridCol w="4073248">
                  <a:extLst>
                    <a:ext uri="{9D8B030D-6E8A-4147-A177-3AD203B41FA5}">
                      <a16:colId xmlns:a16="http://schemas.microsoft.com/office/drawing/2014/main" val="2302530352"/>
                    </a:ext>
                  </a:extLst>
                </a:gridCol>
                <a:gridCol w="2272704">
                  <a:extLst>
                    <a:ext uri="{9D8B030D-6E8A-4147-A177-3AD203B41FA5}">
                      <a16:colId xmlns:a16="http://schemas.microsoft.com/office/drawing/2014/main" val="1693080264"/>
                    </a:ext>
                  </a:extLst>
                </a:gridCol>
                <a:gridCol w="1057071">
                  <a:extLst>
                    <a:ext uri="{9D8B030D-6E8A-4147-A177-3AD203B41FA5}">
                      <a16:colId xmlns:a16="http://schemas.microsoft.com/office/drawing/2014/main" val="1608870948"/>
                    </a:ext>
                  </a:extLst>
                </a:gridCol>
                <a:gridCol w="1479900">
                  <a:extLst>
                    <a:ext uri="{9D8B030D-6E8A-4147-A177-3AD203B41FA5}">
                      <a16:colId xmlns:a16="http://schemas.microsoft.com/office/drawing/2014/main" val="3963190946"/>
                    </a:ext>
                  </a:extLst>
                </a:gridCol>
                <a:gridCol w="1268486">
                  <a:extLst>
                    <a:ext uri="{9D8B030D-6E8A-4147-A177-3AD203B41FA5}">
                      <a16:colId xmlns:a16="http://schemas.microsoft.com/office/drawing/2014/main" val="3350301343"/>
                    </a:ext>
                  </a:extLst>
                </a:gridCol>
                <a:gridCol w="1085259">
                  <a:extLst>
                    <a:ext uri="{9D8B030D-6E8A-4147-A177-3AD203B41FA5}">
                      <a16:colId xmlns:a16="http://schemas.microsoft.com/office/drawing/2014/main" val="3402614945"/>
                    </a:ext>
                  </a:extLst>
                </a:gridCol>
              </a:tblGrid>
              <a:tr h="479982">
                <a:tc gridSpan="6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طرح‌های شرکت مدیریت انرژی امید تابان هور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755920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مخارج برآوردی (میلیاردریال)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مدت اجرا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پیشرفت در تاریخ 99/07/01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 تا  پایان سال 99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443919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فاز اول نیروگاه جاسک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ظرفیت16 مگاوات به صورت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B.O.T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2,400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14%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61.34%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739493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فاز دوم نیروگاه جاسک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ظرفیت16 مگاوات به صورت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B.O.T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ماه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682994"/>
                  </a:ext>
                </a:extLst>
              </a:tr>
              <a:tr h="56946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بلوک نیروگاه سیرجان- فاز اول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500 مگاوات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ماه واحد گازی و 36 ماه سیکل ترکیبی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حال انعقاد قرارداد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262052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بلوک نیروگاه سیرجان- فاز دوم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500 مگاوات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ماه واحد گازی و 36 ماه سیکل ترکیبی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169950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نیروگاه جدید مشهد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32 مگاوات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ماه واحد گازی و 36 ماه سیکل ترکیبی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حال مذاکره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110697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نیروگاه چادرملو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500 مگاوات به صورت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B.O.T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ماه واحد گازی و 36 ماه سیکل ترکیبی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حال مذاکره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55311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نیروگاه بادی میل‌نادر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ظرفیت150 مگاوات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ماه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485079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دو بلوک نیروگاه خورشیدی چادرملو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هر بلوک 10 مگاوات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ماه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356141"/>
                  </a:ext>
                </a:extLst>
              </a:tr>
              <a:tr h="479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نیروگاه در جاسک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500 مگاوات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18 ماه واحد گازی و 36 ماه سیکل ترکیبی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حال مذاکره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60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1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56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07541" y="11289"/>
            <a:ext cx="9089437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343944"/>
              </p:ext>
            </p:extLst>
          </p:nvPr>
        </p:nvGraphicFramePr>
        <p:xfrm>
          <a:off x="1732086" y="689050"/>
          <a:ext cx="9950168" cy="2274179"/>
        </p:xfrm>
        <a:graphic>
          <a:graphicData uri="http://schemas.openxmlformats.org/drawingml/2006/table">
            <a:tbl>
              <a:tblPr rtl="1"/>
              <a:tblGrid>
                <a:gridCol w="3434458">
                  <a:extLst>
                    <a:ext uri="{9D8B030D-6E8A-4147-A177-3AD203B41FA5}">
                      <a16:colId xmlns:a16="http://schemas.microsoft.com/office/drawing/2014/main" val="4268122986"/>
                    </a:ext>
                  </a:extLst>
                </a:gridCol>
                <a:gridCol w="2344852">
                  <a:extLst>
                    <a:ext uri="{9D8B030D-6E8A-4147-A177-3AD203B41FA5}">
                      <a16:colId xmlns:a16="http://schemas.microsoft.com/office/drawing/2014/main" val="3720100689"/>
                    </a:ext>
                  </a:extLst>
                </a:gridCol>
                <a:gridCol w="1196899">
                  <a:extLst>
                    <a:ext uri="{9D8B030D-6E8A-4147-A177-3AD203B41FA5}">
                      <a16:colId xmlns:a16="http://schemas.microsoft.com/office/drawing/2014/main" val="3822602963"/>
                    </a:ext>
                  </a:extLst>
                </a:gridCol>
                <a:gridCol w="957518">
                  <a:extLst>
                    <a:ext uri="{9D8B030D-6E8A-4147-A177-3AD203B41FA5}">
                      <a16:colId xmlns:a16="http://schemas.microsoft.com/office/drawing/2014/main" val="2536160019"/>
                    </a:ext>
                  </a:extLst>
                </a:gridCol>
                <a:gridCol w="1029310">
                  <a:extLst>
                    <a:ext uri="{9D8B030D-6E8A-4147-A177-3AD203B41FA5}">
                      <a16:colId xmlns:a16="http://schemas.microsoft.com/office/drawing/2014/main" val="1943590253"/>
                    </a:ext>
                  </a:extLst>
                </a:gridCol>
                <a:gridCol w="987131">
                  <a:extLst>
                    <a:ext uri="{9D8B030D-6E8A-4147-A177-3AD203B41FA5}">
                      <a16:colId xmlns:a16="http://schemas.microsoft.com/office/drawing/2014/main" val="3221688556"/>
                    </a:ext>
                  </a:extLst>
                </a:gridCol>
              </a:tblGrid>
              <a:tr h="361950">
                <a:tc gridSpan="6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 ‌شرکت </a:t>
                      </a:r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کویرتایر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271861"/>
                  </a:ext>
                </a:extLst>
              </a:tr>
              <a:tr h="5914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مخارج برآوردی (میلیاردریال)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مدت اجرا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پیشرفت در تاریخ 99/07/01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 تا پایان سال 99</a:t>
                      </a:r>
                      <a:endParaRPr lang="fa-IR" sz="135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964170"/>
                  </a:ext>
                </a:extLst>
              </a:tr>
              <a:tr h="45822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پروژه افزایش ظرفیت 14.000 تنی تایر سواری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14 هزار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6,800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12ماهه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9.60%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17.36%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370132"/>
                  </a:ext>
                </a:extLst>
              </a:tr>
              <a:tr h="44489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 تولید تایر ماشین‌های سنگین با ظرفیت 50 هزار تن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25هزار تن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OTR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 25 هزار تن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TBR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37,500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36ماهه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</a:t>
                      </a:r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مرحله </a:t>
                      </a:r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جذب سرمایه‌گذار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386252"/>
                  </a:ext>
                </a:extLst>
              </a:tr>
              <a:tr h="41768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 تولید استیل کورد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15 هزار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24ماهه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حال مذاکره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32544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901582"/>
              </p:ext>
            </p:extLst>
          </p:nvPr>
        </p:nvGraphicFramePr>
        <p:xfrm>
          <a:off x="1828231" y="3074362"/>
          <a:ext cx="9854022" cy="3407894"/>
        </p:xfrm>
        <a:graphic>
          <a:graphicData uri="http://schemas.openxmlformats.org/drawingml/2006/table">
            <a:tbl>
              <a:tblPr rtl="1"/>
              <a:tblGrid>
                <a:gridCol w="3238164">
                  <a:extLst>
                    <a:ext uri="{9D8B030D-6E8A-4147-A177-3AD203B41FA5}">
                      <a16:colId xmlns:a16="http://schemas.microsoft.com/office/drawing/2014/main" val="2371359910"/>
                    </a:ext>
                  </a:extLst>
                </a:gridCol>
                <a:gridCol w="2619022">
                  <a:extLst>
                    <a:ext uri="{9D8B030D-6E8A-4147-A177-3AD203B41FA5}">
                      <a16:colId xmlns:a16="http://schemas.microsoft.com/office/drawing/2014/main" val="398277501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576717438"/>
                    </a:ext>
                  </a:extLst>
                </a:gridCol>
                <a:gridCol w="970845">
                  <a:extLst>
                    <a:ext uri="{9D8B030D-6E8A-4147-A177-3AD203B41FA5}">
                      <a16:colId xmlns:a16="http://schemas.microsoft.com/office/drawing/2014/main" val="273810381"/>
                    </a:ext>
                  </a:extLst>
                </a:gridCol>
                <a:gridCol w="975108">
                  <a:extLst>
                    <a:ext uri="{9D8B030D-6E8A-4147-A177-3AD203B41FA5}">
                      <a16:colId xmlns:a16="http://schemas.microsoft.com/office/drawing/2014/main" val="464284207"/>
                    </a:ext>
                  </a:extLst>
                </a:gridCol>
                <a:gridCol w="933283">
                  <a:extLst>
                    <a:ext uri="{9D8B030D-6E8A-4147-A177-3AD203B41FA5}">
                      <a16:colId xmlns:a16="http://schemas.microsoft.com/office/drawing/2014/main" val="4274647053"/>
                    </a:ext>
                  </a:extLst>
                </a:gridCol>
              </a:tblGrid>
              <a:tr h="312616">
                <a:tc gridSpan="6"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طرح‌های شرکت مخازن گاز طبیعی آسیاناما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921050"/>
                  </a:ext>
                </a:extLst>
              </a:tr>
              <a:tr h="49004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مخارج برآوردی (میلیاردریال)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مدت اجرا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پیشرفت در تاریخ 99/07/01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 تا پایان سال 99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670310"/>
                  </a:ext>
                </a:extLst>
              </a:tr>
              <a:tr h="43533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افزایش ظرفیت تولید آسیا ناما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 200 هزار عدد مخزن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ماه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19%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61%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000322"/>
                  </a:ext>
                </a:extLst>
              </a:tr>
              <a:tr h="61678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ایجاد واحد برش ورق در اهواز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میزان برشکاری در فاز اول: 20 هزار تن در سال و در فاز دوم: 110 هزار تن در سال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ماه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399937"/>
                  </a:ext>
                </a:extLst>
              </a:tr>
              <a:tr h="53468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ایجاد مرکز تخصصی خدمات خودرویی خاوران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فاز اول دوگانه‌سوز نمودن خودروهای فعلی و در فاز دوم اخذ نمایندگی خودرو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 ماه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27%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391061"/>
                  </a:ext>
                </a:extLst>
              </a:tr>
              <a:tr h="46284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ایجاد خط جدید در کنار سایت فعلی آسیاناما در شهرک صنعتی لیا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200هزارتن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074578"/>
                  </a:ext>
                </a:extLst>
              </a:tr>
              <a:tr h="4055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ورود آسیا ناما به فرابورس ایران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26%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883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57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07541" y="11289"/>
            <a:ext cx="9089437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776374"/>
              </p:ext>
            </p:extLst>
          </p:nvPr>
        </p:nvGraphicFramePr>
        <p:xfrm>
          <a:off x="1190847" y="893135"/>
          <a:ext cx="10845208" cy="5322990"/>
        </p:xfrm>
        <a:graphic>
          <a:graphicData uri="http://schemas.openxmlformats.org/drawingml/2006/table">
            <a:tbl>
              <a:tblPr rtl="1"/>
              <a:tblGrid>
                <a:gridCol w="3439523">
                  <a:extLst>
                    <a:ext uri="{9D8B030D-6E8A-4147-A177-3AD203B41FA5}">
                      <a16:colId xmlns:a16="http://schemas.microsoft.com/office/drawing/2014/main" val="2289514340"/>
                    </a:ext>
                  </a:extLst>
                </a:gridCol>
                <a:gridCol w="3982002">
                  <a:extLst>
                    <a:ext uri="{9D8B030D-6E8A-4147-A177-3AD203B41FA5}">
                      <a16:colId xmlns:a16="http://schemas.microsoft.com/office/drawing/2014/main" val="3648139838"/>
                    </a:ext>
                  </a:extLst>
                </a:gridCol>
                <a:gridCol w="623864">
                  <a:extLst>
                    <a:ext uri="{9D8B030D-6E8A-4147-A177-3AD203B41FA5}">
                      <a16:colId xmlns:a16="http://schemas.microsoft.com/office/drawing/2014/main" val="3866516496"/>
                    </a:ext>
                  </a:extLst>
                </a:gridCol>
                <a:gridCol w="812274">
                  <a:extLst>
                    <a:ext uri="{9D8B030D-6E8A-4147-A177-3AD203B41FA5}">
                      <a16:colId xmlns:a16="http://schemas.microsoft.com/office/drawing/2014/main" val="1598251746"/>
                    </a:ext>
                  </a:extLst>
                </a:gridCol>
                <a:gridCol w="1071132">
                  <a:extLst>
                    <a:ext uri="{9D8B030D-6E8A-4147-A177-3AD203B41FA5}">
                      <a16:colId xmlns:a16="http://schemas.microsoft.com/office/drawing/2014/main" val="707306914"/>
                    </a:ext>
                  </a:extLst>
                </a:gridCol>
                <a:gridCol w="916413">
                  <a:extLst>
                    <a:ext uri="{9D8B030D-6E8A-4147-A177-3AD203B41FA5}">
                      <a16:colId xmlns:a16="http://schemas.microsoft.com/office/drawing/2014/main" val="2702362158"/>
                    </a:ext>
                  </a:extLst>
                </a:gridCol>
              </a:tblGrid>
              <a:tr h="5931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مخارج باقیمانده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مدت اجرا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پیشرفت در تاریخ 99/07/01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پیشرفت در پایان سال 1399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72389"/>
                  </a:ext>
                </a:extLst>
              </a:tr>
              <a:tr h="5541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تجاری اقامتی امام رضا(ع)- مشهد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زیر بنا 250.000 متر مربع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93%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330024"/>
                  </a:ext>
                </a:extLst>
              </a:tr>
              <a:tr h="11863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تجاری مسکونی ابریشم- لاهیجان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این ساختمان با کاربری تجاری- مسکونی در زمینی به مساحت 3,419 مترمربع و زیربنای 25,000 متر مربع، در 13 طبقه (یک طبقه زیرزمین و 12 طبقه روی زمین) در حال احداث است، کاربری­های پروژه شامل، 57 واحد مسکونی در 8 طبقه با زیربنای 8,590 متر مربع و همچنین 4,097 مترمربع فضای تجاری شامل 47 باب مغازه، شهربازی کودکان، فودکورت، رستوران و 182 واحد پارکینگ می‌باشد.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363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واحدهای مسکونی: 1400/03/31 و واحدهای تجاری 1400/21/26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81%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91%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20051"/>
                  </a:ext>
                </a:extLst>
              </a:tr>
              <a:tr h="99123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تجاری و پارکینگ طبقاتی بازار خودرو تهران (اتومال)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این ساختمان با کاربری تجاری و پارکینگ در زمینی به مساحت 6,000 مترمربع، با زیربنای 50,750 مترمربع، مشتمل بر  9 طبقه ( 7 طبقه زیرزمین و 2 طبقه روی زمین) در مرحله اجرا می‌باشد. کاربری‌های پروژه شامل 25واحد تجاری با زیربنای 7,733 مترمربع و 1,043 واحد پارکینگ با زیربنای 31033 مترمربع است.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4,500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صورت تأمین مالی پایان پروژه 1401/04/30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64%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66%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86016"/>
                  </a:ext>
                </a:extLst>
              </a:tr>
              <a:tr h="600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تجاری فرهنگی پردیس شرق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این ساختمان با کاربری تجاری– فرهنگی در زمینی به مساحت 8,092 متر مربع و با زیربنای حدود 94 هزارمتر مربع در حال احداث است، ساختمان مذکور دارای 14 طبقه (8 طبقه زیرزمین ، یک طبقه همکف و 5 طبقه بالای همکف) می‌باشد.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48 ماه از تاریخ ابلاغ قرارداد مشارکت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22%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25%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609649"/>
                  </a:ext>
                </a:extLst>
              </a:tr>
              <a:tr h="79610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تهرانپارس (متعلق به زرین پرشیا)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نیمه‌ساز این ملک با اسکلت فلزی 16 طبقه شامل 4 طبقه زیرزمین جهت پارکینگ، طبقه همکف جهت لابی، 4 واحد تجاری و 11 طبقه مسکونی به مساحت کل زیربنا 46,205 متر مربع روی زمینی به مساحت 3,525 متر مربع در بزرگراه رسالت تقاطع بلوار پروین احداث گردیده است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زمان تعیین شده برای اتمام پروژه 1400/01/31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  <a:endParaRPr lang="fa-IR" sz="1200" b="0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293732"/>
                  </a:ext>
                </a:extLst>
              </a:tr>
              <a:tr h="600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ملک گلبرگ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مساحت زمین 2,995 متر مربع می‌باشد. ملک مزبور دارای کاربری تجاری- پارکینگ است.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 ماه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بررسی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992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4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58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31" y="6509821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212100"/>
              </p:ext>
            </p:extLst>
          </p:nvPr>
        </p:nvGraphicFramePr>
        <p:xfrm>
          <a:off x="2170688" y="818190"/>
          <a:ext cx="9844935" cy="4818879"/>
        </p:xfrm>
        <a:graphic>
          <a:graphicData uri="http://schemas.openxmlformats.org/drawingml/2006/table">
            <a:tbl>
              <a:tblPr rtl="1"/>
              <a:tblGrid>
                <a:gridCol w="6105550">
                  <a:extLst>
                    <a:ext uri="{9D8B030D-6E8A-4147-A177-3AD203B41FA5}">
                      <a16:colId xmlns:a16="http://schemas.microsoft.com/office/drawing/2014/main" val="1571243094"/>
                    </a:ext>
                  </a:extLst>
                </a:gridCol>
                <a:gridCol w="3739385">
                  <a:extLst>
                    <a:ext uri="{9D8B030D-6E8A-4147-A177-3AD203B41FA5}">
                      <a16:colId xmlns:a16="http://schemas.microsoft.com/office/drawing/2014/main" val="2768324384"/>
                    </a:ext>
                  </a:extLst>
                </a:gridCol>
              </a:tblGrid>
              <a:tr h="434089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طرح‌های  شرکت معدنی و صنعتی گل گهر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97906"/>
                  </a:ext>
                </a:extLst>
              </a:tr>
              <a:tr h="45556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پروژه‌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05236"/>
                  </a:ext>
                </a:extLst>
              </a:tr>
              <a:tr h="47454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افزايش ظرفيت و بهبود كيفيت محصول خطوط 5، 6 و 7 كنسانتره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2.1 میلیون تن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425204"/>
                  </a:ext>
                </a:extLst>
              </a:tr>
              <a:tr h="49352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پایانه ریلی و سایت انباشت و برداشت 7 میلیون تنی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7 میلیون تن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344572"/>
                  </a:ext>
                </a:extLst>
              </a:tr>
              <a:tr h="49352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سرمایه‌گذاری و توسعه گل‌گهر: احداث كارخانه فرو سيليسيوم 75%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25 هزار تن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305018"/>
                  </a:ext>
                </a:extLst>
              </a:tr>
              <a:tr h="49352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گهر فرزانگان خرامه: احداث کارخانه گندله‌سازی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2.5 میلیون تن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546975"/>
                  </a:ext>
                </a:extLst>
              </a:tr>
              <a:tr h="49352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گلفام معدن پرند کرمان: آنومالي سنگ آهن 6 گل گهر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70 میلیون تن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802046"/>
                  </a:ext>
                </a:extLst>
              </a:tr>
              <a:tr h="49352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تأمین و انتقال آب خلیج فارس: احداث مجتمع آب شیرین‌کن بندرعباس فاز صفر و یک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400 هزار مترمکعب بر ثانیه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863352"/>
                  </a:ext>
                </a:extLst>
              </a:tr>
              <a:tr h="49352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عمران اطلس گل‌گهر: طراحي و اجراي راه آهن كرمان- سيرجان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170 کیلومتر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988557"/>
                  </a:ext>
                </a:extLst>
              </a:tr>
              <a:tr h="49352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گهر انرژی: احداث نيروگاه سيكل تركيبي دوم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500 مگاوات ساعت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16556"/>
                  </a:ext>
                </a:extLst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70689" y="11289"/>
            <a:ext cx="9844935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59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31" y="6509821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07541" y="11289"/>
            <a:ext cx="9089437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313310"/>
              </p:ext>
            </p:extLst>
          </p:nvPr>
        </p:nvGraphicFramePr>
        <p:xfrm>
          <a:off x="2488042" y="4706782"/>
          <a:ext cx="8274566" cy="1253453"/>
        </p:xfrm>
        <a:graphic>
          <a:graphicData uri="http://schemas.openxmlformats.org/drawingml/2006/table">
            <a:tbl>
              <a:tblPr rtl="1"/>
              <a:tblGrid>
                <a:gridCol w="3249116">
                  <a:extLst>
                    <a:ext uri="{9D8B030D-6E8A-4147-A177-3AD203B41FA5}">
                      <a16:colId xmlns:a16="http://schemas.microsoft.com/office/drawing/2014/main" val="1237758328"/>
                    </a:ext>
                  </a:extLst>
                </a:gridCol>
                <a:gridCol w="1989943">
                  <a:extLst>
                    <a:ext uri="{9D8B030D-6E8A-4147-A177-3AD203B41FA5}">
                      <a16:colId xmlns:a16="http://schemas.microsoft.com/office/drawing/2014/main" val="4039422705"/>
                    </a:ext>
                  </a:extLst>
                </a:gridCol>
                <a:gridCol w="843197">
                  <a:extLst>
                    <a:ext uri="{9D8B030D-6E8A-4147-A177-3AD203B41FA5}">
                      <a16:colId xmlns:a16="http://schemas.microsoft.com/office/drawing/2014/main" val="442650688"/>
                    </a:ext>
                  </a:extLst>
                </a:gridCol>
                <a:gridCol w="1180475">
                  <a:extLst>
                    <a:ext uri="{9D8B030D-6E8A-4147-A177-3AD203B41FA5}">
                      <a16:colId xmlns:a16="http://schemas.microsoft.com/office/drawing/2014/main" val="3709245604"/>
                    </a:ext>
                  </a:extLst>
                </a:gridCol>
                <a:gridCol w="1011835">
                  <a:extLst>
                    <a:ext uri="{9D8B030D-6E8A-4147-A177-3AD203B41FA5}">
                      <a16:colId xmlns:a16="http://schemas.microsoft.com/office/drawing/2014/main" val="2854571876"/>
                    </a:ext>
                  </a:extLst>
                </a:gridCol>
              </a:tblGrid>
              <a:tr h="336144"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 ‌شرکت سیمان هرمزگان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073964"/>
                  </a:ext>
                </a:extLst>
              </a:tr>
              <a:tr h="3906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مخارج باقیمانده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مدت اجرا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پیشرفت فیزیکی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1538"/>
                  </a:ext>
                </a:extLst>
              </a:tr>
              <a:tr h="49058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فاز دوم آب شیرین‌کن و ایجاد خط انتقال آب با تأمین آب خام از دریا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3.000 متر مکعب در روز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ماه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</a:t>
                      </a:r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فاز مطالعاتی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56103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696199"/>
              </p:ext>
            </p:extLst>
          </p:nvPr>
        </p:nvGraphicFramePr>
        <p:xfrm>
          <a:off x="2488042" y="2682677"/>
          <a:ext cx="8274566" cy="1763272"/>
        </p:xfrm>
        <a:graphic>
          <a:graphicData uri="http://schemas.openxmlformats.org/drawingml/2006/table">
            <a:tbl>
              <a:tblPr rtl="1"/>
              <a:tblGrid>
                <a:gridCol w="5131652">
                  <a:extLst>
                    <a:ext uri="{9D8B030D-6E8A-4147-A177-3AD203B41FA5}">
                      <a16:colId xmlns:a16="http://schemas.microsoft.com/office/drawing/2014/main" val="3073575284"/>
                    </a:ext>
                  </a:extLst>
                </a:gridCol>
                <a:gridCol w="3142914">
                  <a:extLst>
                    <a:ext uri="{9D8B030D-6E8A-4147-A177-3AD203B41FA5}">
                      <a16:colId xmlns:a16="http://schemas.microsoft.com/office/drawing/2014/main" val="1941645861"/>
                    </a:ext>
                  </a:extLst>
                </a:gridCol>
              </a:tblGrid>
              <a:tr h="348882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سنگ آهن گهر زمین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310981"/>
                  </a:ext>
                </a:extLst>
              </a:tr>
              <a:tr h="2828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پروژه‌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329946"/>
                  </a:ext>
                </a:extLst>
              </a:tr>
              <a:tr h="2828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گندله شماره 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5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857740"/>
                  </a:ext>
                </a:extLst>
              </a:tr>
              <a:tr h="2828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کنسانتره شماره 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2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60706"/>
                  </a:ext>
                </a:extLst>
              </a:tr>
              <a:tr h="2828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کنسانتره شماره 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5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531439"/>
                  </a:ext>
                </a:extLst>
              </a:tr>
              <a:tr h="28287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آهن اسفنجی مگامدول 1 و 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3.6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2198"/>
                  </a:ext>
                </a:extLst>
              </a:tr>
            </a:tbl>
          </a:graphicData>
        </a:graphic>
      </p:graphicFrame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360977"/>
              </p:ext>
            </p:extLst>
          </p:nvPr>
        </p:nvGraphicFramePr>
        <p:xfrm>
          <a:off x="2488042" y="988310"/>
          <a:ext cx="8308623" cy="1433534"/>
        </p:xfrm>
        <a:graphic>
          <a:graphicData uri="http://schemas.openxmlformats.org/drawingml/2006/table">
            <a:tbl>
              <a:tblPr rtl="1" firstRow="1" firstCol="1" bandRow="1"/>
              <a:tblGrid>
                <a:gridCol w="5152773">
                  <a:extLst>
                    <a:ext uri="{9D8B030D-6E8A-4147-A177-3AD203B41FA5}">
                      <a16:colId xmlns:a16="http://schemas.microsoft.com/office/drawing/2014/main" val="2036375377"/>
                    </a:ext>
                  </a:extLst>
                </a:gridCol>
                <a:gridCol w="3155850">
                  <a:extLst>
                    <a:ext uri="{9D8B030D-6E8A-4147-A177-3AD203B41FA5}">
                      <a16:colId xmlns:a16="http://schemas.microsoft.com/office/drawing/2014/main" val="469260809"/>
                    </a:ext>
                  </a:extLst>
                </a:gridCol>
              </a:tblGrid>
              <a:tr h="355689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طرح‌های  شرکت توسعه آهن و فولاد گل­گهر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637314"/>
                  </a:ext>
                </a:extLst>
              </a:tr>
              <a:tr h="35568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پروژه‌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564080"/>
                  </a:ext>
                </a:extLst>
              </a:tr>
              <a:tr h="35568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کارخانه فولاد سازی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3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930174"/>
                  </a:ext>
                </a:extLst>
              </a:tr>
              <a:tr h="3664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کارخانه تولید آهن اسفنجی شماره 2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2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33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0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642" y="0"/>
            <a:ext cx="10311928" cy="744326"/>
          </a:xfrm>
        </p:spPr>
        <p:txBody>
          <a:bodyPr>
            <a:normAutofit fontScale="90000"/>
          </a:bodyPr>
          <a:lstStyle/>
          <a:p>
            <a:pPr lvl="0" algn="ctr" defTabSz="914400" rtl="1">
              <a:spcBef>
                <a:spcPts val="0"/>
              </a:spcBef>
            </a:pPr>
            <a:r>
              <a:rPr lang="fa-IR" sz="4400" dirty="0" smtClean="0">
                <a:solidFill>
                  <a:srgbClr val="822B00"/>
                </a:solidFill>
                <a:latin typeface="Calibri"/>
                <a:ea typeface="+mn-ea"/>
                <a:cs typeface="B Titr"/>
              </a:rPr>
              <a:t>کلیات </a:t>
            </a:r>
            <a:r>
              <a:rPr lang="fa-IR" sz="4400" dirty="0">
                <a:solidFill>
                  <a:srgbClr val="822B00"/>
                </a:solidFill>
                <a:latin typeface="Calibri"/>
                <a:ea typeface="+mn-ea"/>
                <a:cs typeface="B Titr"/>
              </a:rPr>
              <a:t>شرکت</a:t>
            </a:r>
            <a:br>
              <a:rPr lang="fa-IR" sz="4400" dirty="0">
                <a:solidFill>
                  <a:srgbClr val="822B00"/>
                </a:solidFill>
                <a:latin typeface="Calibri"/>
                <a:ea typeface="+mn-ea"/>
                <a:cs typeface="B Titr"/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6</a:t>
            </a:fld>
            <a:endParaRPr lang="en-US" dirty="0">
              <a:latin typeface="Thuluth" pitchFamily="2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8829" y="871870"/>
            <a:ext cx="9709785" cy="4666379"/>
            <a:chOff x="2595281" y="1346648"/>
            <a:chExt cx="7210202" cy="4534023"/>
          </a:xfrm>
          <a:solidFill>
            <a:srgbClr val="822B00"/>
          </a:solidFill>
        </p:grpSpPr>
        <p:sp>
          <p:nvSpPr>
            <p:cNvPr id="7" name="Freeform 6"/>
            <p:cNvSpPr/>
            <p:nvPr/>
          </p:nvSpPr>
          <p:spPr>
            <a:xfrm>
              <a:off x="5106546" y="1422372"/>
              <a:ext cx="4698937" cy="764309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99061" tIns="82695" rIns="132225" bIns="82696" numCol="1" spcCol="1270" anchor="ctr" anchorCtr="0">
              <a:noAutofit/>
            </a:bodyPr>
            <a:lstStyle/>
            <a:p>
              <a:pPr marL="0" marR="0" lvl="1" indent="0" algn="ctr" defTabSz="11557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1380/11/21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595282" y="1346648"/>
              <a:ext cx="2473720" cy="849229"/>
            </a:xfrm>
            <a:custGeom>
              <a:avLst/>
              <a:gdLst>
                <a:gd name="connsiteX0" fmla="*/ 141541 w 2473720"/>
                <a:gd name="connsiteY0" fmla="*/ 0 h 849229"/>
                <a:gd name="connsiteX1" fmla="*/ 2332179 w 2473720"/>
                <a:gd name="connsiteY1" fmla="*/ 0 h 849229"/>
                <a:gd name="connsiteX2" fmla="*/ 2473720 w 2473720"/>
                <a:gd name="connsiteY2" fmla="*/ 141541 h 849229"/>
                <a:gd name="connsiteX3" fmla="*/ 2473720 w 2473720"/>
                <a:gd name="connsiteY3" fmla="*/ 849229 h 849229"/>
                <a:gd name="connsiteX4" fmla="*/ 2473720 w 2473720"/>
                <a:gd name="connsiteY4" fmla="*/ 849229 h 849229"/>
                <a:gd name="connsiteX5" fmla="*/ 0 w 2473720"/>
                <a:gd name="connsiteY5" fmla="*/ 849229 h 849229"/>
                <a:gd name="connsiteX6" fmla="*/ 0 w 2473720"/>
                <a:gd name="connsiteY6" fmla="*/ 849229 h 849229"/>
                <a:gd name="connsiteX7" fmla="*/ 0 w 2473720"/>
                <a:gd name="connsiteY7" fmla="*/ 141541 h 849229"/>
                <a:gd name="connsiteX8" fmla="*/ 141541 w 2473720"/>
                <a:gd name="connsiteY8" fmla="*/ 0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141541" y="0"/>
                  </a:moveTo>
                  <a:lnTo>
                    <a:pt x="2332179" y="0"/>
                  </a:lnTo>
                  <a:lnTo>
                    <a:pt x="2473720" y="141541"/>
                  </a:lnTo>
                  <a:lnTo>
                    <a:pt x="2473720" y="849229"/>
                  </a:lnTo>
                  <a:lnTo>
                    <a:pt x="2473720" y="849229"/>
                  </a:lnTo>
                  <a:lnTo>
                    <a:pt x="0" y="849229"/>
                  </a:lnTo>
                  <a:lnTo>
                    <a:pt x="0" y="849229"/>
                  </a:lnTo>
                  <a:lnTo>
                    <a:pt x="0" y="141541"/>
                  </a:lnTo>
                  <a:lnTo>
                    <a:pt x="141541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0" vert="horz" wrap="square" lIns="162210" tIns="116490" rIns="162210" bIns="45720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تاریخ تأسیس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5106546" y="2314065"/>
              <a:ext cx="4698937" cy="773501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99061" tIns="82695" rIns="132225" bIns="82696" numCol="1" spcCol="1270" anchor="ctr" anchorCtr="0">
              <a:noAutofit/>
            </a:bodyPr>
            <a:lstStyle/>
            <a:p>
              <a:pPr marL="0" marR="0" lvl="1" indent="0" algn="ctr" defTabSz="11557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1386/10/16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595282" y="2238339"/>
              <a:ext cx="2473720" cy="849229"/>
            </a:xfrm>
            <a:custGeom>
              <a:avLst/>
              <a:gdLst>
                <a:gd name="connsiteX0" fmla="*/ 0 w 2473720"/>
                <a:gd name="connsiteY0" fmla="*/ 141541 h 849229"/>
                <a:gd name="connsiteX1" fmla="*/ 141541 w 2473720"/>
                <a:gd name="connsiteY1" fmla="*/ 0 h 849229"/>
                <a:gd name="connsiteX2" fmla="*/ 2332179 w 2473720"/>
                <a:gd name="connsiteY2" fmla="*/ 0 h 849229"/>
                <a:gd name="connsiteX3" fmla="*/ 2473720 w 2473720"/>
                <a:gd name="connsiteY3" fmla="*/ 141541 h 849229"/>
                <a:gd name="connsiteX4" fmla="*/ 2473720 w 2473720"/>
                <a:gd name="connsiteY4" fmla="*/ 707688 h 849229"/>
                <a:gd name="connsiteX5" fmla="*/ 2332179 w 2473720"/>
                <a:gd name="connsiteY5" fmla="*/ 849229 h 849229"/>
                <a:gd name="connsiteX6" fmla="*/ 141541 w 2473720"/>
                <a:gd name="connsiteY6" fmla="*/ 849229 h 849229"/>
                <a:gd name="connsiteX7" fmla="*/ 0 w 2473720"/>
                <a:gd name="connsiteY7" fmla="*/ 707688 h 849229"/>
                <a:gd name="connsiteX8" fmla="*/ 0 w 2473720"/>
                <a:gd name="connsiteY8" fmla="*/ 141541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0" y="141541"/>
                  </a:moveTo>
                  <a:cubicBezTo>
                    <a:pt x="0" y="63370"/>
                    <a:pt x="63370" y="0"/>
                    <a:pt x="141541" y="0"/>
                  </a:cubicBezTo>
                  <a:lnTo>
                    <a:pt x="2332179" y="0"/>
                  </a:lnTo>
                  <a:cubicBezTo>
                    <a:pt x="2410350" y="0"/>
                    <a:pt x="2473720" y="63370"/>
                    <a:pt x="2473720" y="141541"/>
                  </a:cubicBezTo>
                  <a:lnTo>
                    <a:pt x="2473720" y="707688"/>
                  </a:lnTo>
                  <a:cubicBezTo>
                    <a:pt x="2473720" y="785859"/>
                    <a:pt x="2410350" y="849229"/>
                    <a:pt x="2332179" y="849229"/>
                  </a:cubicBezTo>
                  <a:lnTo>
                    <a:pt x="141541" y="849229"/>
                  </a:lnTo>
                  <a:cubicBezTo>
                    <a:pt x="63370" y="849229"/>
                    <a:pt x="0" y="785859"/>
                    <a:pt x="0" y="707688"/>
                  </a:cubicBezTo>
                  <a:lnTo>
                    <a:pt x="0" y="14154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0" vert="horz" wrap="square" lIns="148136" tIns="94796" rIns="148136" bIns="94796" numCol="1" spcCol="1270" anchor="ctr" anchorCtr="0">
              <a:noAutofit/>
            </a:bodyPr>
            <a:lstStyle/>
            <a:p>
              <a:pPr marL="0" marR="0" lvl="0" indent="0" algn="ctr" defTabSz="12446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تاریخ ورود به بورس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106546" y="3214951"/>
              <a:ext cx="4698937" cy="764307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99061" tIns="82696" rIns="132225" bIns="82695" numCol="1" spcCol="1270" anchor="ctr" anchorCtr="0">
              <a:noAutofit/>
            </a:bodyPr>
            <a:lstStyle/>
            <a:p>
              <a:pPr marL="0" marR="0" lvl="1" indent="0" algn="ctr" defTabSz="11557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2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595282" y="3130030"/>
              <a:ext cx="2473720" cy="849229"/>
            </a:xfrm>
            <a:custGeom>
              <a:avLst/>
              <a:gdLst>
                <a:gd name="connsiteX0" fmla="*/ 0 w 2473720"/>
                <a:gd name="connsiteY0" fmla="*/ 141541 h 849229"/>
                <a:gd name="connsiteX1" fmla="*/ 141541 w 2473720"/>
                <a:gd name="connsiteY1" fmla="*/ 0 h 849229"/>
                <a:gd name="connsiteX2" fmla="*/ 2332179 w 2473720"/>
                <a:gd name="connsiteY2" fmla="*/ 0 h 849229"/>
                <a:gd name="connsiteX3" fmla="*/ 2473720 w 2473720"/>
                <a:gd name="connsiteY3" fmla="*/ 141541 h 849229"/>
                <a:gd name="connsiteX4" fmla="*/ 2473720 w 2473720"/>
                <a:gd name="connsiteY4" fmla="*/ 707688 h 849229"/>
                <a:gd name="connsiteX5" fmla="*/ 2332179 w 2473720"/>
                <a:gd name="connsiteY5" fmla="*/ 849229 h 849229"/>
                <a:gd name="connsiteX6" fmla="*/ 141541 w 2473720"/>
                <a:gd name="connsiteY6" fmla="*/ 849229 h 849229"/>
                <a:gd name="connsiteX7" fmla="*/ 0 w 2473720"/>
                <a:gd name="connsiteY7" fmla="*/ 707688 h 849229"/>
                <a:gd name="connsiteX8" fmla="*/ 0 w 2473720"/>
                <a:gd name="connsiteY8" fmla="*/ 141541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0" y="141541"/>
                  </a:moveTo>
                  <a:cubicBezTo>
                    <a:pt x="0" y="63370"/>
                    <a:pt x="63370" y="0"/>
                    <a:pt x="141541" y="0"/>
                  </a:cubicBezTo>
                  <a:lnTo>
                    <a:pt x="2332179" y="0"/>
                  </a:lnTo>
                  <a:cubicBezTo>
                    <a:pt x="2410350" y="0"/>
                    <a:pt x="2473720" y="63370"/>
                    <a:pt x="2473720" y="141541"/>
                  </a:cubicBezTo>
                  <a:lnTo>
                    <a:pt x="2473720" y="707688"/>
                  </a:lnTo>
                  <a:cubicBezTo>
                    <a:pt x="2473720" y="785859"/>
                    <a:pt x="2410350" y="849229"/>
                    <a:pt x="2332179" y="849229"/>
                  </a:cubicBezTo>
                  <a:lnTo>
                    <a:pt x="141541" y="849229"/>
                  </a:lnTo>
                  <a:cubicBezTo>
                    <a:pt x="63370" y="849229"/>
                    <a:pt x="0" y="785859"/>
                    <a:pt x="0" y="707688"/>
                  </a:cubicBezTo>
                  <a:lnTo>
                    <a:pt x="0" y="14154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0" vert="horz" wrap="square" lIns="148136" tIns="94796" rIns="148136" bIns="94796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a-IR" sz="2800" kern="0" dirty="0">
                  <a:solidFill>
                    <a:prstClr val="white"/>
                  </a:solidFill>
                  <a:latin typeface="Calibri"/>
                  <a:cs typeface="B Nazanin" panose="00000400000000000000" pitchFamily="2" charset="-78"/>
                </a:rPr>
                <a:t>سرمایه فعلی شرکت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06546" y="4106641"/>
              <a:ext cx="4698937" cy="763221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99061" tIns="82696" rIns="132225" bIns="82695" numCol="1" spcCol="1270" anchor="ctr" anchorCtr="0">
              <a:noAutofit/>
            </a:bodyPr>
            <a:lstStyle/>
            <a:p>
              <a:pPr marL="0" lvl="1" algn="ctr" rtl="1">
                <a:spcBef>
                  <a:spcPct val="0"/>
                </a:spcBef>
                <a:defRPr/>
              </a:pPr>
              <a:r>
                <a:rPr lang="fa-IR" sz="26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  <a:cs typeface="B Nazanin" panose="00000400000000000000" pitchFamily="2" charset="-78"/>
                </a:rPr>
                <a:t>96.979.742 </a:t>
              </a:r>
              <a:r>
                <a:rPr kumimoji="0" lang="fa-IR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میلیون ریال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595282" y="4021721"/>
              <a:ext cx="2473720" cy="891689"/>
            </a:xfrm>
            <a:custGeom>
              <a:avLst/>
              <a:gdLst>
                <a:gd name="connsiteX0" fmla="*/ 0 w 2473720"/>
                <a:gd name="connsiteY0" fmla="*/ 141541 h 849229"/>
                <a:gd name="connsiteX1" fmla="*/ 141541 w 2473720"/>
                <a:gd name="connsiteY1" fmla="*/ 0 h 849229"/>
                <a:gd name="connsiteX2" fmla="*/ 2332179 w 2473720"/>
                <a:gd name="connsiteY2" fmla="*/ 0 h 849229"/>
                <a:gd name="connsiteX3" fmla="*/ 2473720 w 2473720"/>
                <a:gd name="connsiteY3" fmla="*/ 141541 h 849229"/>
                <a:gd name="connsiteX4" fmla="*/ 2473720 w 2473720"/>
                <a:gd name="connsiteY4" fmla="*/ 707688 h 849229"/>
                <a:gd name="connsiteX5" fmla="*/ 2332179 w 2473720"/>
                <a:gd name="connsiteY5" fmla="*/ 849229 h 849229"/>
                <a:gd name="connsiteX6" fmla="*/ 141541 w 2473720"/>
                <a:gd name="connsiteY6" fmla="*/ 849229 h 849229"/>
                <a:gd name="connsiteX7" fmla="*/ 0 w 2473720"/>
                <a:gd name="connsiteY7" fmla="*/ 707688 h 849229"/>
                <a:gd name="connsiteX8" fmla="*/ 0 w 2473720"/>
                <a:gd name="connsiteY8" fmla="*/ 141541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0" y="141541"/>
                  </a:moveTo>
                  <a:cubicBezTo>
                    <a:pt x="0" y="63370"/>
                    <a:pt x="63370" y="0"/>
                    <a:pt x="141541" y="0"/>
                  </a:cubicBezTo>
                  <a:lnTo>
                    <a:pt x="2332179" y="0"/>
                  </a:lnTo>
                  <a:cubicBezTo>
                    <a:pt x="2410350" y="0"/>
                    <a:pt x="2473720" y="63370"/>
                    <a:pt x="2473720" y="141541"/>
                  </a:cubicBezTo>
                  <a:lnTo>
                    <a:pt x="2473720" y="707688"/>
                  </a:lnTo>
                  <a:cubicBezTo>
                    <a:pt x="2473720" y="785859"/>
                    <a:pt x="2410350" y="849229"/>
                    <a:pt x="2332179" y="849229"/>
                  </a:cubicBezTo>
                  <a:lnTo>
                    <a:pt x="141541" y="849229"/>
                  </a:lnTo>
                  <a:cubicBezTo>
                    <a:pt x="63370" y="849229"/>
                    <a:pt x="0" y="785859"/>
                    <a:pt x="0" y="707688"/>
                  </a:cubicBezTo>
                  <a:lnTo>
                    <a:pt x="0" y="14154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0" vert="horz" wrap="square" lIns="148136" tIns="94796" rIns="148136" bIns="94796" numCol="1" spcCol="1270" anchor="ctr" anchorCtr="0">
              <a:noAutofit/>
            </a:bodyPr>
            <a:lstStyle/>
            <a:p>
              <a:pPr marL="0" marR="0" lvl="0" indent="0" algn="ctr" defTabSz="12446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سرمایه جدید شرکت </a:t>
              </a: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endParaRPr>
            </a:p>
            <a:p>
              <a:pPr marL="0" marR="0" lvl="0" indent="0" algn="ctr" defTabSz="12446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(ثبت</a:t>
              </a:r>
              <a:r>
                <a:rPr kumimoji="0" lang="fa-IR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 نشده)</a:t>
              </a:r>
              <a:endParaRPr kumimoji="0" lang="fa-I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106546" y="4955870"/>
              <a:ext cx="4698937" cy="874252"/>
            </a:xfrm>
            <a:custGeom>
              <a:avLst/>
              <a:gdLst>
                <a:gd name="connsiteX0" fmla="*/ 113233 w 679383"/>
                <a:gd name="connsiteY0" fmla="*/ 0 h 4397726"/>
                <a:gd name="connsiteX1" fmla="*/ 566150 w 679383"/>
                <a:gd name="connsiteY1" fmla="*/ 0 h 4397726"/>
                <a:gd name="connsiteX2" fmla="*/ 679383 w 679383"/>
                <a:gd name="connsiteY2" fmla="*/ 113233 h 4397726"/>
                <a:gd name="connsiteX3" fmla="*/ 679383 w 679383"/>
                <a:gd name="connsiteY3" fmla="*/ 4397726 h 4397726"/>
                <a:gd name="connsiteX4" fmla="*/ 679383 w 679383"/>
                <a:gd name="connsiteY4" fmla="*/ 4397726 h 4397726"/>
                <a:gd name="connsiteX5" fmla="*/ 0 w 679383"/>
                <a:gd name="connsiteY5" fmla="*/ 4397726 h 4397726"/>
                <a:gd name="connsiteX6" fmla="*/ 0 w 679383"/>
                <a:gd name="connsiteY6" fmla="*/ 4397726 h 4397726"/>
                <a:gd name="connsiteX7" fmla="*/ 0 w 679383"/>
                <a:gd name="connsiteY7" fmla="*/ 113233 h 4397726"/>
                <a:gd name="connsiteX8" fmla="*/ 113233 w 679383"/>
                <a:gd name="connsiteY8" fmla="*/ 0 h 43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383" h="4397726">
                  <a:moveTo>
                    <a:pt x="679383" y="732973"/>
                  </a:moveTo>
                  <a:lnTo>
                    <a:pt x="679383" y="3664753"/>
                  </a:lnTo>
                  <a:cubicBezTo>
                    <a:pt x="679383" y="4069562"/>
                    <a:pt x="671551" y="4397723"/>
                    <a:pt x="661890" y="4397723"/>
                  </a:cubicBezTo>
                  <a:lnTo>
                    <a:pt x="0" y="4397723"/>
                  </a:lnTo>
                  <a:lnTo>
                    <a:pt x="0" y="439772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61890" y="3"/>
                  </a:lnTo>
                  <a:cubicBezTo>
                    <a:pt x="671551" y="3"/>
                    <a:pt x="679383" y="328164"/>
                    <a:pt x="679383" y="732973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99061" tIns="82696" rIns="132225" bIns="82695" numCol="1" spcCol="1270" anchor="ctr" anchorCtr="0">
              <a:noAutofit/>
            </a:bodyPr>
            <a:lstStyle/>
            <a:p>
              <a:pPr marL="0" marR="0" lvl="1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a-IR" sz="24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  <a:cs typeface="B Nazanin" panose="00000400000000000000" pitchFamily="2" charset="-78"/>
                </a:rPr>
                <a:t>ارزش بازار 1.206.300 میلیارد ریال </a:t>
              </a:r>
              <a:r>
                <a:rPr lang="en-US" sz="20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  <a:cs typeface="B Nazanin" panose="00000400000000000000" pitchFamily="2" charset="-78"/>
                </a:rPr>
                <a:t>)</a:t>
              </a:r>
              <a:r>
                <a:rPr lang="fa-IR" sz="20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  <a:cs typeface="B Nazanin" panose="00000400000000000000" pitchFamily="2" charset="-78"/>
                </a:rPr>
                <a:t>ارتقای رتبه شرکت از جایگاه </a:t>
              </a:r>
              <a:r>
                <a:rPr lang="fa-IR" sz="2000" b="1" u="sng" kern="0" dirty="0" smtClean="0">
                  <a:solidFill>
                    <a:srgbClr val="FF0000"/>
                  </a:solidFill>
                  <a:latin typeface="Calibri"/>
                  <a:cs typeface="B Nazanin" panose="00000400000000000000" pitchFamily="2" charset="-78"/>
                </a:rPr>
                <a:t>17</a:t>
              </a:r>
              <a:r>
                <a:rPr lang="fa-IR" sz="20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  <a:cs typeface="B Nazanin" panose="00000400000000000000" pitchFamily="2" charset="-78"/>
                </a:rPr>
                <a:t> در سال گذشته به جایگاه </a:t>
              </a:r>
              <a:r>
                <a:rPr lang="fa-IR" sz="2000" b="1" u="sng" kern="0" dirty="0" smtClean="0">
                  <a:solidFill>
                    <a:srgbClr val="FF0000"/>
                  </a:solidFill>
                  <a:latin typeface="Calibri"/>
                  <a:cs typeface="B Nazanin" panose="00000400000000000000" pitchFamily="2" charset="-78"/>
                </a:rPr>
                <a:t>5</a:t>
              </a:r>
              <a:r>
                <a:rPr lang="fa-IR" sz="20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  <a:cs typeface="B Nazanin" panose="00000400000000000000" pitchFamily="2" charset="-78"/>
                </a:rPr>
                <a:t> در سال جاری</a:t>
              </a:r>
              <a:r>
                <a:rPr lang="en-US" sz="2000" b="1" kern="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  <a:cs typeface="B Nazanin" panose="00000400000000000000" pitchFamily="2" charset="-78"/>
                </a:rPr>
                <a:t>(</a:t>
              </a:r>
              <a:endParaRPr kumimoji="0" lang="fa-I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B Nazanin" panose="00000400000000000000" pitchFamily="2" charset="-78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595281" y="4963958"/>
              <a:ext cx="2473720" cy="916713"/>
            </a:xfrm>
            <a:custGeom>
              <a:avLst/>
              <a:gdLst>
                <a:gd name="connsiteX0" fmla="*/ 141541 w 2473720"/>
                <a:gd name="connsiteY0" fmla="*/ 0 h 849229"/>
                <a:gd name="connsiteX1" fmla="*/ 2473720 w 2473720"/>
                <a:gd name="connsiteY1" fmla="*/ 0 h 849229"/>
                <a:gd name="connsiteX2" fmla="*/ 2473720 w 2473720"/>
                <a:gd name="connsiteY2" fmla="*/ 0 h 849229"/>
                <a:gd name="connsiteX3" fmla="*/ 2473720 w 2473720"/>
                <a:gd name="connsiteY3" fmla="*/ 707688 h 849229"/>
                <a:gd name="connsiteX4" fmla="*/ 2332179 w 2473720"/>
                <a:gd name="connsiteY4" fmla="*/ 849229 h 849229"/>
                <a:gd name="connsiteX5" fmla="*/ 0 w 2473720"/>
                <a:gd name="connsiteY5" fmla="*/ 849229 h 849229"/>
                <a:gd name="connsiteX6" fmla="*/ 0 w 2473720"/>
                <a:gd name="connsiteY6" fmla="*/ 849229 h 849229"/>
                <a:gd name="connsiteX7" fmla="*/ 0 w 2473720"/>
                <a:gd name="connsiteY7" fmla="*/ 141541 h 849229"/>
                <a:gd name="connsiteX8" fmla="*/ 141541 w 2473720"/>
                <a:gd name="connsiteY8" fmla="*/ 0 h 8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3720" h="849229">
                  <a:moveTo>
                    <a:pt x="141541" y="0"/>
                  </a:moveTo>
                  <a:lnTo>
                    <a:pt x="2473720" y="0"/>
                  </a:lnTo>
                  <a:lnTo>
                    <a:pt x="2473720" y="0"/>
                  </a:lnTo>
                  <a:lnTo>
                    <a:pt x="2473720" y="707688"/>
                  </a:lnTo>
                  <a:cubicBezTo>
                    <a:pt x="2473720" y="785859"/>
                    <a:pt x="2410350" y="849229"/>
                    <a:pt x="2332179" y="849229"/>
                  </a:cubicBezTo>
                  <a:lnTo>
                    <a:pt x="0" y="849229"/>
                  </a:lnTo>
                  <a:lnTo>
                    <a:pt x="0" y="849229"/>
                  </a:lnTo>
                  <a:lnTo>
                    <a:pt x="0" y="141541"/>
                  </a:lnTo>
                  <a:cubicBezTo>
                    <a:pt x="0" y="63370"/>
                    <a:pt x="63370" y="0"/>
                    <a:pt x="14154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0" vert="horz" wrap="square" lIns="148136" tIns="94796" rIns="148136" bIns="94796" numCol="1" spcCol="1270" anchor="ctr" anchorCtr="0">
              <a:noAutofit/>
            </a:bodyPr>
            <a:lstStyle/>
            <a:p>
              <a:pPr marL="0" marR="0" lvl="0" indent="0" algn="ctr" defTabSz="12446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B Nazanin" panose="00000400000000000000" pitchFamily="2" charset="-78"/>
                </a:rPr>
                <a:t>ارزش بازار و رتبه شرکت</a:t>
              </a:r>
            </a:p>
          </p:txBody>
        </p:sp>
      </p:grp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70" y="5860039"/>
            <a:ext cx="3327638" cy="8323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3" name="Rectangle 2"/>
          <p:cNvSpPr/>
          <p:nvPr/>
        </p:nvSpPr>
        <p:spPr>
          <a:xfrm>
            <a:off x="6552606" y="2985399"/>
            <a:ext cx="31197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r" rtl="1">
              <a:spcBef>
                <a:spcPct val="0"/>
              </a:spcBef>
              <a:defRPr/>
            </a:pPr>
            <a:r>
              <a:rPr lang="fa-IR" sz="2600" b="1" kern="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cs typeface="B Mitra"/>
              </a:rPr>
              <a:t>30.000.000 میلیون ریال</a:t>
            </a:r>
            <a:endParaRPr lang="fa-IR" sz="2600" b="1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cs typeface="B Mitra"/>
            </a:endParaRPr>
          </a:p>
        </p:txBody>
      </p:sp>
    </p:spTree>
    <p:extLst>
      <p:ext uri="{BB962C8B-B14F-4D97-AF65-F5344CB8AC3E}">
        <p14:creationId xmlns:p14="http://schemas.microsoft.com/office/powerpoint/2010/main" val="8763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60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31" y="6509821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70689" y="11289"/>
            <a:ext cx="9844935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964324"/>
              </p:ext>
            </p:extLst>
          </p:nvPr>
        </p:nvGraphicFramePr>
        <p:xfrm>
          <a:off x="2476641" y="805749"/>
          <a:ext cx="9233030" cy="2766789"/>
        </p:xfrm>
        <a:graphic>
          <a:graphicData uri="http://schemas.openxmlformats.org/drawingml/2006/table">
            <a:tbl>
              <a:tblPr rtl="1"/>
              <a:tblGrid>
                <a:gridCol w="5726064">
                  <a:extLst>
                    <a:ext uri="{9D8B030D-6E8A-4147-A177-3AD203B41FA5}">
                      <a16:colId xmlns:a16="http://schemas.microsoft.com/office/drawing/2014/main" val="1639640553"/>
                    </a:ext>
                  </a:extLst>
                </a:gridCol>
                <a:gridCol w="3506966">
                  <a:extLst>
                    <a:ext uri="{9D8B030D-6E8A-4147-A177-3AD203B41FA5}">
                      <a16:colId xmlns:a16="http://schemas.microsoft.com/office/drawing/2014/main" val="934918556"/>
                    </a:ext>
                  </a:extLst>
                </a:gridCol>
              </a:tblGrid>
              <a:tr h="396317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معدنی و صنعتی چادرملو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895999"/>
                  </a:ext>
                </a:extLst>
              </a:tr>
              <a:tr h="32133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پروژه‌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130309"/>
                  </a:ext>
                </a:extLst>
              </a:tr>
              <a:tr h="32133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گندله شماره 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5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076422"/>
                  </a:ext>
                </a:extLst>
              </a:tr>
              <a:tr h="32133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کارخانه تولید فروآلیاژ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65 هزار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304742"/>
                  </a:ext>
                </a:extLst>
              </a:tr>
              <a:tr h="32133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کارخانه آهن اسفنجی2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2.2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62633"/>
                  </a:ext>
                </a:extLst>
              </a:tr>
              <a:tr h="32133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بهره برداری از معدن</a:t>
                      </a:r>
                      <a:r>
                        <a:rPr lang="fa-I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B Nazanin" panose="00000400000000000000" pitchFamily="2" charset="-78"/>
                        </a:rPr>
                        <a:t>D19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565805"/>
                  </a:ext>
                </a:extLst>
              </a:tr>
              <a:tr h="44244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ایجاد شرکت حمل و نقل ریلی برای تأمین زیرساخت‌های حمل مواد اولیه و محصولات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-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7624"/>
                  </a:ext>
                </a:extLst>
              </a:tr>
              <a:tr h="32133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الکترود گرافیتی (36 درصد متعلق به چادرملو)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45 هزار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970764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118148"/>
              </p:ext>
            </p:extLst>
          </p:nvPr>
        </p:nvGraphicFramePr>
        <p:xfrm>
          <a:off x="2476641" y="3951513"/>
          <a:ext cx="9233030" cy="2155775"/>
        </p:xfrm>
        <a:graphic>
          <a:graphicData uri="http://schemas.openxmlformats.org/drawingml/2006/table">
            <a:tbl>
              <a:tblPr rtl="1"/>
              <a:tblGrid>
                <a:gridCol w="5726064">
                  <a:extLst>
                    <a:ext uri="{9D8B030D-6E8A-4147-A177-3AD203B41FA5}">
                      <a16:colId xmlns:a16="http://schemas.microsoft.com/office/drawing/2014/main" val="1824557339"/>
                    </a:ext>
                  </a:extLst>
                </a:gridCol>
                <a:gridCol w="3506966">
                  <a:extLst>
                    <a:ext uri="{9D8B030D-6E8A-4147-A177-3AD203B41FA5}">
                      <a16:colId xmlns:a16="http://schemas.microsoft.com/office/drawing/2014/main" val="1424046884"/>
                    </a:ext>
                  </a:extLst>
                </a:gridCol>
              </a:tblGrid>
              <a:tr h="440683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جهان فولاد سیرجان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555131"/>
                  </a:ext>
                </a:extLst>
              </a:tr>
              <a:tr h="28584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پروژه‌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4028"/>
                  </a:ext>
                </a:extLst>
              </a:tr>
              <a:tr h="3573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واحد احیای مستقیم فاز دوم (مگامدول)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1.8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296882"/>
                  </a:ext>
                </a:extLst>
              </a:tr>
              <a:tr h="3573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کارخانه ذوب و ریخته‌گری مستقیم (فاز دوم)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1.3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998307"/>
                  </a:ext>
                </a:extLst>
              </a:tr>
              <a:tr h="3573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واحد کلاف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300 هزار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375437"/>
                  </a:ext>
                </a:extLst>
              </a:tr>
              <a:tr h="35731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 تولید فولاد آلیاژی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250 هزار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63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5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31" y="6509821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70689" y="11289"/>
            <a:ext cx="9844935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393737"/>
              </p:ext>
            </p:extLst>
          </p:nvPr>
        </p:nvGraphicFramePr>
        <p:xfrm>
          <a:off x="2582637" y="1248803"/>
          <a:ext cx="8997245" cy="1219569"/>
        </p:xfrm>
        <a:graphic>
          <a:graphicData uri="http://schemas.openxmlformats.org/drawingml/2006/table">
            <a:tbl>
              <a:tblPr rtl="1"/>
              <a:tblGrid>
                <a:gridCol w="5579837">
                  <a:extLst>
                    <a:ext uri="{9D8B030D-6E8A-4147-A177-3AD203B41FA5}">
                      <a16:colId xmlns:a16="http://schemas.microsoft.com/office/drawing/2014/main" val="390357904"/>
                    </a:ext>
                  </a:extLst>
                </a:gridCol>
                <a:gridCol w="3417408">
                  <a:extLst>
                    <a:ext uri="{9D8B030D-6E8A-4147-A177-3AD203B41FA5}">
                      <a16:colId xmlns:a16="http://schemas.microsoft.com/office/drawing/2014/main" val="657334393"/>
                    </a:ext>
                  </a:extLst>
                </a:gridCol>
              </a:tblGrid>
              <a:tr h="355308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آهن و فولاد ارفع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258034"/>
                  </a:ext>
                </a:extLst>
              </a:tr>
              <a:tr h="28808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پروژه‌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65851"/>
                  </a:ext>
                </a:extLst>
              </a:tr>
              <a:tr h="28808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افزایش ظرفیت واحد احیا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از 0.8 به 1.2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10062"/>
                  </a:ext>
                </a:extLst>
              </a:tr>
              <a:tr h="28808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افزایش ظرفیت واحد فولادسازی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از 0.8 به 1 میلیون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8993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303239"/>
              </p:ext>
            </p:extLst>
          </p:nvPr>
        </p:nvGraphicFramePr>
        <p:xfrm>
          <a:off x="2582635" y="2779453"/>
          <a:ext cx="8983438" cy="1756662"/>
        </p:xfrm>
        <a:graphic>
          <a:graphicData uri="http://schemas.openxmlformats.org/drawingml/2006/table">
            <a:tbl>
              <a:tblPr rtl="1"/>
              <a:tblGrid>
                <a:gridCol w="5571274">
                  <a:extLst>
                    <a:ext uri="{9D8B030D-6E8A-4147-A177-3AD203B41FA5}">
                      <a16:colId xmlns:a16="http://schemas.microsoft.com/office/drawing/2014/main" val="1329579261"/>
                    </a:ext>
                  </a:extLst>
                </a:gridCol>
                <a:gridCol w="3412164">
                  <a:extLst>
                    <a:ext uri="{9D8B030D-6E8A-4147-A177-3AD203B41FA5}">
                      <a16:colId xmlns:a16="http://schemas.microsoft.com/office/drawing/2014/main" val="1952205472"/>
                    </a:ext>
                  </a:extLst>
                </a:gridCol>
              </a:tblGrid>
              <a:tr h="413990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کاوند نهان زمین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451902"/>
                  </a:ext>
                </a:extLst>
              </a:tr>
              <a:tr h="335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پروژه‌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138449"/>
                  </a:ext>
                </a:extLst>
              </a:tr>
              <a:tr h="335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کارخانه فولادسازی راور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100 هزار تنی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207966"/>
                  </a:ext>
                </a:extLst>
              </a:tr>
              <a:tr h="335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فولاد اندیمشک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 400 هزار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37289"/>
                  </a:ext>
                </a:extLst>
              </a:tr>
              <a:tr h="33566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توليد آهن اسفنجي به روش كوره تونلي فاز 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ظرفیت: 35 هزار تن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645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9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0689" y="11289"/>
            <a:ext cx="9844935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856859"/>
              </p:ext>
            </p:extLst>
          </p:nvPr>
        </p:nvGraphicFramePr>
        <p:xfrm>
          <a:off x="1630857" y="822822"/>
          <a:ext cx="10325100" cy="2747995"/>
        </p:xfrm>
        <a:graphic>
          <a:graphicData uri="http://schemas.openxmlformats.org/drawingml/2006/table">
            <a:tbl>
              <a:tblPr rtl="1"/>
              <a:tblGrid>
                <a:gridCol w="2541024">
                  <a:extLst>
                    <a:ext uri="{9D8B030D-6E8A-4147-A177-3AD203B41FA5}">
                      <a16:colId xmlns:a16="http://schemas.microsoft.com/office/drawing/2014/main" val="1930686324"/>
                    </a:ext>
                  </a:extLst>
                </a:gridCol>
                <a:gridCol w="3377176">
                  <a:extLst>
                    <a:ext uri="{9D8B030D-6E8A-4147-A177-3AD203B41FA5}">
                      <a16:colId xmlns:a16="http://schemas.microsoft.com/office/drawing/2014/main" val="48731465"/>
                    </a:ext>
                  </a:extLst>
                </a:gridCol>
                <a:gridCol w="1251268">
                  <a:extLst>
                    <a:ext uri="{9D8B030D-6E8A-4147-A177-3AD203B41FA5}">
                      <a16:colId xmlns:a16="http://schemas.microsoft.com/office/drawing/2014/main" val="573549658"/>
                    </a:ext>
                  </a:extLst>
                </a:gridCol>
                <a:gridCol w="1034732">
                  <a:extLst>
                    <a:ext uri="{9D8B030D-6E8A-4147-A177-3AD203B41FA5}">
                      <a16:colId xmlns:a16="http://schemas.microsoft.com/office/drawing/2014/main" val="234153301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777370858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951188934"/>
                    </a:ext>
                  </a:extLst>
                </a:gridCol>
              </a:tblGrid>
              <a:tr h="352425">
                <a:tc gridSpan="6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طرح‌های شرکت کمپرسورسازی پادنا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493794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طرح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مشخصات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مخارج برآوردی (میلیاردریال)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مدت اجرا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پیشرفت پروژه در </a:t>
                      </a:r>
                      <a:r>
                        <a:rPr lang="fa-I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1399/01/01</a:t>
                      </a:r>
                      <a:endParaRPr lang="fa-IR" sz="12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 تا</a:t>
                      </a:r>
                      <a:r>
                        <a:rPr lang="fa-IR" sz="12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پایان سال 99</a:t>
                      </a:r>
                      <a:endParaRPr lang="fa-IR" sz="12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664871"/>
                  </a:ext>
                </a:extLst>
              </a:tr>
              <a:tr h="37203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افزایش ظرفیت تولید تا 240 هزار عدد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سال 1400: تولید 240.000 محصول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12 ماه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10%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163590"/>
                  </a:ext>
                </a:extLst>
              </a:tr>
              <a:tr h="34593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تولید کمپرسور کولر گازی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فازمطالعاتی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131001"/>
                  </a:ext>
                </a:extLst>
              </a:tr>
              <a:tr h="50044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تولید کمپرسور با گاز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R600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با توجه به ممنوعیت استفاده از گاز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2  Baran" panose="00000400000000000000" pitchFamily="2" charset="-78"/>
                        </a:rPr>
                        <a:t>R134a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تا سال 2028 میلادی، تولید کمپرسور سازگاز با گاز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R600a </a:t>
                      </a:r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آغاز گردیده است.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فازمطالعاتی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80177"/>
                  </a:ext>
                </a:extLst>
              </a:tr>
              <a:tr h="3389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راه‌اندازی ماشین‌آلات </a:t>
                      </a: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Roto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B Nazanin" panose="00000400000000000000" pitchFamily="2" charset="-78"/>
                        </a:rPr>
                        <a:t>Stator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فازمطالعاتی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28797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تولید موتورهای الکتریکی صنعت خودرو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دست مطالعه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ـ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فازمطالعاتی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87194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00702"/>
              </p:ext>
            </p:extLst>
          </p:nvPr>
        </p:nvGraphicFramePr>
        <p:xfrm>
          <a:off x="1630857" y="3806480"/>
          <a:ext cx="10384767" cy="1634764"/>
        </p:xfrm>
        <a:graphic>
          <a:graphicData uri="http://schemas.openxmlformats.org/drawingml/2006/table">
            <a:tbl>
              <a:tblPr rtl="1" firstRow="1" firstCol="1" bandRow="1"/>
              <a:tblGrid>
                <a:gridCol w="5547500">
                  <a:extLst>
                    <a:ext uri="{9D8B030D-6E8A-4147-A177-3AD203B41FA5}">
                      <a16:colId xmlns:a16="http://schemas.microsoft.com/office/drawing/2014/main" val="1888639804"/>
                    </a:ext>
                  </a:extLst>
                </a:gridCol>
                <a:gridCol w="3397604">
                  <a:extLst>
                    <a:ext uri="{9D8B030D-6E8A-4147-A177-3AD203B41FA5}">
                      <a16:colId xmlns:a16="http://schemas.microsoft.com/office/drawing/2014/main" val="2196295217"/>
                    </a:ext>
                  </a:extLst>
                </a:gridCol>
                <a:gridCol w="1439663">
                  <a:extLst>
                    <a:ext uri="{9D8B030D-6E8A-4147-A177-3AD203B41FA5}">
                      <a16:colId xmlns:a16="http://schemas.microsoft.com/office/drawing/2014/main" val="3733282837"/>
                    </a:ext>
                  </a:extLst>
                </a:gridCol>
              </a:tblGrid>
              <a:tr h="315679"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وضعیت پروژه‌های شرکت زرین پرشیا امید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239328"/>
                  </a:ext>
                </a:extLst>
              </a:tr>
              <a:tr h="64263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عنوان پروژه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پیشرفت پروژه در </a:t>
                      </a:r>
                      <a:r>
                        <a:rPr lang="fa-I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1399/07/01</a:t>
                      </a:r>
                      <a:endParaRPr lang="fa-IR" sz="12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 تا پایان سال 99</a:t>
                      </a:r>
                      <a:endParaRPr lang="fa-IR" sz="12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462308"/>
                  </a:ext>
                </a:extLst>
              </a:tr>
              <a:tr h="3382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ساختمان تهران پارس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شروع مجدد از بهمن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35%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773291"/>
                  </a:ext>
                </a:extLst>
              </a:tr>
              <a:tr h="3382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ملک گلبرگ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مرحله تهیه برنامه زمان‌بندی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فاز مطالعاتی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02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8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21138" y="11289"/>
            <a:ext cx="9844935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طرح‌ها و پروژه‌های شرکت‌های سرمایه‌پذیر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756631"/>
              </p:ext>
            </p:extLst>
          </p:nvPr>
        </p:nvGraphicFramePr>
        <p:xfrm>
          <a:off x="2257778" y="988310"/>
          <a:ext cx="8918412" cy="3910416"/>
        </p:xfrm>
        <a:graphic>
          <a:graphicData uri="http://schemas.openxmlformats.org/drawingml/2006/table">
            <a:tbl>
              <a:tblPr rtl="1" firstRow="1" firstCol="1" bandRow="1"/>
              <a:tblGrid>
                <a:gridCol w="5114057">
                  <a:extLst>
                    <a:ext uri="{9D8B030D-6E8A-4147-A177-3AD203B41FA5}">
                      <a16:colId xmlns:a16="http://schemas.microsoft.com/office/drawing/2014/main" val="1577487974"/>
                    </a:ext>
                  </a:extLst>
                </a:gridCol>
                <a:gridCol w="101600">
                  <a:extLst>
                    <a:ext uri="{9D8B030D-6E8A-4147-A177-3AD203B41FA5}">
                      <a16:colId xmlns:a16="http://schemas.microsoft.com/office/drawing/2014/main" val="2803824208"/>
                    </a:ext>
                  </a:extLst>
                </a:gridCol>
                <a:gridCol w="2167466">
                  <a:extLst>
                    <a:ext uri="{9D8B030D-6E8A-4147-A177-3AD203B41FA5}">
                      <a16:colId xmlns:a16="http://schemas.microsoft.com/office/drawing/2014/main" val="2588110357"/>
                    </a:ext>
                  </a:extLst>
                </a:gridCol>
                <a:gridCol w="298910">
                  <a:extLst>
                    <a:ext uri="{9D8B030D-6E8A-4147-A177-3AD203B41FA5}">
                      <a16:colId xmlns:a16="http://schemas.microsoft.com/office/drawing/2014/main" val="2825432495"/>
                    </a:ext>
                  </a:extLst>
                </a:gridCol>
                <a:gridCol w="1236379">
                  <a:extLst>
                    <a:ext uri="{9D8B030D-6E8A-4147-A177-3AD203B41FA5}">
                      <a16:colId xmlns:a16="http://schemas.microsoft.com/office/drawing/2014/main" val="2744875021"/>
                    </a:ext>
                  </a:extLst>
                </a:gridCol>
              </a:tblGrid>
              <a:tr h="365899"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وضعیت پروژه‌های شرکت یزد سفالین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935976"/>
                  </a:ext>
                </a:extLst>
              </a:tr>
              <a:tr h="719180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عنوان پروژه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پیشرفت پروژه در </a:t>
                      </a:r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1399/07/01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 تا پایان سال 99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 fontAlgn="ctr"/>
                      <a:endParaRPr lang="fa-IR" sz="14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83408"/>
                  </a:ext>
                </a:extLst>
              </a:tr>
              <a:tr h="484500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احداث واحد تولیدی آجرنسوز صنایع سرامیک و فولاد د رمجاورت واحد فعلی (ظرفیت24.000 تن)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مرحله تهیه برنامه زمان‌بندی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495553"/>
                  </a:ext>
                </a:extLst>
              </a:tr>
              <a:tr h="378516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نوسازی ماشین‌الات خطوط تولید با تکیه بر توان ساخت داخل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مرحله تهیه برنامه زمان‌بندی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250356"/>
                  </a:ext>
                </a:extLst>
              </a:tr>
              <a:tr h="315430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973344"/>
                  </a:ext>
                </a:extLst>
              </a:tr>
              <a:tr h="353281"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وضعیت پروژه‌های شرکت تولیدی ساگار وقطعات نسوز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74872"/>
                  </a:ext>
                </a:extLst>
              </a:tr>
              <a:tr h="54919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عنوان پروژه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پیشرفت پروژه در </a:t>
                      </a:r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1399/07/01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درصد پیشرفت تا پایان سال 99</a:t>
                      </a:r>
                      <a:endParaRPr lang="fa-IR" sz="1400" b="1" i="0" u="none" strike="noStrike" dirty="0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 fontAlgn="ctr"/>
                      <a:endParaRPr lang="fa-IR" sz="1400" b="1" i="0" u="none" strike="noStrike">
                        <a:solidFill>
                          <a:srgbClr val="FFFFFF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966254"/>
                  </a:ext>
                </a:extLst>
              </a:tr>
              <a:tr h="36589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افزایش ظرفیت تولید اسمی از 2.000 به 6.000 تن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فاز مطالعاتی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6207"/>
                  </a:ext>
                </a:extLst>
              </a:tr>
              <a:tr h="37851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>
                          <a:solidFill>
                            <a:srgbClr val="FFFFFF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نوسازی ماشین‌الات خطوط تولید با تکیه بر توان ساخت داخل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0A1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 fontAlgn="ctr"/>
                      <a:r>
                        <a:rPr lang="fa-I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در مرحله تهیه برنامه زمان‌بندی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904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8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45" y="281874"/>
            <a:ext cx="10311928" cy="977021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فصل ششم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050510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853654"/>
              </p:ext>
            </p:extLst>
          </p:nvPr>
        </p:nvGraphicFramePr>
        <p:xfrm>
          <a:off x="1004711" y="1556581"/>
          <a:ext cx="10921916" cy="3997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21138" y="-10633"/>
            <a:ext cx="9844935" cy="97702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اقدامات انجام شده</a:t>
            </a:r>
            <a:endParaRPr lang="en-US" sz="3200" b="1" dirty="0">
              <a:latin typeface="Times" panose="0202060306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4398" y="988310"/>
            <a:ext cx="11071559" cy="4710741"/>
          </a:xfrm>
        </p:spPr>
        <p:txBody>
          <a:bodyPr>
            <a:normAutofit fontScale="92500" lnSpcReduction="10000"/>
          </a:bodyPr>
          <a:lstStyle/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b="1" smtClean="0">
                <a:cs typeface="B Nazanin" panose="00000400000000000000" pitchFamily="2" charset="-78"/>
              </a:rPr>
              <a:t>برگزاری </a:t>
            </a:r>
            <a:r>
              <a:rPr lang="ar-SA" b="1" dirty="0">
                <a:cs typeface="B Nazanin" panose="00000400000000000000" pitchFamily="2" charset="-78"/>
              </a:rPr>
              <a:t>مجمع عمومی فوق‌العاده در اسفند 1399 و افزایش سرمایه از مبلغ 30.000 میلیارد ریال به </a:t>
            </a:r>
            <a:r>
              <a:rPr lang="ar-SA" sz="2000" b="1" dirty="0">
                <a:cs typeface="B Nazanin" panose="00000400000000000000" pitchFamily="2" charset="-78"/>
              </a:rPr>
              <a:t>96.979</a:t>
            </a:r>
            <a:r>
              <a:rPr lang="ar-SA" b="1" dirty="0">
                <a:cs typeface="B Nazanin" panose="00000400000000000000" pitchFamily="2" charset="-78"/>
              </a:rPr>
              <a:t> میلیارد ریال</a:t>
            </a:r>
            <a:r>
              <a:rPr lang="ar-SA" b="1" dirty="0" smtClean="0">
                <a:cs typeface="B Nazanin" panose="00000400000000000000" pitchFamily="2" charset="-78"/>
              </a:rPr>
              <a:t>؛</a:t>
            </a:r>
            <a:endParaRPr lang="fa-IR" b="1" dirty="0" smtClean="0">
              <a:cs typeface="B Nazanin" panose="00000400000000000000" pitchFamily="2" charset="-78"/>
            </a:endParaRPr>
          </a:p>
          <a:p>
            <a:pPr marL="0" lvl="0" indent="0" algn="just" rtl="1">
              <a:buNone/>
            </a:pPr>
            <a:endParaRPr lang="en-US" dirty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b="1" dirty="0">
                <a:cs typeface="B Nazanin" panose="00000400000000000000" pitchFamily="2" charset="-78"/>
              </a:rPr>
              <a:t>بازارگردانی موثر سهام شرکت گروه مدیریت سرمایه­گذاری امید و شرکت‌های سرمایه‌پذیر در راستای حفظ منافع سهامداران </a:t>
            </a:r>
            <a:r>
              <a:rPr lang="ar-SA" b="1" dirty="0" smtClean="0">
                <a:cs typeface="B Nazanin" panose="00000400000000000000" pitchFamily="2" charset="-78"/>
              </a:rPr>
              <a:t>به </a:t>
            </a:r>
            <a:r>
              <a:rPr lang="ar-SA" b="1" dirty="0">
                <a:cs typeface="B Nazanin" panose="00000400000000000000" pitchFamily="2" charset="-78"/>
              </a:rPr>
              <a:t>خصوص سهامداران خرد و عملیاتی کردن الزامات سازمان بورس، به طوری که در طی سال مالی مورد نظر مبلغ 12 هزار میلیارد ریال بابت بازارگردانی فقط سهم گروه مدیریت سرمایه‌گذاری امید  و بیش از 10 هزار میلیارد ریال جهت خرید و حمایت از سهام شرکت‌های تابعه پرداخت شده است. در نتیجه این اقدامات شاهد رشد 377 درصدی ارزش بازار شرکت امید همچنین ارتقا رتبه شرکت از 17 به 5 در بین 30 شرکت بزرگ بورسی در سال مالی مورد نظر گردید</a:t>
            </a:r>
            <a:r>
              <a:rPr lang="ar-SA" b="1" dirty="0" smtClean="0">
                <a:cs typeface="B Nazanin" panose="00000400000000000000" pitchFamily="2" charset="-78"/>
              </a:rPr>
              <a:t>.</a:t>
            </a:r>
            <a:endParaRPr lang="fa-IR" b="1" dirty="0" smtClean="0">
              <a:cs typeface="B Nazanin" panose="00000400000000000000" pitchFamily="2" charset="-78"/>
            </a:endParaRPr>
          </a:p>
          <a:p>
            <a:pPr marL="0" lvl="0" indent="0" algn="just" rtl="1">
              <a:buNone/>
            </a:pPr>
            <a:endParaRPr lang="en-US" dirty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b="1" dirty="0">
                <a:cs typeface="B Nazanin" panose="00000400000000000000" pitchFamily="2" charset="-78"/>
              </a:rPr>
              <a:t>برنامه­ریزی برای پذیرش برخی از سهام شرکت‌های تابعه در بورس اوراق بهادار تهران از قبیل شرکت پتروامید آسیا، سرمایه‌گذاری ساختمانی سپه، مخازن گاز طبیعی آسیاناما، ساگار و قطعات نسوز، یزدسفالین و چاپ و نشر سپه؛</a:t>
            </a:r>
            <a:endParaRPr lang="en-US" dirty="0">
              <a:cs typeface="B Nazanin" panose="00000400000000000000" pitchFamily="2" charset="-78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03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21138" y="-23845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اقدامات انجام شده </a:t>
            </a:r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(ادامه)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912" y="962829"/>
            <a:ext cx="11071559" cy="3777622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SA" sz="2000" b="1" dirty="0">
                <a:cs typeface="B Nazanin" panose="00000400000000000000" pitchFamily="2" charset="-78"/>
              </a:rPr>
              <a:t>مشارکت در افزایش سرمایه شرکت‏های سرمایه‏</a:t>
            </a:r>
            <a:r>
              <a:rPr lang="ar-SA" sz="2000" b="1" dirty="0" smtClean="0">
                <a:cs typeface="B Nazanin" panose="00000400000000000000" pitchFamily="2" charset="-78"/>
              </a:rPr>
              <a:t>پذیر</a:t>
            </a:r>
            <a:r>
              <a:rPr lang="fa-IR" sz="2000" b="1" dirty="0" smtClean="0">
                <a:cs typeface="B Nazanin" panose="00000400000000000000" pitchFamily="2" charset="-78"/>
              </a:rPr>
              <a:t> (</a:t>
            </a:r>
            <a:r>
              <a:rPr lang="fa-IR" sz="2000" b="1" u="sng" dirty="0" smtClean="0">
                <a:cs typeface="B Nazanin" panose="00000400000000000000" pitchFamily="2" charset="-78"/>
              </a:rPr>
              <a:t>19</a:t>
            </a:r>
            <a:r>
              <a:rPr lang="fa-IR" sz="2000" b="1" dirty="0" smtClean="0">
                <a:cs typeface="B Nazanin" panose="00000400000000000000" pitchFamily="2" charset="-78"/>
              </a:rPr>
              <a:t> شرکت)</a:t>
            </a:r>
            <a:r>
              <a:rPr lang="ar-SA" sz="2000" b="1" dirty="0" smtClean="0">
                <a:cs typeface="B Nazanin" panose="00000400000000000000" pitchFamily="2" charset="-78"/>
              </a:rPr>
              <a:t>  </a:t>
            </a:r>
            <a:r>
              <a:rPr lang="ar-SA" sz="2000" b="1" dirty="0">
                <a:cs typeface="B Nazanin" panose="00000400000000000000" pitchFamily="2" charset="-78"/>
              </a:rPr>
              <a:t>در سال </a:t>
            </a:r>
            <a:r>
              <a:rPr lang="ar-SA" sz="2000" b="1" dirty="0" smtClean="0">
                <a:cs typeface="B Nazanin" panose="00000400000000000000" pitchFamily="2" charset="-78"/>
              </a:rPr>
              <a:t>1399</a:t>
            </a:r>
            <a:r>
              <a:rPr lang="fa-IR" sz="2000" b="1" dirty="0" smtClean="0">
                <a:cs typeface="B Nazanin" panose="00000400000000000000" pitchFamily="2" charset="-78"/>
              </a:rPr>
              <a:t> :</a:t>
            </a:r>
            <a:endParaRPr lang="en-US" sz="2000" dirty="0">
              <a:cs typeface="B Nazanin" panose="00000400000000000000" pitchFamily="2" charset="-78"/>
            </a:endParaRPr>
          </a:p>
          <a:p>
            <a:pPr algn="r" rtl="1"/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fa-IR" dirty="0" smtClean="0">
              <a:cs typeface="B Nazanin" panose="00000400000000000000" pitchFamily="2" charset="-78"/>
            </a:endParaRPr>
          </a:p>
          <a:p>
            <a:pPr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fa-IR" b="1" dirty="0" smtClean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وصول </a:t>
            </a: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مطالبات شرکت‌  به مبلغ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بیش از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 2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1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.000 </a:t>
            </a: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میلیارد ریال طی سال مالی منتهی به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1399/10/30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:</a:t>
            </a: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806537"/>
              </p:ext>
            </p:extLst>
          </p:nvPr>
        </p:nvGraphicFramePr>
        <p:xfrm>
          <a:off x="1721137" y="1654344"/>
          <a:ext cx="9560951" cy="1244082"/>
        </p:xfrm>
        <a:graphic>
          <a:graphicData uri="http://schemas.openxmlformats.org/drawingml/2006/table">
            <a:tbl>
              <a:tblPr rtl="1" firstRow="1" firstCol="1" bandRow="1"/>
              <a:tblGrid>
                <a:gridCol w="2531493">
                  <a:extLst>
                    <a:ext uri="{9D8B030D-6E8A-4147-A177-3AD203B41FA5}">
                      <a16:colId xmlns:a16="http://schemas.microsoft.com/office/drawing/2014/main" val="3980412558"/>
                    </a:ext>
                  </a:extLst>
                </a:gridCol>
                <a:gridCol w="1531088">
                  <a:extLst>
                    <a:ext uri="{9D8B030D-6E8A-4147-A177-3AD203B41FA5}">
                      <a16:colId xmlns:a16="http://schemas.microsoft.com/office/drawing/2014/main" val="288759011"/>
                    </a:ext>
                  </a:extLst>
                </a:gridCol>
                <a:gridCol w="1818167">
                  <a:extLst>
                    <a:ext uri="{9D8B030D-6E8A-4147-A177-3AD203B41FA5}">
                      <a16:colId xmlns:a16="http://schemas.microsoft.com/office/drawing/2014/main" val="2849672082"/>
                    </a:ext>
                  </a:extLst>
                </a:gridCol>
                <a:gridCol w="1775638">
                  <a:extLst>
                    <a:ext uri="{9D8B030D-6E8A-4147-A177-3AD203B41FA5}">
                      <a16:colId xmlns:a16="http://schemas.microsoft.com/office/drawing/2014/main" val="1801566362"/>
                    </a:ext>
                  </a:extLst>
                </a:gridCol>
                <a:gridCol w="1904565">
                  <a:extLst>
                    <a:ext uri="{9D8B030D-6E8A-4147-A177-3AD203B41FA5}">
                      <a16:colId xmlns:a16="http://schemas.microsoft.com/office/drawing/2014/main" val="290991457"/>
                    </a:ext>
                  </a:extLst>
                </a:gridCol>
              </a:tblGrid>
              <a:tr h="62204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شرح - میلیارد ریال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مبلغ افزایش سرمایه شرکت‌های سرمایه‌پذیر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مشارکت در افزایش سرمایه از محل مطالبات حال شده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مشارکت در افزایش سرمایه‌ها از محل آورده نقدی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جمع مبلغ مشارکت در افزایش سرمایه توسط شرکت امید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739304"/>
                  </a:ext>
                </a:extLst>
              </a:tr>
              <a:tr h="62204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شرکت گروه مدیریت سرمایه‌گذاری امید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108,080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22,851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1,835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B Mitra" panose="00000400000000000000" pitchFamily="2" charset="-78"/>
                        </a:rPr>
                        <a:t>24,686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797735"/>
                  </a:ext>
                </a:extLst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37" y="3736864"/>
            <a:ext cx="9560951" cy="1695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21138" y="-23845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اقدامات انجام شده </a:t>
            </a:r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(ادامه)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398" y="736387"/>
            <a:ext cx="11071559" cy="5590872"/>
          </a:xfrm>
        </p:spPr>
        <p:txBody>
          <a:bodyPr>
            <a:normAutofit/>
          </a:bodyPr>
          <a:lstStyle/>
          <a:p>
            <a:pPr lvl="0" algn="just" rtl="1">
              <a:buFont typeface="Wingdings" panose="05000000000000000000" pitchFamily="2" charset="2"/>
              <a:buChar char="Ø"/>
            </a:pPr>
            <a:endParaRPr lang="fa-IR" sz="2000" b="1" dirty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r>
              <a:rPr lang="fa-IR" sz="2000" b="1" dirty="0" smtClean="0">
                <a:cs typeface="B Nazanin" panose="00000400000000000000" pitchFamily="2" charset="-78"/>
              </a:rPr>
              <a:t>ب</a:t>
            </a:r>
            <a:r>
              <a:rPr lang="ar-SA" sz="2000" b="1" dirty="0" smtClean="0">
                <a:cs typeface="B Nazanin" panose="00000400000000000000" pitchFamily="2" charset="-78"/>
              </a:rPr>
              <a:t>رگزاری </a:t>
            </a:r>
            <a:r>
              <a:rPr lang="ar-SA" sz="2000" b="1" dirty="0">
                <a:cs typeface="B Nazanin" panose="00000400000000000000" pitchFamily="2" charset="-78"/>
              </a:rPr>
              <a:t>55 مجمع عمومی عادی سالیانه و 25 مجمع عمومی فوق‌العاده با موضوع افزایش سرمایه در سال مالی منتهی به </a:t>
            </a:r>
            <a:r>
              <a:rPr lang="fa-IR" sz="2000" b="1" dirty="0" smtClean="0">
                <a:cs typeface="B Nazanin" panose="00000400000000000000" pitchFamily="2" charset="-78"/>
              </a:rPr>
              <a:t>1399/10/30</a:t>
            </a:r>
            <a:r>
              <a:rPr lang="ar-SA" sz="2000" b="1" dirty="0" smtClean="0">
                <a:cs typeface="B Nazanin" panose="00000400000000000000" pitchFamily="2" charset="-78"/>
              </a:rPr>
              <a:t> </a:t>
            </a:r>
            <a:r>
              <a:rPr lang="ar-SA" sz="2000" b="1" dirty="0">
                <a:cs typeface="B Nazanin" panose="00000400000000000000" pitchFamily="2" charset="-78"/>
              </a:rPr>
              <a:t>و پی‌گیری تکالیف مقرر شده با صورت جلسات هئیت مدیره، تهیه دستوالعمل­های لازم برای شرکت­های سرمایه­پذیر؛ </a:t>
            </a:r>
            <a:endParaRPr lang="fa-IR" sz="2000" b="1" dirty="0" smtClean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sz="2000" b="1" dirty="0" smtClean="0">
                <a:cs typeface="B Nazanin" panose="00000400000000000000" pitchFamily="2" charset="-78"/>
              </a:rPr>
              <a:t>کمک به تامین مالی طرح‏های توسعه شرکت‌های تابعه از طریق اخذ تسهیلات بانکی و انتشار اوراق تامین مالی و پیگیری </a:t>
            </a:r>
            <a:r>
              <a:rPr lang="ar-SA" sz="2000" b="1" i="1" dirty="0" smtClean="0">
                <a:cs typeface="B Nazanin" panose="00000400000000000000" pitchFamily="2" charset="-78"/>
              </a:rPr>
              <a:t>تأسیس شرکت پروژه</a:t>
            </a:r>
            <a:r>
              <a:rPr lang="ar-SA" sz="2000" b="1" dirty="0" smtClean="0">
                <a:cs typeface="B Nazanin" panose="00000400000000000000" pitchFamily="2" charset="-78"/>
              </a:rPr>
              <a:t> و فاینانس خارجی، جهت تأمین مالی پروژه­های در دست اجرا. در تاریخ تهیه این گزارش مصوبه حدود </a:t>
            </a:r>
            <a:r>
              <a:rPr lang="fa-IR" sz="2000" b="1" dirty="0" smtClean="0">
                <a:cs typeface="B Nazanin" panose="00000400000000000000" pitchFamily="2" charset="-78"/>
              </a:rPr>
              <a:t>82</a:t>
            </a:r>
            <a:r>
              <a:rPr lang="ar-SA" sz="2000" b="1" dirty="0" smtClean="0">
                <a:cs typeface="B Nazanin" panose="00000400000000000000" pitchFamily="2" charset="-78"/>
              </a:rPr>
              <a:t>.000 میلیارد ریال تسهیلات بانکی از بانک‌های مختلف اخذ شده است. همینطور اقدامات لازم جهت انتشار حدود 25.000 میلیارد ریال انواع اوراق بدهی در حال پیگیری است؛ </a:t>
            </a:r>
            <a:endParaRPr lang="fa-IR" sz="2000" b="1" dirty="0" smtClean="0">
              <a:cs typeface="B Nazanin" panose="00000400000000000000" pitchFamily="2" charset="-78"/>
            </a:endParaRPr>
          </a:p>
          <a:p>
            <a:pPr marL="0" lvl="0" indent="0" algn="just" rtl="1"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sz="2000" b="1" dirty="0">
                <a:cs typeface="B Nazanin" panose="00000400000000000000" pitchFamily="2" charset="-78"/>
              </a:rPr>
              <a:t>بروزرسانی سند راهبردی و برنامه عملیاتی شرکت گروه مدیریت سرمایه‌گذاری امید و همچنین اصلاح ساختار سازمانی </a:t>
            </a:r>
            <a:r>
              <a:rPr lang="ar-SA" sz="2000" b="1" dirty="0" smtClean="0">
                <a:cs typeface="B Nazanin" panose="00000400000000000000" pitchFamily="2" charset="-78"/>
              </a:rPr>
              <a:t>شرکت</a:t>
            </a:r>
            <a:r>
              <a:rPr lang="fa-IR" sz="2000" b="1" dirty="0" smtClean="0">
                <a:cs typeface="B Nazanin" panose="00000400000000000000" pitchFamily="2" charset="-78"/>
              </a:rPr>
              <a:t>، به رسانی کاتالوگ،  آیین‌نامه‌ها و سایت شرکت</a:t>
            </a:r>
            <a:r>
              <a:rPr lang="ar-SA" sz="2000" b="1" dirty="0" smtClean="0">
                <a:cs typeface="B Nazanin" panose="00000400000000000000" pitchFamily="2" charset="-78"/>
              </a:rPr>
              <a:t>؛</a:t>
            </a:r>
            <a:endParaRPr lang="fa-IR" sz="2000" b="1" dirty="0" smtClean="0">
              <a:cs typeface="B Nazanin" panose="00000400000000000000" pitchFamily="2" charset="-78"/>
            </a:endParaRPr>
          </a:p>
          <a:p>
            <a:pPr marL="0" lvl="0" indent="0" algn="just" rtl="1"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Ø"/>
            </a:pPr>
            <a:r>
              <a:rPr lang="fa-IR" sz="2000" b="1" dirty="0">
                <a:cs typeface="B Nazanin" panose="00000400000000000000" pitchFamily="2" charset="-78"/>
              </a:rPr>
              <a:t>برگزاری </a:t>
            </a:r>
            <a:r>
              <a:rPr lang="fa-IR" sz="2000" b="1" u="sng" dirty="0">
                <a:cs typeface="B Nazanin" panose="00000400000000000000" pitchFamily="2" charset="-78"/>
              </a:rPr>
              <a:t>27</a:t>
            </a:r>
            <a:r>
              <a:rPr lang="fa-IR" sz="2000" b="1" dirty="0">
                <a:cs typeface="B Nazanin" panose="00000400000000000000" pitchFamily="2" charset="-78"/>
              </a:rPr>
              <a:t>  جلسه هیئت مدیره طی سال مالی منتهی به </a:t>
            </a:r>
            <a:r>
              <a:rPr lang="fa-IR" sz="2000" b="1" dirty="0" smtClean="0">
                <a:cs typeface="B Nazanin" panose="00000400000000000000" pitchFamily="2" charset="-78"/>
              </a:rPr>
              <a:t>1399/10/30؛</a:t>
            </a:r>
            <a:endParaRPr lang="en-US" sz="2000" b="1" dirty="0" smtClean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" rt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a-IR" sz="2000" b="1" dirty="0" smtClean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" rt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38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21138" y="-23845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اقدامات انجام شده </a:t>
            </a:r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(ادامه)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0750" y="953176"/>
            <a:ext cx="11071559" cy="3777622"/>
          </a:xfrm>
        </p:spPr>
        <p:txBody>
          <a:bodyPr>
            <a:normAutofit lnSpcReduction="10000"/>
          </a:bodyPr>
          <a:lstStyle/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برگزاری منظم و مستمر جلسات 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کمیته‌های </a:t>
            </a: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سرمایه‌گذاری، حسابرسی و پایش ریسک، کمیته 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انتصاب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شورای 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معاونین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، شورای مدیران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تدوین طرح‌های 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سرمایه‌گذاری؛</a:t>
            </a:r>
            <a:endParaRPr lang="fa-IR" sz="2000" b="1" dirty="0" smtClean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شتاب گرفتن پیشرفت پروژه‌های در دست اجرای شرکت‌های تابعه به طور مثال پیشرفت پروژه ملی مخازن نفت خام جاسک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 که در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ابتدای سال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1399 ،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حدود 6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درصد بوده است درپایان سال 1399 به پیشرفت فیزیکی 44 درصد رسیده است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  <a:endParaRPr lang="fa-IR" sz="2000" b="1" dirty="0" smtClean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algn="just" rt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بهره­برداری از پروژه­های عظیم ملی در شرکت­های تابعه از جمله پروژه انتقال آب خلیج فارس 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  <a:endParaRPr lang="fa-IR" sz="2000" b="1" dirty="0" smtClean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just" rtl="1">
              <a:spcBef>
                <a:spcPts val="0"/>
              </a:spcBef>
              <a:buNone/>
            </a:pP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algn="just" rt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پایه‌ریزی ساختار دفتر مدیریت پروژه (</a:t>
            </a:r>
            <a:r>
              <a:rPr lang="en-US" sz="2000" b="1" dirty="0">
                <a:ea typeface="Calibri" panose="020F0502020204030204" pitchFamily="34" charset="0"/>
                <a:cs typeface="B Nazanin" panose="00000400000000000000" pitchFamily="2" charset="-78"/>
              </a:rPr>
              <a:t>PMO</a:t>
            </a:r>
            <a:r>
              <a:rPr lang="ar-SA" sz="2000" b="1" dirty="0">
                <a:ea typeface="Calibri" panose="020F0502020204030204" pitchFamily="34" charset="0"/>
                <a:cs typeface="B Nazanin" panose="00000400000000000000" pitchFamily="2" charset="-78"/>
              </a:rPr>
              <a:t>) در هلدینگ و شرکت‌های زیرمجموعه جهت نظارت و پشتیبانی بهینه اجرای پروژه‌ها</a:t>
            </a:r>
            <a:r>
              <a:rPr lang="ar-SA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  <a:endParaRPr lang="fa-IR" sz="2000" b="1" dirty="0" smtClean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به روزرسانی سامانه امور سهام و پرتال سهامداران؛</a:t>
            </a: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12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21138" y="-23845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اقدامات انجام شده </a:t>
            </a:r>
            <a:r>
              <a:rPr lang="fa-IR" sz="3200" dirty="0" smtClean="0">
                <a:solidFill>
                  <a:srgbClr val="822B00"/>
                </a:solidFill>
                <a:latin typeface="Calibri Light"/>
                <a:cs typeface="B Titr"/>
              </a:rPr>
              <a:t>(ادامه)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973" y="761790"/>
            <a:ext cx="11071559" cy="5064852"/>
          </a:xfrm>
        </p:spPr>
        <p:txBody>
          <a:bodyPr>
            <a:noAutofit/>
          </a:bodyPr>
          <a:lstStyle/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sz="2000" b="1" dirty="0">
                <a:cs typeface="B Nazanin" panose="00000400000000000000" pitchFamily="2" charset="-78"/>
              </a:rPr>
              <a:t>حسابرسی </a:t>
            </a:r>
            <a:r>
              <a:rPr lang="ar-SA" sz="2000" b="1" dirty="0" smtClean="0">
                <a:cs typeface="B Nazanin" panose="00000400000000000000" pitchFamily="2" charset="-78"/>
              </a:rPr>
              <a:t>و رفع </a:t>
            </a:r>
            <a:r>
              <a:rPr lang="ar-SA" sz="2000" b="1" dirty="0">
                <a:cs typeface="B Nazanin" panose="00000400000000000000" pitchFamily="2" charset="-78"/>
              </a:rPr>
              <a:t>مغایرت‌ها و اصلاح </a:t>
            </a:r>
            <a:r>
              <a:rPr lang="ar-SA" sz="2000" b="1" dirty="0" smtClean="0">
                <a:cs typeface="B Nazanin" panose="00000400000000000000" pitchFamily="2" charset="-78"/>
              </a:rPr>
              <a:t>حساب‌ها </a:t>
            </a:r>
            <a:r>
              <a:rPr lang="fa-IR" sz="2000" b="1" dirty="0" smtClean="0">
                <a:cs typeface="B Nazanin" panose="00000400000000000000" pitchFamily="2" charset="-78"/>
              </a:rPr>
              <a:t>با </a:t>
            </a:r>
            <a:r>
              <a:rPr lang="ar-SA" sz="2000" b="1" dirty="0" smtClean="0">
                <a:cs typeface="B Nazanin" panose="00000400000000000000" pitchFamily="2" charset="-78"/>
              </a:rPr>
              <a:t>شرکت‌های سرمایه‌پذیر</a:t>
            </a:r>
            <a:r>
              <a:rPr lang="fa-IR" sz="2000" b="1" dirty="0" smtClean="0">
                <a:cs typeface="B Nazanin" panose="00000400000000000000" pitchFamily="2" charset="-78"/>
              </a:rPr>
              <a:t> و بانک سپه؛</a:t>
            </a:r>
          </a:p>
          <a:p>
            <a:pPr lvl="0" algn="just" rtl="1">
              <a:buFont typeface="Wingdings" panose="05000000000000000000" pitchFamily="2" charset="2"/>
              <a:buChar char="Ø"/>
            </a:pPr>
            <a:endParaRPr lang="en-US" sz="2000" dirty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sz="2000" b="1" dirty="0">
                <a:cs typeface="B Nazanin" panose="00000400000000000000" pitchFamily="2" charset="-78"/>
              </a:rPr>
              <a:t>تعیین تکلیف دعاوی حقوقی شرکت­های تابعه از جمله شرکت لیزینگ امید (شامل تسویه بدهی شرکت لیزینگ امید به بانک‌های شهر و دی و همینطور سازمان امور مالیاتی و در نهایت انحلال شرکت) و پرونده باغ صبا که منجر به تخلیه و تحویل ملک مذکور به شرکت گروه مدیریت سرمایه‌گذاری امید گردید</a:t>
            </a:r>
            <a:r>
              <a:rPr lang="ar-SA" sz="2000" b="1" dirty="0" smtClean="0">
                <a:cs typeface="B Nazanin" panose="00000400000000000000" pitchFamily="2" charset="-78"/>
              </a:rPr>
              <a:t>؛</a:t>
            </a:r>
            <a:endParaRPr lang="fa-IR" sz="2000" b="1" dirty="0" smtClean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endParaRPr lang="en-US" sz="2000" dirty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sz="2000" b="1" dirty="0">
                <a:cs typeface="B Nazanin" panose="00000400000000000000" pitchFamily="2" charset="-78"/>
              </a:rPr>
              <a:t>برگزاری همایش مدیران ستادی و مدیرعامل شرکت‌های تابعه شرکت گروه مدیریت سرمایه‌گذاری امید با هدف هم­افزایی در راستای اجرای سیاست­های تعیین شده در سند راهبردی</a:t>
            </a:r>
            <a:r>
              <a:rPr lang="ar-SA" sz="2000" b="1" dirty="0" smtClean="0">
                <a:cs typeface="B Nazanin" panose="00000400000000000000" pitchFamily="2" charset="-78"/>
              </a:rPr>
              <a:t>؛</a:t>
            </a:r>
            <a:endParaRPr lang="fa-IR" sz="2000" b="1" dirty="0" smtClean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endParaRPr lang="en-US" sz="2000" dirty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r>
              <a:rPr lang="ar-SA" sz="2000" b="1" dirty="0">
                <a:cs typeface="B Nazanin" panose="00000400000000000000" pitchFamily="2" charset="-78"/>
              </a:rPr>
              <a:t>انتشار </a:t>
            </a:r>
            <a:r>
              <a:rPr lang="fa-IR" sz="2000" b="1" u="sng" dirty="0" smtClean="0">
                <a:cs typeface="B Nazanin" panose="00000400000000000000" pitchFamily="2" charset="-78"/>
              </a:rPr>
              <a:t>6</a:t>
            </a:r>
            <a:r>
              <a:rPr lang="ar-SA" sz="2000" b="1" dirty="0" smtClean="0">
                <a:cs typeface="B Nazanin" panose="00000400000000000000" pitchFamily="2" charset="-78"/>
              </a:rPr>
              <a:t> </a:t>
            </a:r>
            <a:r>
              <a:rPr lang="ar-SA" sz="2000" b="1" dirty="0">
                <a:cs typeface="B Nazanin" panose="00000400000000000000" pitchFamily="2" charset="-78"/>
              </a:rPr>
              <a:t>نسخه خبرنامه ایران سرای امید به صورت ماهانه برای اولین بار در شرکت امید </a:t>
            </a:r>
            <a:r>
              <a:rPr lang="ar-SA" sz="2000" b="1" dirty="0" smtClean="0">
                <a:cs typeface="B Nazanin" panose="00000400000000000000" pitchFamily="2" charset="-78"/>
              </a:rPr>
              <a:t>؛</a:t>
            </a:r>
            <a:endParaRPr lang="fa-IR" sz="2000" b="1" dirty="0" smtClean="0">
              <a:cs typeface="B Nazanin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Ø"/>
            </a:pPr>
            <a:endParaRPr lang="en-US" sz="2000" dirty="0">
              <a:cs typeface="B Nazanin" panose="00000400000000000000" pitchFamily="2" charset="-78"/>
            </a:endParaRPr>
          </a:p>
          <a:p>
            <a:pPr algn="just" rtl="1">
              <a:buFont typeface="Wingdings" panose="05000000000000000000" pitchFamily="2" charset="2"/>
              <a:buChar char="Ø"/>
            </a:pPr>
            <a:r>
              <a:rPr lang="fa-IR" sz="2000" b="1" dirty="0">
                <a:cs typeface="B Nazanin" panose="00000400000000000000" pitchFamily="2" charset="-78"/>
              </a:rPr>
              <a:t>انتشار </a:t>
            </a:r>
            <a:r>
              <a:rPr lang="fa-IR" sz="2000" b="1" u="sng" dirty="0">
                <a:cs typeface="B Nazanin" panose="00000400000000000000" pitchFamily="2" charset="-78"/>
              </a:rPr>
              <a:t>3 </a:t>
            </a:r>
            <a:r>
              <a:rPr lang="fa-IR" sz="2000" b="1" dirty="0">
                <a:cs typeface="B Nazanin" panose="00000400000000000000" pitchFamily="2" charset="-78"/>
              </a:rPr>
              <a:t>نسخه کتاب آکادمی مالی با عناوین حاکمیت شرکتی، راه کارهای تأمین مالی و برگزاری مجامع؛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84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685" y="689226"/>
            <a:ext cx="10311928" cy="1280890"/>
          </a:xfrm>
        </p:spPr>
        <p:txBody>
          <a:bodyPr/>
          <a:lstStyle/>
          <a:p>
            <a:pPr algn="r" rtl="1"/>
            <a:r>
              <a:rPr lang="fa-IR" sz="4000" dirty="0">
                <a:solidFill>
                  <a:srgbClr val="822B00"/>
                </a:solidFill>
                <a:latin typeface="Calibri Light"/>
                <a:cs typeface="B Titr"/>
              </a:rPr>
              <a:t>موضوع فعالیت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40" y="1743900"/>
            <a:ext cx="9622973" cy="2953830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200000"/>
              </a:lnSpc>
              <a:buNone/>
            </a:pPr>
            <a:r>
              <a:rPr lang="fa-IR" b="1" dirty="0" smtClean="0">
                <a:cs typeface="B Titr" panose="00000700000000000000" pitchFamily="2" charset="-78"/>
              </a:rPr>
              <a:t>تشکیل و راه اندازی انواع شـرکت و سـرمایه‌گذاری در سهام و سـهم الشرکه در صنایع زیر، با هدف کسب انتفاع به طوری که به تنهایی یا همراه سایر اشخاص حقوقی، کنترل شرکت‌های سرمایه‌پذیر را در اختیار گرفته و یا درآن نفوذ قابل ملاحظه داشته باشد.</a:t>
            </a:r>
            <a:endParaRPr lang="en-US" b="1" dirty="0">
              <a:cs typeface="B Titr" panose="000007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7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70" y="5860039"/>
            <a:ext cx="3697886" cy="9344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val="38517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21138" y="-23845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5" name="Wave 4"/>
          <p:cNvSpPr/>
          <p:nvPr/>
        </p:nvSpPr>
        <p:spPr>
          <a:xfrm>
            <a:off x="790223" y="-23845"/>
            <a:ext cx="3025422" cy="180622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برنامه های آتی 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3815645" y="1782377"/>
            <a:ext cx="5862353" cy="400882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645" y="2492884"/>
            <a:ext cx="3940404" cy="245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21138" y="-23845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برنامه‌های آتی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7075" y="953176"/>
            <a:ext cx="11071559" cy="3777622"/>
          </a:xfrm>
        </p:spPr>
        <p:txBody>
          <a:bodyPr>
            <a:normAutofit lnSpcReduction="10000"/>
          </a:bodyPr>
          <a:lstStyle/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تکمیل پروژه­های نیمه تمام از جمله خط 14 هزار تنی کویرتایر، مخازن ذخیره­سازی نفت خام جاسک، افزایش ظرفیت سه برابری در شرکت مخازن گاز طبیعی آسیاناما، احداث فاز دو نیروگاه سیرجان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</a:p>
          <a:p>
            <a:pPr marL="0" lvl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پیگیری روال اداری تشریفات قانونی افزایش سرمایه مرحله دوم شرکت گروه مدیریت سرمایه‌گذاری امید از مبلغ 96،979 میلیارد ریال به مبلغ 200،000 میلیارد ریال در جهت تحقق اهداف توسعه‌ای شرکت و رشد و توسعه سرمایه‌گذاری‌ها در راستای سند راهبردی گروه امید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</a:p>
          <a:p>
            <a:pPr marL="0" lvl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مشارکت در افزایش سرمایه‏های آتی شرکت‏های سرمایه‌پذیر و بکارگیری انواع مدل‏های تامین مالی از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قبیل تاسیس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شرکت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پروژه، 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انتشار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اوراق بدهی،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اخذ تسهیلات بانکی، </a:t>
            </a:r>
            <a:r>
              <a:rPr lang="en-US" sz="2000" b="1" dirty="0">
                <a:ea typeface="Calibri" panose="020F0502020204030204" pitchFamily="34" charset="0"/>
                <a:cs typeface="B Nazanin" panose="00000400000000000000" pitchFamily="2" charset="-78"/>
              </a:rPr>
              <a:t>Joint Venture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 و فاینانس خارجی جهت تامین مالی پروژه‏های در دست اجرا؛</a:t>
            </a: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68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21138" y="-23845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برنامه‌های آتی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442" y="1083541"/>
            <a:ext cx="11071559" cy="5040811"/>
          </a:xfrm>
        </p:spPr>
        <p:txBody>
          <a:bodyPr>
            <a:noAutofit/>
          </a:bodyPr>
          <a:lstStyle/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اقدام در جهت پذیرش و عرضه سهام برخی از شرکت‏های تابعه در بورس اوراق بهادار تهران و فرابورس ایران (پترو امید آسیا، آسیاناما، ساختمانی سپه، یزدسفالین، چاپ و نشر سپه و ساگار و قطعات نسوز) با هدف بروزکردن ارزش دارایی‌ها و شفافیت بیشتر پرتفوی شرکت گروه مدیریت سرمایه‌گذاری امید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عرضه تدریجی سهام شرکت­هایی که جزء پرتفوی هدف اشاره شده در سند راهبردی شرکت نیستند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</a:p>
          <a:p>
            <a:pPr marL="0" lvl="0" indent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ادامه عملیات بازارسازی و بازارگردانی سهام شرکت گروه مدیریت سرمایه‌گذاری امید و شرکت</a:t>
            </a:r>
            <a:r>
              <a:rPr lang="en-US" sz="2000" b="1" dirty="0">
                <a:ea typeface="Calibri" panose="020F0502020204030204" pitchFamily="34" charset="0"/>
                <a:cs typeface="B Nazanin" panose="00000400000000000000" pitchFamily="2" charset="-78"/>
              </a:rPr>
              <a:t>­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های تابعه در بورس تهران و فرابورس ایران با هدف حمایت از منافع سهامداران به خصوص سهامداران خرد؛ </a:t>
            </a:r>
            <a:endParaRPr lang="fa-IR" sz="2000" b="1" dirty="0" smtClean="0"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انجام سرمایه‌گذاری­های جدید از طریق مشارکت با شرکت‌های زیرمجموعه و سایر شرکت‌ها در قالب تاسیس کسب و کار جدید و یا خرید سهام شرکت­های بورسی فعال در زنجیره ارزش پرتفوی سرمایه‌گذاری‌های گروه امید از جمله حوزه اکتشاف، حمل و نقل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ریلی؛</a:t>
            </a: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54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21138" y="-23845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برنامه‌های آتی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84398" y="708627"/>
            <a:ext cx="11071559" cy="5262950"/>
          </a:xfrm>
        </p:spPr>
        <p:txBody>
          <a:bodyPr>
            <a:noAutofit/>
          </a:bodyPr>
          <a:lstStyle/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شناسایی فرصت‌های سرمایه‌گذاری شرکت‌های فعال در حوزه‌های  سنگ آهن و فولاد، صنعت برق، و نفت و گاز و پتروشیمی؛</a:t>
            </a: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برنامه‌ریزی جهت خرید سهام شرکت­های بورسی مربوط به زنجیره ارزش شرکت و استفاده از فرصت‏های ناشی از اجرای اصل 44 قانون اساسی در واگذاری سهام شرکت‌های دولتی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مطالعه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و سرمایه‌گذاری در کسب و کارهای جدید توجیه پذیر تکمیل زنجیره ارزش صنایع معدنی از قبیل مس، لیتیوم،  الکترود گرافیتی، کک نفتی، مواد نسوز و ...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پیگیری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جدی برای وصول مطالبات و سود سهام دریافتنی از شرکت‌های سرمایه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‌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پذیر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پیاده‌سازی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سیستم جامع نظارت بر شرکت‌های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تابعه از طریق سامانه هوش تجاری (آیکو) و </a:t>
            </a:r>
            <a:r>
              <a:rPr lang="en-US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SHARE POINT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پیگیری جدی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برای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اتمام احداث پروژه مخازن نفتی جاسک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و مشارکت در مناقصه فازهای بعدی پروژه و خط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لوله انتقال آب خلیج‌فارس به شرکت‌های چادرملو و 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گل‌گهر در </a:t>
            </a:r>
            <a:r>
              <a:rPr lang="fa-IR" sz="2000" b="1" dirty="0">
                <a:ea typeface="Calibri" panose="020F0502020204030204" pitchFamily="34" charset="0"/>
                <a:cs typeface="B Nazanin" panose="00000400000000000000" pitchFamily="2" charset="-78"/>
              </a:rPr>
              <a:t>موعد مقرر</a:t>
            </a: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؛</a:t>
            </a:r>
          </a:p>
          <a:p>
            <a:pPr lvl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a-IR" sz="2000" b="1" dirty="0" smtClean="0">
                <a:ea typeface="Calibri" panose="020F0502020204030204" pitchFamily="34" charset="0"/>
                <a:cs typeface="B Nazanin" panose="00000400000000000000" pitchFamily="2" charset="-78"/>
              </a:rPr>
              <a:t>احیای کارخانه خمیرمایه ‌لرستان و تأسیس مرکز نوآوری امید؛</a:t>
            </a:r>
            <a:endParaRPr lang="en-US" sz="2000" dirty="0">
              <a:ea typeface="Calibri" panose="020F0502020204030204" pitchFamily="34" charset="0"/>
              <a:cs typeface="2  Mitra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48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77820" y="54887"/>
            <a:ext cx="9844935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پیشنهاد تقسیم سود سال مالی 1399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487" y="953176"/>
            <a:ext cx="11071559" cy="450936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just" rtl="1">
              <a:buNone/>
            </a:pPr>
            <a:endParaRPr lang="en-US" sz="2800" dirty="0">
              <a:cs typeface="B Titr" panose="00000700000000000000" pitchFamily="2" charset="-78"/>
            </a:endParaRPr>
          </a:p>
          <a:p>
            <a:pPr marL="0" indent="0" algn="justLow" rtl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None/>
            </a:pP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با تشكر از تلاش </a:t>
            </a:r>
            <a:r>
              <a:rPr lang="ar-S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مديران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،</a:t>
            </a:r>
            <a:r>
              <a:rPr lang="ar-S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 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كاركنان </a:t>
            </a:r>
            <a:r>
              <a:rPr lang="ar-S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شركت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و مدیران عامل شرکت‌های تابعه </a:t>
            </a:r>
            <a:r>
              <a:rPr lang="ar-S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، هيأت 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مديره اميدوار است كه نتايج حاصله رضايت خداوند متعال و سهامداران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محترم شرکت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گروه مدیریت 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سرمایه‌گذاری امید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را فراهم نموده باشد.</a:t>
            </a:r>
            <a:endParaRPr lang="fa-IR" sz="2800" b="1" dirty="0">
              <a:solidFill>
                <a:schemeClr val="tx1"/>
              </a:solidFill>
              <a:latin typeface="Arial" panose="020B0604020202020204" pitchFamily="34" charset="0"/>
              <a:cs typeface="B Titr" panose="00000700000000000000" pitchFamily="2" charset="-78"/>
            </a:endParaRPr>
          </a:p>
          <a:p>
            <a:pPr marL="0" indent="0" algn="justLow" rtl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None/>
            </a:pP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درخاتمه ضمن تقاضاي تصويب صورت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‌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هاي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مالی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شرکت، 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خواهشمند است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با عنایت به تأکید مقام معظم رهبری بر حمایت از تولید و سرمایه‌گذاری در شعار سال 1400 و همینطور برنامه‌های توسعه‌ای گروه امید در چارچوب سند راهبردی خود، </a:t>
            </a:r>
            <a:r>
              <a:rPr lang="ar-S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با 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پيشنهاد هيأت مديره مبنی بر تقسیم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 10 درصد سود خالص </a:t>
            </a:r>
            <a:r>
              <a:rPr lang="ar-SA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موافقت نم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ائید.</a:t>
            </a:r>
          </a:p>
          <a:p>
            <a:pPr algn="just" rt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800" b="1" dirty="0"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34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747FE-A8D1-4722-86AE-0DFD958FB8A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huluth" pitchFamily="2" charset="2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huluth" pitchFamily="2" charset="2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98" y="6216126"/>
            <a:ext cx="2661647" cy="6418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49866" y="32309"/>
            <a:ext cx="10714180" cy="9770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برنامه زمانبندی توزیع سود سهام سال مالی منتهی به 1399/10/30</a:t>
            </a:r>
            <a:endParaRPr lang="en-US" sz="2400" b="1" dirty="0">
              <a:latin typeface="Times" panose="0202060306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487" y="953176"/>
            <a:ext cx="11071559" cy="4509369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just" rtl="1">
              <a:buNone/>
            </a:pPr>
            <a:endParaRPr lang="en-US" sz="2800" dirty="0">
              <a:cs typeface="B Titr" panose="00000700000000000000" pitchFamily="2" charset="-78"/>
            </a:endParaRPr>
          </a:p>
          <a:p>
            <a:pPr algn="justLow" rtl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سود سهام اشخاص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حقیقی که در </a:t>
            </a:r>
            <a:r>
              <a:rPr lang="fa-IR" sz="2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سامانه سجام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ثبت نام نموده‌اند 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از تاریخ </a:t>
            </a:r>
            <a:r>
              <a:rPr lang="fa-IR" sz="32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1400/06/01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از طریق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سامانه سجام پرداخت خواهد شد.</a:t>
            </a:r>
          </a:p>
          <a:p>
            <a:pPr algn="justLow" rtl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سود سهام اشخاص حقیقی که در </a:t>
            </a:r>
            <a:r>
              <a:rPr lang="fa-IR" sz="2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سامانه سجام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ثبت 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نام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ننموده‌اند از 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تاریخ </a:t>
            </a:r>
            <a:r>
              <a:rPr lang="fa-IR" sz="3200" b="1" u="sng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1400/06/01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با اعلام شماره حساب از طریق فرم اعلام شده در سامانه کدال و ارسال فکس، می‌توانند مبلغ سود خود را از طریق واریز به حساب معرفی شده دریافت نمایند. </a:t>
            </a:r>
            <a:endParaRPr lang="fa-IR" sz="2800" b="1" dirty="0">
              <a:solidFill>
                <a:schemeClr val="tx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سود سهام سهامداران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حقوقی طی مهلت مقرر در اصلاحیه قانون تجارت (8 ماه پس از برگزاری مجمع) از طریق امور مالی شرکت با ارائه درخواست کتبی از </a:t>
            </a:r>
            <a:r>
              <a:rPr lang="fa-IR" sz="2800" b="1" dirty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طریق امور مالی </a:t>
            </a:r>
            <a:r>
              <a:rPr lang="fa-I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شرکت با ارائه  مدارک ثبتی و آخرین تغییرات و اعلام شماره حساب بانکی متعلق به شخص حقوقی پرداخت خواهد شد.</a:t>
            </a:r>
            <a:endParaRPr lang="fa-IR" sz="2800" b="1" dirty="0">
              <a:solidFill>
                <a:schemeClr val="tx1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FFC000"/>
              </a:solidFill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43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76</a:t>
            </a:fld>
            <a:endParaRPr lang="en-US" dirty="0">
              <a:latin typeface="Thuluth" pitchFamily="2" charset="2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70" y="5860039"/>
            <a:ext cx="3697886" cy="9344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6312" y="1202463"/>
            <a:ext cx="10528300" cy="4405124"/>
          </a:xfrm>
        </p:spPr>
        <p:txBody>
          <a:bodyPr>
            <a:normAutofit/>
          </a:bodyPr>
          <a:lstStyle/>
          <a:p>
            <a:pPr marL="0" indent="0" algn="ctr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buNone/>
              <a:defRPr/>
            </a:pPr>
            <a:r>
              <a:rPr lang="fa-IR" sz="3600" dirty="0" smtClean="0">
                <a:solidFill>
                  <a:srgbClr val="822B00"/>
                </a:solidFill>
                <a:latin typeface="Calibri Light"/>
                <a:cs typeface="B Titr"/>
              </a:rPr>
              <a:t>هیئت مدیره شرکت ضمن تقدیر و تشکر از حضور شما سهامداران گرامی و حسابرس و بازرس قانونی و نماینده سازمان بورس اوراق بهادار، </a:t>
            </a:r>
            <a:r>
              <a:rPr lang="fa-IR" sz="3600" dirty="0">
                <a:solidFill>
                  <a:srgbClr val="822B00"/>
                </a:solidFill>
                <a:latin typeface="Calibri Light"/>
                <a:cs typeface="B Titr"/>
              </a:rPr>
              <a:t>خواستار تصویب صورت‌های مالی </a:t>
            </a:r>
            <a:r>
              <a:rPr lang="fa-IR" sz="3600" dirty="0" smtClean="0">
                <a:solidFill>
                  <a:srgbClr val="822B00"/>
                </a:solidFill>
                <a:latin typeface="Calibri Light"/>
                <a:cs typeface="B Titr"/>
              </a:rPr>
              <a:t>از شما </a:t>
            </a:r>
            <a:r>
              <a:rPr lang="fa-IR" sz="3600" dirty="0">
                <a:solidFill>
                  <a:srgbClr val="822B00"/>
                </a:solidFill>
                <a:latin typeface="Calibri Light"/>
                <a:cs typeface="B Titr"/>
              </a:rPr>
              <a:t>سهامداران محترم است.</a:t>
            </a:r>
          </a:p>
          <a:p>
            <a:pPr algn="ctr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buFont typeface="Wingdings" panose="05000000000000000000" pitchFamily="2" charset="2"/>
              <a:buChar char="q"/>
              <a:defRPr/>
            </a:pPr>
            <a:endParaRPr lang="fa-IR" sz="3600" b="1" dirty="0">
              <a:solidFill>
                <a:prstClr val="black"/>
              </a:solidFill>
              <a:cs typeface="B Nazanin" pitchFamily="2" charset="-78"/>
            </a:endParaRPr>
          </a:p>
          <a:p>
            <a:pPr marL="0" indent="0" algn="ctr" rtl="1" eaLnBrk="0" fontAlgn="base" hangingPunct="0">
              <a:lnSpc>
                <a:spcPct val="150000"/>
              </a:lnSpc>
              <a:spcBef>
                <a:spcPct val="20000"/>
              </a:spcBef>
              <a:buSzPct val="120000"/>
              <a:buNone/>
              <a:defRPr/>
            </a:pPr>
            <a:endParaRPr lang="fa-IR" sz="3600" b="1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2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398" y="1395157"/>
            <a:ext cx="11071559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9600" b="1" dirty="0">
                <a:solidFill>
                  <a:srgbClr val="C00000"/>
                </a:solidFill>
                <a:cs typeface="2  Aseman" panose="00000400000000000000" pitchFamily="2" charset="-78"/>
              </a:rPr>
              <a:t>به پایان بر چو این ره </a:t>
            </a:r>
            <a:r>
              <a:rPr lang="fa-IR" sz="9600" b="1" dirty="0" smtClean="0">
                <a:solidFill>
                  <a:srgbClr val="C00000"/>
                </a:solidFill>
                <a:cs typeface="2  Aseman" panose="00000400000000000000" pitchFamily="2" charset="-78"/>
              </a:rPr>
              <a:t>برگشادی</a:t>
            </a:r>
          </a:p>
          <a:p>
            <a:pPr marL="0" indent="0" algn="ctr">
              <a:buNone/>
            </a:pPr>
            <a:r>
              <a:rPr lang="fa-IR" sz="9600" b="1" dirty="0" smtClean="0">
                <a:solidFill>
                  <a:srgbClr val="C00000"/>
                </a:solidFill>
                <a:cs typeface="2  Aseman" panose="00000400000000000000" pitchFamily="2" charset="-78"/>
              </a:rPr>
              <a:t>تمامش کـن </a:t>
            </a:r>
            <a:r>
              <a:rPr lang="fa-IR" sz="9600" b="1" dirty="0">
                <a:solidFill>
                  <a:srgbClr val="C00000"/>
                </a:solidFill>
                <a:cs typeface="2  Aseman" panose="00000400000000000000" pitchFamily="2" charset="-78"/>
              </a:rPr>
              <a:t>چو بنیادش </a:t>
            </a:r>
            <a:r>
              <a:rPr lang="fa-IR" sz="9600" b="1" dirty="0" smtClean="0">
                <a:solidFill>
                  <a:srgbClr val="C00000"/>
                </a:solidFill>
                <a:cs typeface="2  Aseman" panose="00000400000000000000" pitchFamily="2" charset="-78"/>
              </a:rPr>
              <a:t>نهـادی</a:t>
            </a:r>
          </a:p>
          <a:p>
            <a:pPr marL="0" indent="0">
              <a:buNone/>
            </a:pPr>
            <a:r>
              <a:rPr lang="fa-IR" sz="4400" b="1" dirty="0" smtClean="0">
                <a:solidFill>
                  <a:srgbClr val="C00000"/>
                </a:solidFill>
                <a:cs typeface="2  Aseman" panose="00000400000000000000" pitchFamily="2" charset="-78"/>
              </a:rPr>
              <a:t>(مولانا) </a:t>
            </a:r>
            <a:endParaRPr lang="en-US" sz="4400" b="1" dirty="0">
              <a:solidFill>
                <a:srgbClr val="C00000"/>
              </a:solidFill>
              <a:cs typeface="2  Aseman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 1" panose="05000000000000000000" pitchFamily="2" charset="2"/>
              </a:rPr>
              <a:pPr/>
              <a:t>77</a:t>
            </a:fld>
            <a:endParaRPr lang="en-US" dirty="0">
              <a:latin typeface="Thuluth 1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2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191" y="2171700"/>
            <a:ext cx="10879710" cy="24794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11500" b="1" dirty="0" smtClean="0">
                <a:solidFill>
                  <a:srgbClr val="C00000"/>
                </a:solidFill>
                <a:latin typeface="Segoe Script" panose="020B0504020000000003" pitchFamily="34" charset="0"/>
                <a:cs typeface="2  Aseman" panose="00000400000000000000" pitchFamily="2" charset="-78"/>
              </a:rPr>
              <a:t>سپاس</a:t>
            </a:r>
            <a:r>
              <a:rPr lang="fa-IR" sz="11500" b="1" dirty="0" smtClean="0">
                <a:solidFill>
                  <a:srgbClr val="C00000"/>
                </a:solidFill>
                <a:latin typeface="Tawfiq 1 Outline" panose="05000000000000000000" pitchFamily="2" charset="2"/>
                <a:cs typeface="2  Aseman" panose="00000400000000000000" pitchFamily="2" charset="-78"/>
              </a:rPr>
              <a:t> از حُسن توجه شما </a:t>
            </a:r>
            <a:endParaRPr lang="en-US" sz="11500" b="1" dirty="0">
              <a:solidFill>
                <a:srgbClr val="C00000"/>
              </a:solidFill>
              <a:latin typeface="Tawfiq 1 Outline" panose="05000000000000000000" pitchFamily="2" charset="2"/>
              <a:cs typeface="2  Aseman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smtClean="0">
                <a:latin typeface="Thuluth" pitchFamily="2" charset="2"/>
              </a:rPr>
              <a:pPr/>
              <a:t>78</a:t>
            </a:fld>
            <a:endParaRPr lang="en-US" dirty="0">
              <a:latin typeface="Thuluth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965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219" y="180175"/>
            <a:ext cx="11327738" cy="850766"/>
          </a:xfrm>
        </p:spPr>
        <p:txBody>
          <a:bodyPr/>
          <a:lstStyle/>
          <a:p>
            <a:pPr algn="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زمینه فعالیت شرکت گروه مدیریت سرمایه‌گذاری امید </a:t>
            </a:r>
            <a:r>
              <a:rPr lang="fa-IR" sz="2000" dirty="0" smtClean="0">
                <a:solidFill>
                  <a:srgbClr val="822B00"/>
                </a:solidFill>
                <a:latin typeface="Calibri Light"/>
                <a:cs typeface="B Titr"/>
              </a:rPr>
              <a:t>(سهامی </a:t>
            </a:r>
            <a:r>
              <a:rPr lang="fa-IR" sz="2000" dirty="0">
                <a:solidFill>
                  <a:srgbClr val="822B00"/>
                </a:solidFill>
                <a:latin typeface="Calibri Light"/>
                <a:cs typeface="B Titr"/>
              </a:rPr>
              <a:t>عام)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 1" panose="05000000000000000000" pitchFamily="2" charset="2"/>
              </a:rPr>
              <a:pPr/>
              <a:t>8</a:t>
            </a:fld>
            <a:endParaRPr lang="en-US" b="1" dirty="0">
              <a:latin typeface="Thuluth 1" panose="05000000000000000000" pitchFamily="2" charset="2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74428824"/>
              </p:ext>
            </p:extLst>
          </p:nvPr>
        </p:nvGraphicFramePr>
        <p:xfrm>
          <a:off x="1641324" y="1075628"/>
          <a:ext cx="10230097" cy="5274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641324" y="1075628"/>
            <a:ext cx="2374203" cy="163582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4518837" y="2833770"/>
            <a:ext cx="2041451" cy="7230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lvl="0" algn="ctr" rtl="1"/>
            <a:r>
              <a:rPr lang="fa-IR" sz="2400" dirty="0" smtClean="0">
                <a:solidFill>
                  <a:srgbClr val="822B00"/>
                </a:solidFill>
                <a:latin typeface="Calibri"/>
                <a:cs typeface="B Titr"/>
              </a:rPr>
              <a:t>لاستیک </a:t>
            </a:r>
            <a:endParaRPr lang="fa-IR" sz="2400" dirty="0">
              <a:solidFill>
                <a:srgbClr val="822B00"/>
              </a:solidFill>
              <a:latin typeface="Calibri"/>
              <a:cs typeface="B Titr"/>
            </a:endParaRPr>
          </a:p>
        </p:txBody>
      </p:sp>
    </p:spTree>
    <p:extLst>
      <p:ext uri="{BB962C8B-B14F-4D97-AF65-F5344CB8AC3E}">
        <p14:creationId xmlns:p14="http://schemas.microsoft.com/office/powerpoint/2010/main" val="3234167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54" y="130160"/>
            <a:ext cx="11977511" cy="1280890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rgbClr val="822B00"/>
                </a:solidFill>
                <a:latin typeface="Calibri Light"/>
                <a:cs typeface="B Titr"/>
              </a:rPr>
              <a:t>اهداف استراتژیک گروه مدیریت سرمایه‌گذاری امید (سهامی عام)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47FE-A8D1-4722-86AE-0DFD958FB8A4}" type="slidenum">
              <a:rPr lang="en-US" b="1" smtClean="0">
                <a:latin typeface="Thuluth" pitchFamily="2" charset="2"/>
              </a:rPr>
              <a:pPr/>
              <a:t>9</a:t>
            </a:fld>
            <a:endParaRPr lang="en-US" b="1" dirty="0">
              <a:latin typeface="Thuluth" pitchFamily="2" charset="2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67" y="5882567"/>
            <a:ext cx="3697886" cy="9344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9" name="Oval 8"/>
          <p:cNvSpPr/>
          <p:nvPr/>
        </p:nvSpPr>
        <p:spPr>
          <a:xfrm>
            <a:off x="9435903" y="5881822"/>
            <a:ext cx="1686350" cy="98561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822B00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306236"/>
              </p:ext>
            </p:extLst>
          </p:nvPr>
        </p:nvGraphicFramePr>
        <p:xfrm>
          <a:off x="893134" y="130160"/>
          <a:ext cx="11213805" cy="5901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38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16899</TotalTime>
  <Words>7006</Words>
  <Application>Microsoft Office PowerPoint</Application>
  <PresentationFormat>Widescreen</PresentationFormat>
  <Paragraphs>1906</Paragraphs>
  <Slides>78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103" baseType="lpstr">
      <vt:lpstr>2  Aseman</vt:lpstr>
      <vt:lpstr>2  Baran</vt:lpstr>
      <vt:lpstr>2  Mitra</vt:lpstr>
      <vt:lpstr>Arial</vt:lpstr>
      <vt:lpstr>Armin_nazanin Bold</vt:lpstr>
      <vt:lpstr>B Mitra</vt:lpstr>
      <vt:lpstr>B Nazanin</vt:lpstr>
      <vt:lpstr>B Titr</vt:lpstr>
      <vt:lpstr>Bnaznin</vt:lpstr>
      <vt:lpstr>Calibri</vt:lpstr>
      <vt:lpstr>Calibri Light</vt:lpstr>
      <vt:lpstr>Cambria</vt:lpstr>
      <vt:lpstr>Century Gothic</vt:lpstr>
      <vt:lpstr>Segoe Script</vt:lpstr>
      <vt:lpstr>Tahoma</vt:lpstr>
      <vt:lpstr>Tawfiq 1 Outline</vt:lpstr>
      <vt:lpstr>Thuluth</vt:lpstr>
      <vt:lpstr>Thuluth 1</vt:lpstr>
      <vt:lpstr>Times</vt:lpstr>
      <vt:lpstr>Times New Roman</vt:lpstr>
      <vt:lpstr>Wingdings</vt:lpstr>
      <vt:lpstr>Wingdings 3</vt:lpstr>
      <vt:lpstr>Zr</vt:lpstr>
      <vt:lpstr>Wisp</vt:lpstr>
      <vt:lpstr>Packager Shell Object</vt:lpstr>
      <vt:lpstr>PowerPoint Presentation</vt:lpstr>
      <vt:lpstr>PowerPoint Presentation</vt:lpstr>
      <vt:lpstr>دستور جلسه</vt:lpstr>
      <vt:lpstr>PowerPoint Presentation</vt:lpstr>
      <vt:lpstr>سهم بازار شرکت‌های زیر مجموعه گروه مدیریت سرمایه‌گذاری امید</vt:lpstr>
      <vt:lpstr>کلیات شرکت </vt:lpstr>
      <vt:lpstr>موضوع فعالیت</vt:lpstr>
      <vt:lpstr>زمینه فعالیت شرکت گروه مدیریت سرمایه‌گذاری امید (سهامی عام)</vt:lpstr>
      <vt:lpstr>اهداف استراتژیک گروه مدیریت سرمایه‌گذاری امید (سهامی عام)</vt:lpstr>
      <vt:lpstr>ترکیب سهامداران شرکت مورخ  30 /10/ 1399</vt:lpstr>
      <vt:lpstr>اعضای هیئت مدیره</vt:lpstr>
      <vt:lpstr> سرمایه شرکت از بدو تأسیس تاکنون</vt:lpstr>
      <vt:lpstr> سرمایه شرکت از بدو تأسیس تاکنون- میلیارد ریال </vt:lpstr>
      <vt:lpstr> ترکیب نیروی انسانی</vt:lpstr>
      <vt:lpstr>فصل دوم: اقتصاد جهان و ایران</vt:lpstr>
      <vt:lpstr>اقتصاد جهان در سال 2020</vt:lpstr>
      <vt:lpstr>رشد اقتصادی کشورهای منتخب در سال 2020 و پیش‌بینی سال 2021</vt:lpstr>
      <vt:lpstr>اقتصاد ایران در سال 1399</vt:lpstr>
      <vt:lpstr>PowerPoint Presentation</vt:lpstr>
      <vt:lpstr>روند قیمت برخی از فلزات اساسی طی سال‌های 2020- 2000 (دلار به ازای هر تن)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فصل چهارم : بررسی سبد دارایی</vt:lpstr>
      <vt:lpstr>ترکیب سرمایه‌گذاری‌ها در صنایع – پرتفوی 1399/10/30</vt:lpstr>
      <vt:lpstr>بهای تمام شده سرمایه‌گذاری در صنایع مورخ 1399/10/30- درصد</vt:lpstr>
      <vt:lpstr>ارزش بازار سرمایه‌گذاری در صنایع مورخ 1399/10/30 - درصد</vt:lpstr>
      <vt:lpstr>ترکیب سرمایه‌گذاری‌ها درشرکت‌های بورسی– پرتفوی 1399/10/30</vt:lpstr>
      <vt:lpstr>ترکیب سرمایه‌گذاری‌های شرکت‌های بورسی در 1399/10/30</vt:lpstr>
      <vt:lpstr>ترکیب سرمایه‌گذاری‌ها در شرکت‌های غیر بورسی– پرتفوی 1399/10/30</vt:lpstr>
      <vt:lpstr>PowerPoint Presentation</vt:lpstr>
      <vt:lpstr>ترکیب بهای تمام شده سرمایه‌گذاری‌های بورسی و غیر بورسی – مبالغ به میلیون ریال</vt:lpstr>
      <vt:lpstr>مشارکت در افزایش سرمایه‌ شرکت‌های سرمایه‌پذیر در سال 1399- میلیون ریال</vt:lpstr>
      <vt:lpstr>بتای شرکت گروه مدیریت سرمایه‌گذاری امید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روند خالص ارزش دارایی‌های بورسی(NAV) شرکت- میلیارد ریال</vt:lpstr>
      <vt:lpstr>PowerPoint Presentation</vt:lpstr>
      <vt:lpstr>فصل پنجم : طرح‌های توسعه شرکت‌های زیر مجموعه</vt:lpstr>
      <vt:lpstr>PowerPoint Presentation</vt:lpstr>
      <vt:lpstr>طرح‌ها و پروژه‌های شرکت‌های سرمایه‌پذیر</vt:lpstr>
      <vt:lpstr>طرح‌ها و پروژه‌های شرکت‌های سرمایه‌پذیر</vt:lpstr>
      <vt:lpstr>طرح‌ها و پروژه‌های شرکت‌های سرمایه‌پذیر</vt:lpstr>
      <vt:lpstr>طرح‌ها و پروژه‌های شرکت‌های سرمایه‌پذیر</vt:lpstr>
      <vt:lpstr>طرح‌ها و پروژه‌های شرکت‌های سرمایه‌پذیر</vt:lpstr>
      <vt:lpstr>طرح‌ها و پروژه‌های شرکت‌های سرمایه‌پذیر</vt:lpstr>
      <vt:lpstr>طرح‌ها و پروژه‌های شرکت‌های سرمایه‌پذیر</vt:lpstr>
      <vt:lpstr>طرح‌ها و پروژه‌های شرکت‌های سرمایه‌پذیر</vt:lpstr>
      <vt:lpstr>طرح‌ها و پروژه‌های شرکت‌های سرمایه‌پذیر</vt:lpstr>
      <vt:lpstr>طرح‌ها و پروژه‌های شرکت‌های سرمایه‌پذیر</vt:lpstr>
      <vt:lpstr>فصل ششم</vt:lpstr>
      <vt:lpstr>اقدامات انجام شده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Merger &amp; Acquisition</dc:title>
  <dc:creator>Arash</dc:creator>
  <cp:lastModifiedBy>Elham Taleb</cp:lastModifiedBy>
  <cp:revision>895</cp:revision>
  <cp:lastPrinted>2021-05-17T05:17:13Z</cp:lastPrinted>
  <dcterms:created xsi:type="dcterms:W3CDTF">2014-09-26T10:10:49Z</dcterms:created>
  <dcterms:modified xsi:type="dcterms:W3CDTF">2021-05-17T06:08:22Z</dcterms:modified>
</cp:coreProperties>
</file>